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png" ContentType="image/png"/>
  <Default Extension="tiff" ContentType="image/tiff"/>
  <Default Extension="rels" ContentType="application/vnd.openxmlformats-package.relationshi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4.xml" ContentType="application/vnd.openxmlformats-officedocument.presentationml.notesSlide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18.xml" ContentType="application/vnd.openxmlformats-officedocument.presentationml.notesSlide+xml"/>
  <Override PartName="/ppt/tableStyles.xml" ContentType="application/vnd.openxmlformats-officedocument.presentationml.tableStyl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69" r:id="rId4"/>
    <p:sldId id="270" r:id="rId5"/>
    <p:sldId id="258" r:id="rId6"/>
    <p:sldId id="259" r:id="rId7"/>
    <p:sldId id="264" r:id="rId8"/>
    <p:sldId id="275" r:id="rId9"/>
    <p:sldId id="276" r:id="rId10"/>
    <p:sldId id="260" r:id="rId11"/>
    <p:sldId id="261" r:id="rId12"/>
    <p:sldId id="262" r:id="rId13"/>
    <p:sldId id="263" r:id="rId14"/>
    <p:sldId id="266" r:id="rId15"/>
    <p:sldId id="273" r:id="rId16"/>
    <p:sldId id="274" r:id="rId17"/>
    <p:sldId id="267" r:id="rId18"/>
    <p:sldId id="268" r:id="rId19"/>
    <p:sldId id="272" r:id="rId20"/>
    <p:sldId id="265" r:id="rId21"/>
    <p:sldId id="271" r:id="rId2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67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200" y="1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8" /><Relationship Type="http://schemas.openxmlformats.org/officeDocument/2006/relationships/slide" Target="/ppt/slides/slide12.xml" Id="rId13" /><Relationship Type="http://schemas.openxmlformats.org/officeDocument/2006/relationships/slide" Target="/ppt/slides/slide17.xml" Id="rId18" /><Relationship Type="http://schemas.openxmlformats.org/officeDocument/2006/relationships/theme" Target="/ppt/theme/theme1.xml" Id="rId26" /><Relationship Type="http://schemas.openxmlformats.org/officeDocument/2006/relationships/slide" Target="/ppt/slides/slide2.xml" Id="rId3" /><Relationship Type="http://schemas.openxmlformats.org/officeDocument/2006/relationships/slide" Target="/ppt/slides/slide20.xml" Id="rId21" /><Relationship Type="http://schemas.openxmlformats.org/officeDocument/2006/relationships/slide" Target="/ppt/slides/slide6.xml" Id="rId7" /><Relationship Type="http://schemas.openxmlformats.org/officeDocument/2006/relationships/slide" Target="/ppt/slides/slide11.xml" Id="rId12" /><Relationship Type="http://schemas.openxmlformats.org/officeDocument/2006/relationships/slide" Target="/ppt/slides/slide16.xml" Id="rId17" /><Relationship Type="http://schemas.openxmlformats.org/officeDocument/2006/relationships/viewProps" Target="/ppt/viewProps.xml" Id="rId25" /><Relationship Type="http://schemas.openxmlformats.org/officeDocument/2006/relationships/slide" Target="/ppt/slides/slide1.xml" Id="rId2" /><Relationship Type="http://schemas.openxmlformats.org/officeDocument/2006/relationships/slide" Target="/ppt/slides/slide15.xml" Id="rId16" /><Relationship Type="http://schemas.openxmlformats.org/officeDocument/2006/relationships/slide" Target="/ppt/slides/slide19.xml" Id="rId20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slide" Target="/ppt/slides/slide10.xml" Id="rId11" /><Relationship Type="http://schemas.openxmlformats.org/officeDocument/2006/relationships/presProps" Target="/ppt/presProps.xml" Id="rId24" /><Relationship Type="http://schemas.openxmlformats.org/officeDocument/2006/relationships/slide" Target="/ppt/slides/slide4.xml" Id="rId5" /><Relationship Type="http://schemas.openxmlformats.org/officeDocument/2006/relationships/slide" Target="/ppt/slides/slide14.xml" Id="rId15" /><Relationship Type="http://schemas.openxmlformats.org/officeDocument/2006/relationships/notesMaster" Target="/ppt/notesMasters/notesMaster1.xml" Id="rId23" /><Relationship Type="http://schemas.openxmlformats.org/officeDocument/2006/relationships/slide" Target="/ppt/slides/slide9.xml" Id="rId10" /><Relationship Type="http://schemas.openxmlformats.org/officeDocument/2006/relationships/slide" Target="/ppt/slides/slide18.xml" Id="rId19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slide" Target="/ppt/slides/slide13.xml" Id="rId14" /><Relationship Type="http://schemas.openxmlformats.org/officeDocument/2006/relationships/slide" Target="/ppt/slides/slide21.xml" Id="rId22" /><Relationship Type="http://schemas.openxmlformats.org/officeDocument/2006/relationships/tableStyles" Target="/ppt/tableStyles.xml" Id="rId27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25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Id2" /><Relationship Type="http://schemas.openxmlformats.org/officeDocument/2006/relationships/notesMaster" Target="/ppt/notesMasters/notesMaster1.xml" Id="rId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2.xml" Id="rId2" /><Relationship Type="http://schemas.openxmlformats.org/officeDocument/2006/relationships/notesMaster" Target="/ppt/notesMasters/notesMaster1.xml" Id="rId1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3.xml" Id="rId2" /><Relationship Type="http://schemas.openxmlformats.org/officeDocument/2006/relationships/notesMaster" Target="/ppt/notesMasters/notesMaster1.xml" Id="rId1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4.xml" Id="rId2" /><Relationship Type="http://schemas.openxmlformats.org/officeDocument/2006/relationships/notesMaster" Target="/ppt/notesMasters/notesMaster1.xml" Id="rId1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5.xml" Id="rId2" /><Relationship Type="http://schemas.openxmlformats.org/officeDocument/2006/relationships/notesMaster" Target="/ppt/notesMasters/notesMaster1.xml" Id="rId1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6.xml" Id="rId2" /><Relationship Type="http://schemas.openxmlformats.org/officeDocument/2006/relationships/notesMaster" Target="/ppt/notesMasters/notesMaster1.xml" Id="rId1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7.xml" Id="rId2" /><Relationship Type="http://schemas.openxmlformats.org/officeDocument/2006/relationships/notesMaster" Target="/ppt/notesMasters/notesMaster1.xml" Id="rId1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8.xml" Id="rId2" /><Relationship Type="http://schemas.openxmlformats.org/officeDocument/2006/relationships/notesMaster" Target="/ppt/notesMasters/notesMaster1.xml" Id="rId1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9.xml" Id="rId2" /><Relationship Type="http://schemas.openxmlformats.org/officeDocument/2006/relationships/notesMaster" Target="/ppt/notesMasters/notesMaster1.xml" Id="rId1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21.xml" Id="rId2" /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Id2" /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5.xml" Id="rId2" /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6.xml" Id="rId2" /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7.xml" Id="rId2" /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8.xml" Id="rId2" /><Relationship Type="http://schemas.openxmlformats.org/officeDocument/2006/relationships/notesMaster" Target="/ppt/notesMasters/notesMaster1.xml" Id="rId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9.xml" Id="rId2" /><Relationship Type="http://schemas.openxmlformats.org/officeDocument/2006/relationships/notesMaster" Target="/ppt/notesMasters/notesMaster1.xml" Id="rId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10.xml" Id="rId2" /><Relationship Type="http://schemas.openxmlformats.org/officeDocument/2006/relationships/notesMaster" Target="/ppt/notesMasters/notesMaster1.xml" Id="rId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AA255-F79D-C40D-9281-3E0308AAC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0EA5FE-1C33-89AC-3ADC-C36D941AA5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C687BF-8921-05E5-5BCE-3981B4489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378EE-7AF9-CA24-E224-D79D0EBB29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21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CC52D-8EAC-456E-0B6C-458BF9B90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A54789-030C-AE51-5852-03BB4AD044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011C8C-C5F9-951C-C24A-82BA220F0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28F3D-4B51-B510-1E22-EE0E015132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17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03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98787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3" /><Relationship Type="http://schemas.openxmlformats.org/officeDocument/2006/relationships/slideLayout" Target="/ppt/slideLayouts/slideLayout2.xml" Id="rId2" /><Relationship Type="http://schemas.openxmlformats.org/officeDocument/2006/relationships/slideLayout" Target="/ppt/slideLayouts/slideLayout1.xml" Id="rId1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1.png" Id="rId3" /><Relationship Type="http://schemas.openxmlformats.org/officeDocument/2006/relationships/notesSlide" Target="/ppt/notesSlides/notesSlide1.xml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4.png" Id="rId6" /><Relationship Type="http://schemas.openxmlformats.org/officeDocument/2006/relationships/image" Target="/ppt/media/image3.png" Id="rId5" /><Relationship Type="http://schemas.openxmlformats.org/officeDocument/2006/relationships/image" Target="/ppt/media/image2.png" Id="rId4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27.png" Id="rId3" /><Relationship Type="http://schemas.openxmlformats.org/officeDocument/2006/relationships/notesSlide" Target="/ppt/notesSlides/notesSlide8.xml" Id="rId2" /><Relationship Type="http://schemas.openxmlformats.org/officeDocument/2006/relationships/slideLayout" Target="/ppt/slideLayouts/slideLayout1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28.png" Id="rId3" /><Relationship Type="http://schemas.openxmlformats.org/officeDocument/2006/relationships/notesSlide" Target="/ppt/notesSlides/notesSlide9.xml" Id="rId2" /><Relationship Type="http://schemas.openxmlformats.org/officeDocument/2006/relationships/slideLayout" Target="/ppt/slideLayouts/slideLayout1.xml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29.png" Id="rId3" /><Relationship Type="http://schemas.openxmlformats.org/officeDocument/2006/relationships/notesSlide" Target="/ppt/notesSlides/notesSlide10.xml" Id="rId2" /><Relationship Type="http://schemas.openxmlformats.org/officeDocument/2006/relationships/slideLayout" Target="/ppt/slideLayouts/slideLayout1.xml" Id="rId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35.png" Id="rId8" /><Relationship Type="http://schemas.openxmlformats.org/officeDocument/2006/relationships/image" Target="/ppt/media/image30.png" Id="rId3" /><Relationship Type="http://schemas.openxmlformats.org/officeDocument/2006/relationships/image" Target="/ppt/media/image34.png" Id="rId7" /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33.png" Id="rId6" /><Relationship Type="http://schemas.openxmlformats.org/officeDocument/2006/relationships/image" Target="/ppt/media/image32.png" Id="rId5" /><Relationship Type="http://schemas.openxmlformats.org/officeDocument/2006/relationships/image" Target="/ppt/media/image37.png" Id="rId10" /><Relationship Type="http://schemas.openxmlformats.org/officeDocument/2006/relationships/image" Target="/ppt/media/image31.png" Id="rId4" /><Relationship Type="http://schemas.openxmlformats.org/officeDocument/2006/relationships/image" Target="/ppt/media/image36.png" Id="rId9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43.png" Id="rId8" /><Relationship Type="http://schemas.openxmlformats.org/officeDocument/2006/relationships/image" Target="/ppt/media/image38.png" Id="rId3" /><Relationship Type="http://schemas.openxmlformats.org/officeDocument/2006/relationships/image" Target="/ppt/media/image42.png" Id="rId7" /><Relationship Type="http://schemas.openxmlformats.org/officeDocument/2006/relationships/notesSlide" Target="/ppt/notesSlides/notesSlide12.xml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41.png" Id="rId6" /><Relationship Type="http://schemas.openxmlformats.org/officeDocument/2006/relationships/image" Target="/ppt/media/image40.png" Id="rId5" /><Relationship Type="http://schemas.openxmlformats.org/officeDocument/2006/relationships/image" Target="/ppt/media/image39.png" Id="rId4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/ppt/media/image47.png" Id="rId8" /><Relationship Type="http://schemas.openxmlformats.org/officeDocument/2006/relationships/image" Target="/ppt/media/image44.png" Id="rId3" /><Relationship Type="http://schemas.openxmlformats.org/officeDocument/2006/relationships/image" Target="/ppt/media/image17.png" Id="rId7" /><Relationship Type="http://schemas.openxmlformats.org/officeDocument/2006/relationships/notesSlide" Target="/ppt/notesSlides/notesSlide13.xml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46.png" Id="rId6" /><Relationship Type="http://schemas.openxmlformats.org/officeDocument/2006/relationships/image" Target="/ppt/media/image26.png" Id="rId5" /><Relationship Type="http://schemas.openxmlformats.org/officeDocument/2006/relationships/image" Target="/ppt/media/image45.png" Id="rId4" /><Relationship Type="http://schemas.openxmlformats.org/officeDocument/2006/relationships/image" Target="/ppt/media/image48.png" Id="rId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image" Target="/ppt/media/image54.png" Id="rId8" /><Relationship Type="http://schemas.openxmlformats.org/officeDocument/2006/relationships/image" Target="/ppt/media/image49.png" Id="rId3" /><Relationship Type="http://schemas.openxmlformats.org/officeDocument/2006/relationships/image" Target="/ppt/media/image53.png" Id="rId7" /><Relationship Type="http://schemas.openxmlformats.org/officeDocument/2006/relationships/image" Target="/ppt/media/image58.png" Id="rId12" /><Relationship Type="http://schemas.openxmlformats.org/officeDocument/2006/relationships/notesSlide" Target="/ppt/notesSlides/notesSlide14.xml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52.png" Id="rId6" /><Relationship Type="http://schemas.openxmlformats.org/officeDocument/2006/relationships/image" Target="/ppt/media/image57.png" Id="rId11" /><Relationship Type="http://schemas.openxmlformats.org/officeDocument/2006/relationships/image" Target="/ppt/media/image51.png" Id="rId5" /><Relationship Type="http://schemas.openxmlformats.org/officeDocument/2006/relationships/image" Target="/ppt/media/image56.png" Id="rId10" /><Relationship Type="http://schemas.openxmlformats.org/officeDocument/2006/relationships/image" Target="/ppt/media/image50.png" Id="rId4" /><Relationship Type="http://schemas.openxmlformats.org/officeDocument/2006/relationships/image" Target="/ppt/media/image55.png" Id="rId9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image" Target="/ppt/media/image59.png" Id="rId3" /><Relationship Type="http://schemas.openxmlformats.org/officeDocument/2006/relationships/notesSlide" Target="/ppt/notesSlides/notesSlide15.xml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60.png" Id="rId4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image" Target="/ppt/media/image60.png" Id="rId3" /><Relationship Type="http://schemas.openxmlformats.org/officeDocument/2006/relationships/notesSlide" Target="/ppt/notesSlides/notesSlide16.xml" Id="rId2" /><Relationship Type="http://schemas.openxmlformats.org/officeDocument/2006/relationships/slideLayout" Target="/ppt/slideLayouts/slideLayout1.xml" Id="rI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image" Target="/ppt/media/image66.png" Id="rId8" /><Relationship Type="http://schemas.openxmlformats.org/officeDocument/2006/relationships/image" Target="/ppt/media/image70.png" Id="rId13" /><Relationship Type="http://schemas.openxmlformats.org/officeDocument/2006/relationships/image" Target="/ppt/media/image75.png" Id="rId18" /><Relationship Type="http://schemas.openxmlformats.org/officeDocument/2006/relationships/image" Target="/ppt/media/image61.png" Id="rId3" /><Relationship Type="http://schemas.openxmlformats.org/officeDocument/2006/relationships/image" Target="/ppt/media/image65.png" Id="rId7" /><Relationship Type="http://schemas.openxmlformats.org/officeDocument/2006/relationships/image" Target="/ppt/media/image69.png" Id="rId12" /><Relationship Type="http://schemas.openxmlformats.org/officeDocument/2006/relationships/image" Target="/ppt/media/image74.png" Id="rId17" /><Relationship Type="http://schemas.openxmlformats.org/officeDocument/2006/relationships/notesSlide" Target="/ppt/notesSlides/notesSlide17.xml" Id="rId2" /><Relationship Type="http://schemas.openxmlformats.org/officeDocument/2006/relationships/image" Target="/ppt/media/image73.png" Id="rId16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64.png" Id="rId6" /><Relationship Type="http://schemas.openxmlformats.org/officeDocument/2006/relationships/image" Target="/ppt/media/image68.png" Id="rId11" /><Relationship Type="http://schemas.openxmlformats.org/officeDocument/2006/relationships/image" Target="/ppt/media/image63.png" Id="rId5" /><Relationship Type="http://schemas.openxmlformats.org/officeDocument/2006/relationships/image" Target="/ppt/media/image72.png" Id="rId15" /><Relationship Type="http://schemas.openxmlformats.org/officeDocument/2006/relationships/image" Target="/ppt/media/image67.png" Id="rId10" /><Relationship Type="http://schemas.openxmlformats.org/officeDocument/2006/relationships/image" Target="/ppt/media/image62.png" Id="rId4" /><Relationship Type="http://schemas.openxmlformats.org/officeDocument/2006/relationships/image" Target="/ppt/media/image26.png" Id="rId9" /><Relationship Type="http://schemas.openxmlformats.org/officeDocument/2006/relationships/image" Target="/ppt/media/image71.png" Id="rId14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notesSlide" Target="/ppt/notesSlides/notesSlide2.xml" Id="rId2" /><Relationship Type="http://schemas.openxmlformats.org/officeDocument/2006/relationships/slideLayout" Target="/ppt/slideLayouts/slideLayout1.xml" Id="rId1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image" Target="/ppt/media/image76.tiff" Id="rId3" /><Relationship Type="http://schemas.openxmlformats.org/officeDocument/2006/relationships/image" Target="/ppt/media/image6.tiff" Id="rId2" /><Relationship Type="http://schemas.openxmlformats.org/officeDocument/2006/relationships/slideLayout" Target="/ppt/slideLayouts/slideLayout2.xml" Id="rId1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notesSlide" Target="/ppt/notesSlides/notesSlide18.xml" Id="rId2" /><Relationship Type="http://schemas.openxmlformats.org/officeDocument/2006/relationships/slideLayout" Target="/ppt/slideLayouts/slideLayout1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6.tiff" Id="rId3" /><Relationship Type="http://schemas.openxmlformats.org/officeDocument/2006/relationships/image" Target="/ppt/media/image5.png" Id="rId2" /><Relationship Type="http://schemas.openxmlformats.org/officeDocument/2006/relationships/slideLayout" Target="/ppt/slideLayouts/slideLayout2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6.tiff" Id="rId3" /><Relationship Type="http://schemas.openxmlformats.org/officeDocument/2006/relationships/image" Target="/ppt/media/image5.png" Id="rId2" /><Relationship Type="http://schemas.openxmlformats.org/officeDocument/2006/relationships/slideLayout" Target="/ppt/slideLayouts/slideLayout2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notesSlide" Target="/ppt/notesSlides/notesSlide3.xml" Id="rId2" /><Relationship Type="http://schemas.openxmlformats.org/officeDocument/2006/relationships/slideLayout" Target="/ppt/slideLayouts/slideLayout1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7.png" Id="rId3" /><Relationship Type="http://schemas.openxmlformats.org/officeDocument/2006/relationships/notesSlide" Target="/ppt/notesSlides/notesSlide4.xml" Id="rId2" /><Relationship Type="http://schemas.openxmlformats.org/officeDocument/2006/relationships/slideLayout" Target="/ppt/slideLayouts/slideLayout1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13.png" Id="rId8" /><Relationship Type="http://schemas.openxmlformats.org/officeDocument/2006/relationships/image" Target="/ppt/media/image8.png" Id="rId3" /><Relationship Type="http://schemas.openxmlformats.org/officeDocument/2006/relationships/image" Target="/ppt/media/image12.png" Id="rId7" /><Relationship Type="http://schemas.openxmlformats.org/officeDocument/2006/relationships/notesSlide" Target="/ppt/notesSlides/notesSlide5.xml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11.png" Id="rId6" /><Relationship Type="http://schemas.openxmlformats.org/officeDocument/2006/relationships/image" Target="/ppt/media/image10.png" Id="rId5" /><Relationship Type="http://schemas.openxmlformats.org/officeDocument/2006/relationships/image" Target="/ppt/media/image15.png" Id="rId10" /><Relationship Type="http://schemas.openxmlformats.org/officeDocument/2006/relationships/image" Target="/ppt/media/image9.png" Id="rId4" /><Relationship Type="http://schemas.openxmlformats.org/officeDocument/2006/relationships/image" Target="/ppt/media/image14.png" Id="rId9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notesSlide" Target="/ppt/notesSlides/notesSlide6.xml" Id="rId2" /><Relationship Type="http://schemas.openxmlformats.org/officeDocument/2006/relationships/slideLayout" Target="/ppt/slideLayouts/slideLayout1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21.png" Id="rId8" /><Relationship Type="http://schemas.openxmlformats.org/officeDocument/2006/relationships/image" Target="/ppt/media/image26.png" Id="rId13" /><Relationship Type="http://schemas.openxmlformats.org/officeDocument/2006/relationships/image" Target="/ppt/media/image16.png" Id="rId3" /><Relationship Type="http://schemas.openxmlformats.org/officeDocument/2006/relationships/image" Target="/ppt/media/image20.png" Id="rId7" /><Relationship Type="http://schemas.openxmlformats.org/officeDocument/2006/relationships/image" Target="/ppt/media/image25.png" Id="rId12" /><Relationship Type="http://schemas.openxmlformats.org/officeDocument/2006/relationships/notesSlide" Target="/ppt/notesSlides/notesSlide7.xml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19.png" Id="rId6" /><Relationship Type="http://schemas.openxmlformats.org/officeDocument/2006/relationships/image" Target="/ppt/media/image24.png" Id="rId11" /><Relationship Type="http://schemas.openxmlformats.org/officeDocument/2006/relationships/image" Target="/ppt/media/image18.png" Id="rId5" /><Relationship Type="http://schemas.openxmlformats.org/officeDocument/2006/relationships/image" Target="/ppt/media/image23.png" Id="rId10" /><Relationship Type="http://schemas.openxmlformats.org/officeDocument/2006/relationships/image" Target="/ppt/media/image17.png" Id="rId4" /><Relationship Type="http://schemas.openxmlformats.org/officeDocument/2006/relationships/image" Target="/ppt/media/image22.png" Id="rId9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age.gensparksite.com/slides_images/499545ab0946ef5d0d3be0418e48ce92.webp"/>
          <p:cNvPicPr>
            <a:picLocks noChangeAspect="1"/>
          </p:cNvPicPr>
          <p:nvPr/>
        </p:nvPicPr>
        <p:blipFill>
          <a:blip r:embed="rId3"/>
          <a:srcRect t="7795" b="779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04458">
              <a:alpha val="8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966977" y="483756"/>
            <a:ext cx="5905195" cy="2857500"/>
          </a:xfrm>
          <a:prstGeom prst="rect">
            <a:avLst/>
          </a:prstGeom>
          <a:solidFill>
            <a:srgbClr val="ACDCF9"/>
          </a:solidFill>
          <a:ln/>
          <a:effectLst>
            <a:outerShdw blurRad="241300" dist="101600" dir="54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 txBox="1"/>
          <p:nvPr/>
        </p:nvSpPr>
        <p:spPr>
          <a:xfrm>
            <a:off x="1266444" y="674846"/>
            <a:ext cx="5095951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BIOMEDICAL &amp; HEALTH</a:t>
            </a:r>
            <a:endParaRPr lang="en-US" sz="2700" dirty="0"/>
          </a:p>
        </p:txBody>
      </p:sp>
      <p:sp>
        <p:nvSpPr>
          <p:cNvPr id="6" name="Text 3"/>
          <p:cNvSpPr txBox="1"/>
          <p:nvPr/>
        </p:nvSpPr>
        <p:spPr>
          <a:xfrm>
            <a:off x="1266444" y="1235851"/>
            <a:ext cx="3333902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INNOVATIONS</a:t>
            </a:r>
            <a:endParaRPr lang="en-US" sz="2900" dirty="0"/>
          </a:p>
        </p:txBody>
      </p:sp>
      <p:sp>
        <p:nvSpPr>
          <p:cNvPr id="7" name="Text 4"/>
          <p:cNvSpPr txBox="1"/>
          <p:nvPr/>
        </p:nvSpPr>
        <p:spPr>
          <a:xfrm>
            <a:off x="1266444" y="1645939"/>
            <a:ext cx="3963010" cy="8101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FOR ENHANCED</a:t>
            </a:r>
            <a:endParaRPr lang="en-US" sz="2300" dirty="0"/>
          </a:p>
        </p:txBody>
      </p:sp>
      <p:sp>
        <p:nvSpPr>
          <p:cNvPr id="8" name="Text 5"/>
          <p:cNvSpPr txBox="1"/>
          <p:nvPr/>
        </p:nvSpPr>
        <p:spPr>
          <a:xfrm>
            <a:off x="1266444" y="2398270"/>
            <a:ext cx="4420210" cy="886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ACCESS TO QUALITY HEALTHCARE</a:t>
            </a:r>
            <a:endParaRPr lang="en-US" sz="2700" dirty="0"/>
          </a:p>
        </p:txBody>
      </p:sp>
      <p:sp>
        <p:nvSpPr>
          <p:cNvPr id="9" name="Shape 6"/>
          <p:cNvSpPr/>
          <p:nvPr/>
        </p:nvSpPr>
        <p:spPr>
          <a:xfrm>
            <a:off x="990295" y="4381805"/>
            <a:ext cx="5905195" cy="1561795"/>
          </a:xfrm>
          <a:prstGeom prst="rect">
            <a:avLst/>
          </a:prstGeom>
          <a:solidFill>
            <a:srgbClr val="204458">
              <a:alpha val="8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990295" y="4381805"/>
            <a:ext cx="38405" cy="1561795"/>
          </a:xfrm>
          <a:prstGeom prst="rect">
            <a:avLst/>
          </a:prstGeom>
          <a:solidFill>
            <a:srgbClr val="ACDCF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 txBox="1"/>
          <p:nvPr/>
        </p:nvSpPr>
        <p:spPr>
          <a:xfrm>
            <a:off x="1266444" y="4591202"/>
            <a:ext cx="18672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Dr. Winfred Baah</a:t>
            </a:r>
            <a:endParaRPr lang="en-US" sz="1500" dirty="0"/>
          </a:p>
        </p:txBody>
      </p:sp>
      <p:sp>
        <p:nvSpPr>
          <p:cNvPr id="12" name="Text 9"/>
          <p:cNvSpPr txBox="1"/>
          <p:nvPr/>
        </p:nvSpPr>
        <p:spPr>
          <a:xfrm>
            <a:off x="1266444" y="4924044"/>
            <a:ext cx="4286707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Ag. Registrar of HeFRA | Physician Specialist / Nephrologist</a:t>
            </a:r>
            <a:endParaRPr lang="en-US" sz="1200" dirty="0"/>
          </a:p>
        </p:txBody>
      </p:sp>
      <p:sp>
        <p:nvSpPr>
          <p:cNvPr id="13" name="Text 10"/>
          <p:cNvSpPr txBox="1"/>
          <p:nvPr/>
        </p:nvSpPr>
        <p:spPr>
          <a:xfrm>
            <a:off x="1266444" y="5305349"/>
            <a:ext cx="544891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 evidence-based exploration of global biomedical and health innovations to bridge access gaps and drive quality healthcare for all.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9562795" y="5281574"/>
            <a:ext cx="647395" cy="666598"/>
          </a:xfrm>
          <a:prstGeom prst="roundRect">
            <a:avLst>
              <a:gd name="adj" fmla="val 141243"/>
            </a:avLst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715500" y="5434279"/>
            <a:ext cx="342900" cy="342900"/>
          </a:xfrm>
          <a:prstGeom prst="rect">
            <a:avLst/>
          </a:prstGeom>
        </p:spPr>
      </p:pic>
      <p:sp>
        <p:nvSpPr>
          <p:cNvPr id="16" name="Shape 12"/>
          <p:cNvSpPr/>
          <p:nvPr/>
        </p:nvSpPr>
        <p:spPr>
          <a:xfrm>
            <a:off x="10362895" y="5281574"/>
            <a:ext cx="647395" cy="666598"/>
          </a:xfrm>
          <a:prstGeom prst="roundRect">
            <a:avLst>
              <a:gd name="adj" fmla="val 141243"/>
            </a:avLst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515600" y="5434279"/>
            <a:ext cx="342900" cy="342900"/>
          </a:xfrm>
          <a:prstGeom prst="rect">
            <a:avLst/>
          </a:prstGeom>
        </p:spPr>
      </p:pic>
      <p:sp>
        <p:nvSpPr>
          <p:cNvPr id="18" name="Shape 13"/>
          <p:cNvSpPr/>
          <p:nvPr/>
        </p:nvSpPr>
        <p:spPr>
          <a:xfrm>
            <a:off x="11162995" y="5281574"/>
            <a:ext cx="647395" cy="666598"/>
          </a:xfrm>
          <a:prstGeom prst="roundRect">
            <a:avLst>
              <a:gd name="adj" fmla="val 141243"/>
            </a:avLst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315700" y="5434279"/>
            <a:ext cx="342900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124298" cy="9334195"/>
          </a:xfrm>
          <a:prstGeom prst="rect">
            <a:avLst/>
          </a:prstGeom>
          <a:solidFill>
            <a:srgbClr val="ACDCF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169621" y="833475"/>
            <a:ext cx="3886200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1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ARTIFICIAL</a:t>
            </a:r>
            <a:endParaRPr lang="en-US" sz="4100" dirty="0"/>
          </a:p>
        </p:txBody>
      </p:sp>
      <p:sp>
        <p:nvSpPr>
          <p:cNvPr id="4" name="Text 2"/>
          <p:cNvSpPr txBox="1"/>
          <p:nvPr/>
        </p:nvSpPr>
        <p:spPr>
          <a:xfrm>
            <a:off x="169621" y="1435608"/>
            <a:ext cx="5048402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1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INTELLIGENCE</a:t>
            </a:r>
            <a:endParaRPr lang="en-US" sz="4100" dirty="0"/>
          </a:p>
        </p:txBody>
      </p:sp>
      <p:sp>
        <p:nvSpPr>
          <p:cNvPr id="5" name="Text 3"/>
          <p:cNvSpPr txBox="1"/>
          <p:nvPr/>
        </p:nvSpPr>
        <p:spPr>
          <a:xfrm>
            <a:off x="175107" y="1965503"/>
            <a:ext cx="4067251" cy="1334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 HEALTHCARE</a:t>
            </a:r>
            <a:endParaRPr lang="en-US" sz="36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l="-36" r="-36"/>
          <a:stretch/>
        </p:blipFill>
        <p:spPr>
          <a:xfrm>
            <a:off x="1609344" y="3334465"/>
            <a:ext cx="952805" cy="76169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114544" y="-257738"/>
            <a:ext cx="7077456" cy="9334195"/>
          </a:xfrm>
          <a:prstGeom prst="rect">
            <a:avLst/>
          </a:prstGeom>
          <a:solidFill>
            <a:srgbClr val="20445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 txBox="1"/>
          <p:nvPr/>
        </p:nvSpPr>
        <p:spPr>
          <a:xfrm>
            <a:off x="5470384" y="255841"/>
            <a:ext cx="362925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ACDCF9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DIAGNOSTIC ACCURACY</a:t>
            </a:r>
            <a:endParaRPr lang="en-US" sz="1800" dirty="0"/>
          </a:p>
        </p:txBody>
      </p:sp>
      <p:sp>
        <p:nvSpPr>
          <p:cNvPr id="10" name="Text 7"/>
          <p:cNvSpPr txBox="1"/>
          <p:nvPr/>
        </p:nvSpPr>
        <p:spPr>
          <a:xfrm>
            <a:off x="5462930" y="2230925"/>
            <a:ext cx="304861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ACDCF9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EXPANDING ACCESS</a:t>
            </a:r>
            <a:endParaRPr lang="en-US" sz="1800" dirty="0"/>
          </a:p>
        </p:txBody>
      </p:sp>
      <p:sp>
        <p:nvSpPr>
          <p:cNvPr id="11" name="Text 8"/>
          <p:cNvSpPr txBox="1"/>
          <p:nvPr/>
        </p:nvSpPr>
        <p:spPr>
          <a:xfrm>
            <a:off x="5417806" y="3917612"/>
            <a:ext cx="373441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ACDCF9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CLINICAL APPLICATIONS</a:t>
            </a:r>
            <a:endParaRPr lang="en-US" sz="1800" dirty="0"/>
          </a:p>
        </p:txBody>
      </p:sp>
      <p:sp>
        <p:nvSpPr>
          <p:cNvPr id="12" name="Text 9"/>
          <p:cNvSpPr txBox="1"/>
          <p:nvPr/>
        </p:nvSpPr>
        <p:spPr>
          <a:xfrm>
            <a:off x="5417806" y="5447019"/>
            <a:ext cx="4239158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ACDCF9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ETHICAL IMPLEMENTATION</a:t>
            </a:r>
            <a:endParaRPr lang="en-US" sz="1800" dirty="0"/>
          </a:p>
        </p:txBody>
      </p:sp>
      <p:sp>
        <p:nvSpPr>
          <p:cNvPr id="13" name="Text 10"/>
          <p:cNvSpPr txBox="1"/>
          <p:nvPr/>
        </p:nvSpPr>
        <p:spPr>
          <a:xfrm>
            <a:off x="5663048" y="779187"/>
            <a:ext cx="635384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 diagnostic tools match or exceed human accuracy in several domains, with performance ranging from                   across studies (Nature, 2025). </a:t>
            </a:r>
          </a:p>
          <a:p>
            <a:endParaRPr lang="en-US" sz="1200" dirty="0">
              <a:solidFill>
                <a:srgbClr val="FFFFFF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 stroke detection, AI was found to be</a:t>
            </a:r>
            <a:endParaRPr lang="en-US" sz="1200" dirty="0"/>
          </a:p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4" name="Text 11"/>
          <p:cNvSpPr txBox="1"/>
          <p:nvPr/>
        </p:nvSpPr>
        <p:spPr>
          <a:xfrm>
            <a:off x="5734507" y="1116824"/>
            <a:ext cx="54388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5" name="Text 12"/>
          <p:cNvSpPr txBox="1"/>
          <p:nvPr/>
        </p:nvSpPr>
        <p:spPr>
          <a:xfrm>
            <a:off x="5640782" y="1271133"/>
            <a:ext cx="53721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 human professionals in examining brain scans of stroke patients.</a:t>
            </a:r>
            <a:endParaRPr lang="en-US" sz="1200" dirty="0"/>
          </a:p>
        </p:txBody>
      </p:sp>
      <p:sp>
        <p:nvSpPr>
          <p:cNvPr id="16" name="Text 13"/>
          <p:cNvSpPr txBox="1"/>
          <p:nvPr/>
        </p:nvSpPr>
        <p:spPr>
          <a:xfrm>
            <a:off x="5659070" y="2504013"/>
            <a:ext cx="535381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 developing countries, AI systems help overcome specialist shortages. AI diabetic retinopathy screening in Zambia showed</a:t>
            </a:r>
            <a:endParaRPr lang="en-US" sz="1200" dirty="0"/>
          </a:p>
        </p:txBody>
      </p:sp>
      <p:sp>
        <p:nvSpPr>
          <p:cNvPr id="17" name="Text 14"/>
          <p:cNvSpPr txBox="1"/>
          <p:nvPr/>
        </p:nvSpPr>
        <p:spPr>
          <a:xfrm>
            <a:off x="5659070" y="2789026"/>
            <a:ext cx="5734202" cy="705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compared to human assessment. In low-resource settings, AI can reduce diagnostic errors and enhance health provider efficiency by</a:t>
            </a:r>
            <a:endParaRPr lang="en-US" sz="1200" dirty="0"/>
          </a:p>
        </p:txBody>
      </p:sp>
      <p:sp>
        <p:nvSpPr>
          <p:cNvPr id="19" name="Text 16"/>
          <p:cNvSpPr txBox="1"/>
          <p:nvPr/>
        </p:nvSpPr>
        <p:spPr>
          <a:xfrm>
            <a:off x="5640782" y="4199048"/>
            <a:ext cx="532455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 applications include fracture detection (reducing missed cases by up to</a:t>
            </a:r>
            <a:endParaRPr lang="en-US" sz="1200" dirty="0"/>
          </a:p>
        </p:txBody>
      </p:sp>
      <p:sp>
        <p:nvSpPr>
          <p:cNvPr id="20" name="Text 17"/>
          <p:cNvSpPr txBox="1"/>
          <p:nvPr/>
        </p:nvSpPr>
        <p:spPr>
          <a:xfrm>
            <a:off x="5649106" y="4133491"/>
            <a:ext cx="5725058" cy="1191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), disease prediction models, clinical decision support, and administrative automation. AI-powered prediction models can identify individuals at risk of developing Alzheimer's, COPD, and kidney disease years before symptoms appear.</a:t>
            </a:r>
            <a:endParaRPr lang="en-US" sz="1200" dirty="0"/>
          </a:p>
        </p:txBody>
      </p:sp>
      <p:sp>
        <p:nvSpPr>
          <p:cNvPr id="21" name="Text 18"/>
          <p:cNvSpPr txBox="1"/>
          <p:nvPr/>
        </p:nvSpPr>
        <p:spPr>
          <a:xfrm>
            <a:off x="5629809" y="6049793"/>
            <a:ext cx="5763463" cy="705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Successful AI integration requires addressing transparency, bias mitigation, explainability, and privacy concerns. Healthcare professionals need appropriate training, with AI serving as an assistant rather than a replacement.</a:t>
            </a:r>
            <a:endParaRPr lang="en-US" sz="1200" dirty="0"/>
          </a:p>
        </p:txBody>
      </p:sp>
      <p:sp>
        <p:nvSpPr>
          <p:cNvPr id="22" name="Text 19"/>
          <p:cNvSpPr txBox="1"/>
          <p:nvPr/>
        </p:nvSpPr>
        <p:spPr>
          <a:xfrm>
            <a:off x="7975021" y="5784887"/>
            <a:ext cx="3124505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 2024 went to AI healthcare applications.</a:t>
            </a:r>
            <a:endParaRPr lang="en-US" sz="1200" dirty="0"/>
          </a:p>
        </p:txBody>
      </p:sp>
      <p:sp>
        <p:nvSpPr>
          <p:cNvPr id="23" name="Text 20"/>
          <p:cNvSpPr txBox="1"/>
          <p:nvPr/>
        </p:nvSpPr>
        <p:spPr>
          <a:xfrm>
            <a:off x="7579543" y="726389"/>
            <a:ext cx="79095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52%-96%</a:t>
            </a:r>
            <a:endParaRPr lang="en-US" sz="1200" dirty="0"/>
          </a:p>
        </p:txBody>
      </p:sp>
      <p:sp>
        <p:nvSpPr>
          <p:cNvPr id="24" name="Text 21"/>
          <p:cNvSpPr txBox="1"/>
          <p:nvPr/>
        </p:nvSpPr>
        <p:spPr>
          <a:xfrm>
            <a:off x="8449818" y="1093969"/>
            <a:ext cx="144841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twice as accurate</a:t>
            </a:r>
            <a:endParaRPr lang="en-US" sz="1200" dirty="0"/>
          </a:p>
        </p:txBody>
      </p:sp>
      <p:sp>
        <p:nvSpPr>
          <p:cNvPr id="25" name="Text 22"/>
          <p:cNvSpPr txBox="1"/>
          <p:nvPr/>
        </p:nvSpPr>
        <p:spPr>
          <a:xfrm>
            <a:off x="9174023" y="2710399"/>
            <a:ext cx="144841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promising results</a:t>
            </a:r>
            <a:endParaRPr lang="en-US" sz="1200" dirty="0"/>
          </a:p>
        </p:txBody>
      </p:sp>
      <p:sp>
        <p:nvSpPr>
          <p:cNvPr id="26" name="Text 23"/>
          <p:cNvSpPr txBox="1"/>
          <p:nvPr/>
        </p:nvSpPr>
        <p:spPr>
          <a:xfrm>
            <a:off x="9898228" y="3134275"/>
            <a:ext cx="65745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30-40%</a:t>
            </a:r>
            <a:endParaRPr lang="en-US" sz="1200" dirty="0"/>
          </a:p>
        </p:txBody>
      </p:sp>
      <p:sp>
        <p:nvSpPr>
          <p:cNvPr id="27" name="Text 24"/>
          <p:cNvSpPr txBox="1"/>
          <p:nvPr/>
        </p:nvSpPr>
        <p:spPr>
          <a:xfrm>
            <a:off x="10845547" y="4199048"/>
            <a:ext cx="42885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10%</a:t>
            </a:r>
            <a:endParaRPr lang="en-US" sz="1200" dirty="0"/>
          </a:p>
        </p:txBody>
      </p:sp>
      <p:sp>
        <p:nvSpPr>
          <p:cNvPr id="28" name="Text 25"/>
          <p:cNvSpPr txBox="1"/>
          <p:nvPr/>
        </p:nvSpPr>
        <p:spPr>
          <a:xfrm>
            <a:off x="5659070" y="5662822"/>
            <a:ext cx="53154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42% of digital health funding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124298" cy="7905902"/>
          </a:xfrm>
          <a:prstGeom prst="rect">
            <a:avLst/>
          </a:prstGeom>
          <a:solidFill>
            <a:srgbClr val="ACDCF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178765" y="619963"/>
            <a:ext cx="5181905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1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TELEMEDICINE</a:t>
            </a:r>
            <a:endParaRPr lang="en-US" sz="4100" dirty="0"/>
          </a:p>
        </p:txBody>
      </p:sp>
      <p:sp>
        <p:nvSpPr>
          <p:cNvPr id="4" name="Text 2"/>
          <p:cNvSpPr txBox="1"/>
          <p:nvPr/>
        </p:nvSpPr>
        <p:spPr>
          <a:xfrm>
            <a:off x="301752" y="1296619"/>
            <a:ext cx="857707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1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&amp;</a:t>
            </a:r>
            <a:endParaRPr lang="en-US" sz="4100" dirty="0"/>
          </a:p>
        </p:txBody>
      </p:sp>
      <p:sp>
        <p:nvSpPr>
          <p:cNvPr id="5" name="Text 3"/>
          <p:cNvSpPr txBox="1"/>
          <p:nvPr/>
        </p:nvSpPr>
        <p:spPr>
          <a:xfrm>
            <a:off x="178765" y="1893722"/>
            <a:ext cx="2934310" cy="1400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1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DIGITAL HEALTH</a:t>
            </a:r>
            <a:endParaRPr lang="en-US" sz="41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l="-36" r="-36"/>
          <a:stretch/>
        </p:blipFill>
        <p:spPr>
          <a:xfrm>
            <a:off x="780160" y="3429000"/>
            <a:ext cx="952805" cy="76169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120640" y="0"/>
            <a:ext cx="7077456" cy="7905902"/>
          </a:xfrm>
          <a:prstGeom prst="rect">
            <a:avLst/>
          </a:prstGeom>
          <a:solidFill>
            <a:srgbClr val="204458"/>
          </a:solidFill>
          <a:ln/>
        </p:spPr>
        <p:txBody>
          <a:bodyPr/>
          <a:lstStyle/>
          <a:p>
            <a:endParaRPr lang="en-US" sz="1200" dirty="0">
              <a:solidFill>
                <a:srgbClr val="FFFFFF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sp>
        <p:nvSpPr>
          <p:cNvPr id="9" name="Text 6"/>
          <p:cNvSpPr txBox="1"/>
          <p:nvPr/>
        </p:nvSpPr>
        <p:spPr>
          <a:xfrm>
            <a:off x="5360670" y="694944"/>
            <a:ext cx="3591763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ACDCF9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BRIDGING ACCESS GAPS</a:t>
            </a:r>
            <a:endParaRPr lang="en-US" sz="1800" dirty="0"/>
          </a:p>
        </p:txBody>
      </p:sp>
      <p:sp>
        <p:nvSpPr>
          <p:cNvPr id="10" name="Text 7"/>
          <p:cNvSpPr txBox="1"/>
          <p:nvPr/>
        </p:nvSpPr>
        <p:spPr>
          <a:xfrm>
            <a:off x="5367266" y="2648103"/>
            <a:ext cx="3820363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ACDCF9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COVID-19 ACCELERATION</a:t>
            </a:r>
            <a:endParaRPr lang="en-US" sz="1800" dirty="0"/>
          </a:p>
        </p:txBody>
      </p:sp>
      <p:sp>
        <p:nvSpPr>
          <p:cNvPr id="11" name="Text 8"/>
          <p:cNvSpPr txBox="1"/>
          <p:nvPr/>
        </p:nvSpPr>
        <p:spPr>
          <a:xfrm>
            <a:off x="5395060" y="4324199"/>
            <a:ext cx="4029761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ACDCF9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BARRIERS &amp; FRAMEWORKS</a:t>
            </a:r>
            <a:endParaRPr lang="en-US" sz="1800" dirty="0"/>
          </a:p>
        </p:txBody>
      </p:sp>
      <p:sp>
        <p:nvSpPr>
          <p:cNvPr id="12" name="Text 9"/>
          <p:cNvSpPr txBox="1"/>
          <p:nvPr/>
        </p:nvSpPr>
        <p:spPr>
          <a:xfrm>
            <a:off x="5576212" y="1004011"/>
            <a:ext cx="606714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Telemedicine bridges critical gaps for rural and underserved communities, with potential to improve access for up to           of populations currently lacking essential health services. </a:t>
            </a:r>
          </a:p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3" name="Text 10"/>
          <p:cNvSpPr txBox="1"/>
          <p:nvPr/>
        </p:nvSpPr>
        <p:spPr>
          <a:xfrm>
            <a:off x="5576212" y="1409701"/>
            <a:ext cx="6416193" cy="705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200" dirty="0">
              <a:solidFill>
                <a:srgbClr val="FFFFFF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Studies show that telemedicine can reduce specialist visit wait times by</a:t>
            </a:r>
            <a:endParaRPr lang="en-US" sz="1200" dirty="0"/>
          </a:p>
        </p:txBody>
      </p:sp>
      <p:sp>
        <p:nvSpPr>
          <p:cNvPr id="14" name="Text 11"/>
          <p:cNvSpPr txBox="1"/>
          <p:nvPr/>
        </p:nvSpPr>
        <p:spPr>
          <a:xfrm>
            <a:off x="5580735" y="1965959"/>
            <a:ext cx="2438705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 resource-constrained settings.</a:t>
            </a:r>
            <a:endParaRPr lang="en-US" sz="1200" dirty="0"/>
          </a:p>
        </p:txBody>
      </p:sp>
      <p:sp>
        <p:nvSpPr>
          <p:cNvPr id="15" name="Text 12"/>
          <p:cNvSpPr txBox="1"/>
          <p:nvPr/>
        </p:nvSpPr>
        <p:spPr>
          <a:xfrm>
            <a:off x="5598415" y="3026055"/>
            <a:ext cx="446775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pandemic accelerated telemedicine adoption in LMICs by</a:t>
            </a:r>
            <a:endParaRPr lang="en-US" sz="1200" dirty="0"/>
          </a:p>
        </p:txBody>
      </p:sp>
      <p:sp>
        <p:nvSpPr>
          <p:cNvPr id="16" name="Text 13"/>
          <p:cNvSpPr txBox="1"/>
          <p:nvPr/>
        </p:nvSpPr>
        <p:spPr>
          <a:xfrm>
            <a:off x="5576212" y="3087623"/>
            <a:ext cx="5763463" cy="9436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proving particularly effective for NCDs, mental health, and triage. Research from 2023 demonstrates that telehealth utilization in developing countries increased by</a:t>
            </a:r>
            <a:endParaRPr lang="en-US" sz="1200" dirty="0"/>
          </a:p>
        </p:txBody>
      </p:sp>
      <p:sp>
        <p:nvSpPr>
          <p:cNvPr id="17" name="Text 14"/>
          <p:cNvSpPr txBox="1"/>
          <p:nvPr/>
        </p:nvSpPr>
        <p:spPr>
          <a:xfrm>
            <a:off x="6247739" y="3649826"/>
            <a:ext cx="2324405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during and after the pandemic.</a:t>
            </a:r>
            <a:endParaRPr lang="en-US" sz="1200" dirty="0"/>
          </a:p>
        </p:txBody>
      </p:sp>
      <p:sp>
        <p:nvSpPr>
          <p:cNvPr id="18" name="Text 15"/>
          <p:cNvSpPr txBox="1"/>
          <p:nvPr/>
        </p:nvSpPr>
        <p:spPr>
          <a:xfrm>
            <a:off x="5597042" y="4703216"/>
            <a:ext cx="52203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Key barriers include digital literacy gaps, connectivity issues, and privacy concerns. The</a:t>
            </a:r>
            <a:endParaRPr lang="en-US" sz="1200" dirty="0"/>
          </a:p>
        </p:txBody>
      </p:sp>
      <p:sp>
        <p:nvSpPr>
          <p:cNvPr id="19" name="Text 16"/>
          <p:cNvSpPr txBox="1"/>
          <p:nvPr/>
        </p:nvSpPr>
        <p:spPr>
          <a:xfrm>
            <a:off x="5597042" y="5049012"/>
            <a:ext cx="5600700" cy="9436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provides a framework for addressing these challenges through integrated approaches, strong governance mechanisms, and equity-focused implementation to ensure vulnerable populations benefit from digital health advancements.</a:t>
            </a:r>
            <a:endParaRPr lang="en-US" sz="1200" dirty="0"/>
          </a:p>
        </p:txBody>
      </p:sp>
      <p:sp>
        <p:nvSpPr>
          <p:cNvPr id="20" name="Text 17"/>
          <p:cNvSpPr txBox="1"/>
          <p:nvPr/>
        </p:nvSpPr>
        <p:spPr>
          <a:xfrm>
            <a:off x="8264346" y="1186434"/>
            <a:ext cx="42885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56%</a:t>
            </a:r>
            <a:endParaRPr lang="en-US" sz="1200" dirty="0"/>
          </a:p>
        </p:txBody>
      </p:sp>
      <p:sp>
        <p:nvSpPr>
          <p:cNvPr id="21" name="Text 18"/>
          <p:cNvSpPr txBox="1"/>
          <p:nvPr/>
        </p:nvSpPr>
        <p:spPr>
          <a:xfrm>
            <a:off x="10646969" y="1744675"/>
            <a:ext cx="42885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60%</a:t>
            </a:r>
            <a:endParaRPr lang="en-US" sz="1200" dirty="0"/>
          </a:p>
        </p:txBody>
      </p:sp>
      <p:sp>
        <p:nvSpPr>
          <p:cNvPr id="22" name="Text 19"/>
          <p:cNvSpPr txBox="1"/>
          <p:nvPr/>
        </p:nvSpPr>
        <p:spPr>
          <a:xfrm>
            <a:off x="10017252" y="3026055"/>
            <a:ext cx="8001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3-5 years</a:t>
            </a:r>
            <a:endParaRPr lang="en-US" sz="1200" dirty="0"/>
          </a:p>
        </p:txBody>
      </p:sp>
      <p:sp>
        <p:nvSpPr>
          <p:cNvPr id="23" name="Text 20"/>
          <p:cNvSpPr txBox="1"/>
          <p:nvPr/>
        </p:nvSpPr>
        <p:spPr>
          <a:xfrm>
            <a:off x="5778398" y="3645712"/>
            <a:ext cx="514807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300%</a:t>
            </a:r>
            <a:endParaRPr lang="en-US" sz="1200" dirty="0"/>
          </a:p>
        </p:txBody>
      </p:sp>
      <p:sp>
        <p:nvSpPr>
          <p:cNvPr id="24" name="Text 21"/>
          <p:cNvSpPr txBox="1"/>
          <p:nvPr/>
        </p:nvSpPr>
        <p:spPr>
          <a:xfrm>
            <a:off x="6633362" y="4924044"/>
            <a:ext cx="305775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WHO Digital Health Strategy 2020-2025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124298" cy="7877556"/>
          </a:xfrm>
          <a:prstGeom prst="rect">
            <a:avLst/>
          </a:prstGeom>
          <a:solidFill>
            <a:srgbClr val="ACDCF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476402" y="819302"/>
            <a:ext cx="2867558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1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MOBILE</a:t>
            </a:r>
            <a:endParaRPr lang="en-US" sz="4100" dirty="0"/>
          </a:p>
        </p:txBody>
      </p:sp>
      <p:sp>
        <p:nvSpPr>
          <p:cNvPr id="4" name="Text 2"/>
          <p:cNvSpPr txBox="1"/>
          <p:nvPr/>
        </p:nvSpPr>
        <p:spPr>
          <a:xfrm>
            <a:off x="476402" y="1434693"/>
            <a:ext cx="2934310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1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HEALTH</a:t>
            </a:r>
            <a:endParaRPr lang="en-US" sz="4100" dirty="0"/>
          </a:p>
        </p:txBody>
      </p:sp>
      <p:sp>
        <p:nvSpPr>
          <p:cNvPr id="5" name="Text 3"/>
          <p:cNvSpPr txBox="1"/>
          <p:nvPr/>
        </p:nvSpPr>
        <p:spPr>
          <a:xfrm>
            <a:off x="476402" y="2072944"/>
            <a:ext cx="3848710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1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(mHEALTH)</a:t>
            </a:r>
            <a:endParaRPr lang="en-US" sz="41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l="-20" r="-20"/>
          <a:stretch/>
        </p:blipFill>
        <p:spPr>
          <a:xfrm>
            <a:off x="1700784" y="2821202"/>
            <a:ext cx="571500" cy="76169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111496" y="-21342"/>
            <a:ext cx="7077456" cy="7877556"/>
          </a:xfrm>
          <a:prstGeom prst="rect">
            <a:avLst/>
          </a:prstGeom>
          <a:solidFill>
            <a:srgbClr val="20445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 txBox="1"/>
          <p:nvPr/>
        </p:nvSpPr>
        <p:spPr>
          <a:xfrm>
            <a:off x="5364628" y="699607"/>
            <a:ext cx="38679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ACDCF9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DRIVING HEALTH EQUITY</a:t>
            </a:r>
            <a:endParaRPr lang="en-US" sz="1800" dirty="0"/>
          </a:p>
        </p:txBody>
      </p:sp>
      <p:sp>
        <p:nvSpPr>
          <p:cNvPr id="10" name="Text 7"/>
          <p:cNvSpPr txBox="1"/>
          <p:nvPr/>
        </p:nvSpPr>
        <p:spPr>
          <a:xfrm>
            <a:off x="5334002" y="2686498"/>
            <a:ext cx="2981858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ACDCF9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ADOPTION TRENDS</a:t>
            </a:r>
            <a:endParaRPr lang="en-US" sz="1800" dirty="0"/>
          </a:p>
        </p:txBody>
      </p:sp>
      <p:sp>
        <p:nvSpPr>
          <p:cNvPr id="11" name="Text 8"/>
          <p:cNvSpPr txBox="1"/>
          <p:nvPr/>
        </p:nvSpPr>
        <p:spPr>
          <a:xfrm>
            <a:off x="5375157" y="5053784"/>
            <a:ext cx="3591763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ACDCF9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IMPACT &amp; CHALLENGES</a:t>
            </a:r>
            <a:endParaRPr lang="en-US" sz="1800" dirty="0"/>
          </a:p>
        </p:txBody>
      </p:sp>
      <p:sp>
        <p:nvSpPr>
          <p:cNvPr id="12" name="Text 9"/>
          <p:cNvSpPr txBox="1"/>
          <p:nvPr/>
        </p:nvSpPr>
        <p:spPr>
          <a:xfrm>
            <a:off x="5597042" y="925830"/>
            <a:ext cx="5686654" cy="9436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Mobile-based health tools—SMS reminders, health apps, remote monitoring—enable healthcare delivery in resource-limited settings. They drive patient engagement and adherence while extending the reach of limited healthcare workforces.</a:t>
            </a:r>
            <a:endParaRPr lang="en-US" sz="1200" dirty="0"/>
          </a:p>
        </p:txBody>
      </p:sp>
      <p:sp>
        <p:nvSpPr>
          <p:cNvPr id="13" name="Text 10"/>
          <p:cNvSpPr txBox="1"/>
          <p:nvPr/>
        </p:nvSpPr>
        <p:spPr>
          <a:xfrm>
            <a:off x="7566059" y="1858976"/>
            <a:ext cx="140086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alone have shown</a:t>
            </a:r>
            <a:endParaRPr lang="en-US" sz="1200" dirty="0"/>
          </a:p>
        </p:txBody>
      </p:sp>
      <p:sp>
        <p:nvSpPr>
          <p:cNvPr id="14" name="Text 11"/>
          <p:cNvSpPr txBox="1"/>
          <p:nvPr/>
        </p:nvSpPr>
        <p:spPr>
          <a:xfrm>
            <a:off x="9504587" y="1740790"/>
            <a:ext cx="570585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improvements</a:t>
            </a:r>
            <a:endParaRPr lang="en-US" sz="1200" dirty="0"/>
          </a:p>
        </p:txBody>
      </p:sp>
      <p:sp>
        <p:nvSpPr>
          <p:cNvPr id="15" name="Text 12"/>
          <p:cNvSpPr txBox="1"/>
          <p:nvPr/>
        </p:nvSpPr>
        <p:spPr>
          <a:xfrm>
            <a:off x="5576775" y="3066836"/>
            <a:ext cx="249631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Recent meta-analyses show up to</a:t>
            </a:r>
            <a:endParaRPr lang="en-US" sz="1200" dirty="0"/>
          </a:p>
        </p:txBody>
      </p:sp>
      <p:sp>
        <p:nvSpPr>
          <p:cNvPr id="16" name="Text 13"/>
          <p:cNvSpPr txBox="1"/>
          <p:nvPr/>
        </p:nvSpPr>
        <p:spPr>
          <a:xfrm>
            <a:off x="5576775" y="3273386"/>
            <a:ext cx="5791810" cy="705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 patients in LMICs express willingness to use mHealth apps for consultations and monitoring. However, sustained engagement remains challenging, with typical usage dropping by</a:t>
            </a:r>
            <a:endParaRPr lang="en-US" sz="1200" dirty="0"/>
          </a:p>
        </p:txBody>
      </p:sp>
      <p:sp>
        <p:nvSpPr>
          <p:cNvPr id="17" name="Text 14"/>
          <p:cNvSpPr txBox="1"/>
          <p:nvPr/>
        </p:nvSpPr>
        <p:spPr>
          <a:xfrm>
            <a:off x="5586376" y="3832437"/>
            <a:ext cx="5772607" cy="705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after initial adoption. Design for low-resource settings and local contexts is critical for success.</a:t>
            </a:r>
            <a:endParaRPr lang="en-US" sz="1200" dirty="0"/>
          </a:p>
        </p:txBody>
      </p:sp>
      <p:sp>
        <p:nvSpPr>
          <p:cNvPr id="18" name="Text 15"/>
          <p:cNvSpPr txBox="1"/>
          <p:nvPr/>
        </p:nvSpPr>
        <p:spPr>
          <a:xfrm>
            <a:off x="5597042" y="5252126"/>
            <a:ext cx="5677510" cy="1191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Notable successes include rural stroke risk screening in India &amp; China, maternal/child health monitoring across Africa, and diabetes management systems in Asia. Key challenges include infrastructure limitations, data protection concerns, and the need for interoperable systems that can function in</a:t>
            </a:r>
            <a:endParaRPr lang="en-US" sz="1200" dirty="0"/>
          </a:p>
        </p:txBody>
      </p:sp>
      <p:sp>
        <p:nvSpPr>
          <p:cNvPr id="20" name="Text 17"/>
          <p:cNvSpPr txBox="1"/>
          <p:nvPr/>
        </p:nvSpPr>
        <p:spPr>
          <a:xfrm>
            <a:off x="5597042" y="1858976"/>
            <a:ext cx="201991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Text-based interventions</a:t>
            </a:r>
            <a:endParaRPr lang="en-US" sz="1200" dirty="0"/>
          </a:p>
        </p:txBody>
      </p:sp>
      <p:sp>
        <p:nvSpPr>
          <p:cNvPr id="21" name="Text 18"/>
          <p:cNvSpPr txBox="1"/>
          <p:nvPr/>
        </p:nvSpPr>
        <p:spPr>
          <a:xfrm>
            <a:off x="8903813" y="1858976"/>
            <a:ext cx="65745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17-25%</a:t>
            </a:r>
            <a:endParaRPr lang="en-US" sz="1200" dirty="0"/>
          </a:p>
        </p:txBody>
      </p:sp>
      <p:sp>
        <p:nvSpPr>
          <p:cNvPr id="22" name="Text 19"/>
          <p:cNvSpPr txBox="1"/>
          <p:nvPr/>
        </p:nvSpPr>
        <p:spPr>
          <a:xfrm>
            <a:off x="7995739" y="3083358"/>
            <a:ext cx="42885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62%</a:t>
            </a:r>
            <a:endParaRPr lang="en-US" sz="1200" dirty="0"/>
          </a:p>
        </p:txBody>
      </p:sp>
      <p:sp>
        <p:nvSpPr>
          <p:cNvPr id="23" name="Text 20"/>
          <p:cNvSpPr txBox="1"/>
          <p:nvPr/>
        </p:nvSpPr>
        <p:spPr>
          <a:xfrm>
            <a:off x="7440472" y="3707124"/>
            <a:ext cx="65745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30-40%</a:t>
            </a:r>
            <a:endParaRPr lang="en-US" sz="1200" dirty="0"/>
          </a:p>
        </p:txBody>
      </p:sp>
      <p:sp>
        <p:nvSpPr>
          <p:cNvPr id="24" name="Text 21"/>
          <p:cNvSpPr txBox="1"/>
          <p:nvPr/>
        </p:nvSpPr>
        <p:spPr>
          <a:xfrm>
            <a:off x="5785101" y="6109402"/>
            <a:ext cx="248625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low-connectivity environments</a:t>
            </a:r>
            <a:endParaRPr lang="en-US" sz="1200" dirty="0"/>
          </a:p>
        </p:txBody>
      </p:sp>
      <p:sp>
        <p:nvSpPr>
          <p:cNvPr id="26" name="Text 11">
            <a:extLst>
              <a:ext uri="{FF2B5EF4-FFF2-40B4-BE49-F238E27FC236}">
                <a16:creationId xmlns:a16="http://schemas.microsoft.com/office/drawing/2014/main" id="{F631EC14-145E-C22A-54A9-7A3325955924}"/>
              </a:ext>
            </a:extLst>
          </p:cNvPr>
          <p:cNvSpPr txBox="1"/>
          <p:nvPr/>
        </p:nvSpPr>
        <p:spPr>
          <a:xfrm>
            <a:off x="5597042" y="1975573"/>
            <a:ext cx="570585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 medication adherence.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876495" cy="7610551"/>
          </a:xfrm>
          <a:prstGeom prst="rect">
            <a:avLst/>
          </a:prstGeom>
          <a:solidFill>
            <a:srgbClr val="ACDCF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494690" y="229514"/>
            <a:ext cx="3943807" cy="1933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MEDICAL DEVICES FOR LOW-RESOURCE SETTINGS</a:t>
            </a:r>
            <a:endParaRPr lang="en-US" sz="26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1763" y="2174267"/>
            <a:ext cx="228600" cy="228600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732434" y="2058772"/>
            <a:ext cx="3706063" cy="10479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WHO 2024 Com</a:t>
            </a:r>
            <a:r>
              <a:rPr lang="en-US" sz="18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pendium: </a:t>
            </a:r>
            <a:r>
              <a:rPr lang="en-US" sz="18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70% of imported devices </a:t>
            </a:r>
            <a:r>
              <a:rPr lang="en-US" sz="18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 LMICs </a:t>
            </a:r>
            <a:r>
              <a:rPr lang="en-US" sz="18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fail</a:t>
            </a:r>
            <a:r>
              <a:rPr lang="en-US" sz="18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due to </a:t>
            </a:r>
            <a:r>
              <a:rPr lang="en-US" sz="18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contextual mismatches</a:t>
            </a:r>
            <a:endParaRPr lang="en-US" sz="1800" b="1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l="-133" r="-133"/>
          <a:stretch/>
        </p:blipFill>
        <p:spPr>
          <a:xfrm>
            <a:off x="441763" y="3368650"/>
            <a:ext cx="171907" cy="228600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670363" y="3227376"/>
            <a:ext cx="3791102" cy="10479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Innovative devices </a:t>
            </a:r>
            <a:r>
              <a:rPr lang="en-US" sz="18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tailored to local contexts</a:t>
            </a:r>
            <a:r>
              <a:rPr lang="en-US" sz="18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can </a:t>
            </a:r>
            <a:r>
              <a:rPr lang="en-US" sz="18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transform care delivery</a:t>
            </a:r>
            <a:endParaRPr lang="en-US" sz="1800" b="1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l="-80" r="-80"/>
          <a:stretch/>
        </p:blipFill>
        <p:spPr>
          <a:xfrm>
            <a:off x="351586" y="4704501"/>
            <a:ext cx="286207" cy="228600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732434" y="4575836"/>
            <a:ext cx="3534156" cy="10479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Local production </a:t>
            </a:r>
            <a:r>
              <a:rPr lang="en-US" sz="18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&amp; </a:t>
            </a:r>
            <a:r>
              <a:rPr lang="en-US" sz="18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sustainable maintenance </a:t>
            </a:r>
            <a:r>
              <a:rPr lang="en-US" sz="18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are </a:t>
            </a:r>
            <a:r>
              <a:rPr lang="en-US" sz="18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key</a:t>
            </a:r>
            <a:r>
              <a:rPr lang="en-US" sz="18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to </a:t>
            </a:r>
            <a:r>
              <a:rPr lang="en-US" sz="18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scaling</a:t>
            </a:r>
            <a:r>
              <a:rPr lang="en-US" sz="18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impact</a:t>
            </a:r>
            <a:endParaRPr lang="en-US" sz="1800" dirty="0"/>
          </a:p>
        </p:txBody>
      </p:sp>
      <p:sp>
        <p:nvSpPr>
          <p:cNvPr id="10" name="Shape 5"/>
          <p:cNvSpPr/>
          <p:nvPr/>
        </p:nvSpPr>
        <p:spPr>
          <a:xfrm>
            <a:off x="4876495" y="0"/>
            <a:ext cx="7315200" cy="7610551"/>
          </a:xfrm>
          <a:prstGeom prst="rect">
            <a:avLst/>
          </a:prstGeom>
          <a:solidFill>
            <a:srgbClr val="20445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3" descr="https://page.gensparksite.com/slides_images/9a19e5878b1a7001ea82cb2974fcb3c0.webp"/>
          <p:cNvPicPr>
            <a:picLocks noChangeAspect="1"/>
          </p:cNvPicPr>
          <p:nvPr/>
        </p:nvPicPr>
        <p:blipFill>
          <a:blip r:embed="rId6">
            <a:alphaModFix amt="30000"/>
          </a:blip>
          <a:srcRect l="22966" r="22966"/>
          <a:stretch/>
        </p:blipFill>
        <p:spPr>
          <a:xfrm>
            <a:off x="4876495" y="0"/>
            <a:ext cx="7315200" cy="7610551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4876495" y="6651346"/>
            <a:ext cx="7315200" cy="761695"/>
          </a:xfrm>
          <a:prstGeom prst="rect">
            <a:avLst/>
          </a:prstGeom>
          <a:solidFill>
            <a:srgbClr val="ACDCF9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7"/>
          <p:cNvSpPr/>
          <p:nvPr/>
        </p:nvSpPr>
        <p:spPr>
          <a:xfrm>
            <a:off x="4876495" y="3421685"/>
            <a:ext cx="381305" cy="761695"/>
          </a:xfrm>
          <a:prstGeom prst="rect">
            <a:avLst/>
          </a:prstGeom>
          <a:noFill/>
          <a:ln w="5080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rcRect t="-1328" b="-1328"/>
          <a:stretch/>
        </p:blipFill>
        <p:spPr>
          <a:xfrm>
            <a:off x="5134356" y="809783"/>
            <a:ext cx="219456" cy="200254"/>
          </a:xfrm>
          <a:prstGeom prst="rect">
            <a:avLst/>
          </a:prstGeom>
        </p:spPr>
      </p:pic>
      <p:sp>
        <p:nvSpPr>
          <p:cNvPr id="15" name="Text 8"/>
          <p:cNvSpPr txBox="1"/>
          <p:nvPr/>
        </p:nvSpPr>
        <p:spPr>
          <a:xfrm>
            <a:off x="5406391" y="791957"/>
            <a:ext cx="21534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Diagnostic Solutions: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5335067" y="1920697"/>
            <a:ext cx="27057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Maternal &amp; Neonatal Care:</a:t>
            </a:r>
            <a:endParaRPr lang="en-US" sz="1600" dirty="0"/>
          </a:p>
        </p:txBody>
      </p:sp>
      <p:sp>
        <p:nvSpPr>
          <p:cNvPr id="17" name="Text 10"/>
          <p:cNvSpPr txBox="1"/>
          <p:nvPr/>
        </p:nvSpPr>
        <p:spPr>
          <a:xfrm>
            <a:off x="5572354" y="977036"/>
            <a:ext cx="5438851" cy="5907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Portable ultrasound, solar-powered microscopes, battery-operated analyzers</a:t>
            </a:r>
            <a:endParaRPr lang="en-US" sz="160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8"/>
          <a:srcRect t="-964" b="-964"/>
          <a:stretch/>
        </p:blipFill>
        <p:spPr>
          <a:xfrm>
            <a:off x="5134356" y="1927670"/>
            <a:ext cx="171907" cy="200254"/>
          </a:xfrm>
          <a:prstGeom prst="rect">
            <a:avLst/>
          </a:prstGeom>
        </p:spPr>
      </p:pic>
      <p:sp>
        <p:nvSpPr>
          <p:cNvPr id="19" name="Text 11"/>
          <p:cNvSpPr txBox="1"/>
          <p:nvPr/>
        </p:nvSpPr>
        <p:spPr>
          <a:xfrm>
            <a:off x="5540029" y="2159442"/>
            <a:ext cx="6067958" cy="5907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Low-cost incubators, phototherapy units</a:t>
            </a:r>
            <a:endParaRPr lang="en-US" sz="160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rcRect t="-507" b="-507"/>
          <a:stretch/>
        </p:blipFill>
        <p:spPr>
          <a:xfrm>
            <a:off x="5170931" y="3079465"/>
            <a:ext cx="247802" cy="200254"/>
          </a:xfrm>
          <a:prstGeom prst="rect">
            <a:avLst/>
          </a:prstGeom>
        </p:spPr>
      </p:pic>
      <p:sp>
        <p:nvSpPr>
          <p:cNvPr id="21" name="Text 12"/>
          <p:cNvSpPr txBox="1"/>
          <p:nvPr/>
        </p:nvSpPr>
        <p:spPr>
          <a:xfrm>
            <a:off x="5469904" y="3058668"/>
            <a:ext cx="21342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Respiratory Support:</a:t>
            </a:r>
            <a:endParaRPr lang="en-US" sz="1600" dirty="0"/>
          </a:p>
        </p:txBody>
      </p:sp>
      <p:sp>
        <p:nvSpPr>
          <p:cNvPr id="22" name="Text 13"/>
          <p:cNvSpPr txBox="1"/>
          <p:nvPr/>
        </p:nvSpPr>
        <p:spPr>
          <a:xfrm>
            <a:off x="5600700" y="3341849"/>
            <a:ext cx="5791810" cy="5907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Battery-powered oxygen concentrators, simplified CPAP devices, low-cost pulse oximeters</a:t>
            </a:r>
            <a:endParaRPr lang="en-US" sz="1600" dirty="0"/>
          </a:p>
        </p:txBody>
      </p:sp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10"/>
          <a:srcRect t="-507" b="-507"/>
          <a:stretch/>
        </p:blipFill>
        <p:spPr>
          <a:xfrm>
            <a:off x="5170931" y="4325527"/>
            <a:ext cx="247802" cy="200254"/>
          </a:xfrm>
          <a:prstGeom prst="rect">
            <a:avLst/>
          </a:prstGeom>
        </p:spPr>
      </p:pic>
      <p:sp>
        <p:nvSpPr>
          <p:cNvPr id="24" name="Text 14"/>
          <p:cNvSpPr txBox="1"/>
          <p:nvPr/>
        </p:nvSpPr>
        <p:spPr>
          <a:xfrm>
            <a:off x="5501793" y="4309707"/>
            <a:ext cx="21433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Surgical Innovations:</a:t>
            </a:r>
            <a:endParaRPr lang="en-US" sz="1600" dirty="0"/>
          </a:p>
        </p:txBody>
      </p:sp>
      <p:sp>
        <p:nvSpPr>
          <p:cNvPr id="25" name="Text 15"/>
          <p:cNvSpPr txBox="1"/>
          <p:nvPr/>
        </p:nvSpPr>
        <p:spPr>
          <a:xfrm>
            <a:off x="5619902" y="4575836"/>
            <a:ext cx="5753405" cy="5907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Solar-powered autoclaves, LED surgical headlamps, safe surgery kits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286000"/>
          </a:xfrm>
          <a:prstGeom prst="rect">
            <a:avLst/>
          </a:prstGeom>
          <a:solidFill>
            <a:srgbClr val="20445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https://page.gensparksite.com/slides_images/4e40c69be5648a9b804437bdab56d5db.webp"/>
          <p:cNvPicPr>
            <a:picLocks noChangeAspect="1"/>
          </p:cNvPicPr>
          <p:nvPr/>
        </p:nvPicPr>
        <p:blipFill>
          <a:blip r:embed="rId3">
            <a:alphaModFix amt="20000"/>
          </a:blip>
          <a:srcRect t="43740" b="43740"/>
          <a:stretch/>
        </p:blipFill>
        <p:spPr>
          <a:xfrm>
            <a:off x="0" y="0"/>
            <a:ext cx="12191695" cy="2286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0" y="95098"/>
            <a:ext cx="9240012" cy="20958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6000" b="1" dirty="0">
                <a:solidFill>
                  <a:srgbClr val="ACDCF9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CASE STUDIES &amp; SUCCESS STORIES</a:t>
            </a:r>
            <a:endParaRPr lang="en-US" sz="6000" dirty="0"/>
          </a:p>
        </p:txBody>
      </p:sp>
      <p:sp>
        <p:nvSpPr>
          <p:cNvPr id="5" name="Shape 2"/>
          <p:cNvSpPr/>
          <p:nvPr/>
        </p:nvSpPr>
        <p:spPr>
          <a:xfrm>
            <a:off x="0" y="2286000"/>
            <a:ext cx="12191695" cy="4572000"/>
          </a:xfrm>
          <a:prstGeom prst="rect">
            <a:avLst/>
          </a:prstGeom>
          <a:solidFill>
            <a:srgbClr val="ACDCF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1638605" y="3047695"/>
            <a:ext cx="381305" cy="381305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l="-989999" r="-989999"/>
          <a:stretch/>
        </p:blipFill>
        <p:spPr>
          <a:xfrm>
            <a:off x="1757477" y="3233318"/>
            <a:ext cx="142646" cy="9144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3771900" y="3047695"/>
            <a:ext cx="381305" cy="381305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5"/>
          <p:cNvSpPr/>
          <p:nvPr/>
        </p:nvSpPr>
        <p:spPr>
          <a:xfrm>
            <a:off x="5905195" y="3047695"/>
            <a:ext cx="381305" cy="381305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6"/>
          <p:cNvSpPr/>
          <p:nvPr/>
        </p:nvSpPr>
        <p:spPr>
          <a:xfrm>
            <a:off x="8039405" y="3047695"/>
            <a:ext cx="381305" cy="381305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10172700" y="3047695"/>
            <a:ext cx="381305" cy="381305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8"/>
          <p:cNvSpPr txBox="1"/>
          <p:nvPr/>
        </p:nvSpPr>
        <p:spPr>
          <a:xfrm>
            <a:off x="1430122" y="3829507"/>
            <a:ext cx="9336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GHANA</a:t>
            </a:r>
            <a:endParaRPr lang="en-US" sz="1400" dirty="0"/>
          </a:p>
        </p:txBody>
      </p:sp>
      <p:sp>
        <p:nvSpPr>
          <p:cNvPr id="13" name="Text 9"/>
          <p:cNvSpPr txBox="1"/>
          <p:nvPr/>
        </p:nvSpPr>
        <p:spPr>
          <a:xfrm>
            <a:off x="1272845" y="4102913"/>
            <a:ext cx="12481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 err="1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mHEALTH</a:t>
            </a:r>
            <a:endParaRPr lang="en-US" sz="1400" dirty="0"/>
          </a:p>
        </p:txBody>
      </p:sp>
      <p:sp>
        <p:nvSpPr>
          <p:cNvPr id="14" name="Text 10"/>
          <p:cNvSpPr txBox="1"/>
          <p:nvPr/>
        </p:nvSpPr>
        <p:spPr>
          <a:xfrm>
            <a:off x="3641141" y="3829507"/>
            <a:ext cx="7818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INDIA</a:t>
            </a:r>
            <a:endParaRPr lang="en-US" sz="1400" dirty="0"/>
          </a:p>
        </p:txBody>
      </p:sp>
      <p:sp>
        <p:nvSpPr>
          <p:cNvPr id="15" name="Text 11"/>
          <p:cNvSpPr txBox="1"/>
          <p:nvPr/>
        </p:nvSpPr>
        <p:spPr>
          <a:xfrm>
            <a:off x="3184855" y="4102913"/>
            <a:ext cx="16962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AI SCREENING</a:t>
            </a:r>
            <a:endParaRPr lang="en-US" sz="1400" dirty="0"/>
          </a:p>
        </p:txBody>
      </p:sp>
      <p:sp>
        <p:nvSpPr>
          <p:cNvPr id="16" name="Text 12"/>
          <p:cNvSpPr txBox="1"/>
          <p:nvPr/>
        </p:nvSpPr>
        <p:spPr>
          <a:xfrm>
            <a:off x="5658307" y="3829507"/>
            <a:ext cx="10104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ZAMBIA</a:t>
            </a:r>
            <a:endParaRPr lang="en-US" sz="1400" dirty="0"/>
          </a:p>
        </p:txBody>
      </p:sp>
      <p:sp>
        <p:nvSpPr>
          <p:cNvPr id="17" name="Text 13"/>
          <p:cNvSpPr txBox="1"/>
          <p:nvPr/>
        </p:nvSpPr>
        <p:spPr>
          <a:xfrm>
            <a:off x="5309006" y="4102913"/>
            <a:ext cx="1714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RETINOPATHY</a:t>
            </a:r>
            <a:endParaRPr lang="en-US" sz="1400" dirty="0"/>
          </a:p>
        </p:txBody>
      </p:sp>
      <p:sp>
        <p:nvSpPr>
          <p:cNvPr id="18" name="Text 14"/>
          <p:cNvSpPr txBox="1"/>
          <p:nvPr/>
        </p:nvSpPr>
        <p:spPr>
          <a:xfrm>
            <a:off x="7756855" y="3829507"/>
            <a:ext cx="10863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UGANDA</a:t>
            </a:r>
            <a:endParaRPr lang="en-US" sz="1400" dirty="0"/>
          </a:p>
        </p:txBody>
      </p:sp>
      <p:sp>
        <p:nvSpPr>
          <p:cNvPr id="19" name="Text 15"/>
          <p:cNvSpPr txBox="1"/>
          <p:nvPr/>
        </p:nvSpPr>
        <p:spPr>
          <a:xfrm>
            <a:off x="7310628" y="4102913"/>
            <a:ext cx="19723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NEONATAL CARE</a:t>
            </a:r>
            <a:endParaRPr lang="en-US" sz="1400" dirty="0"/>
          </a:p>
        </p:txBody>
      </p:sp>
      <p:sp>
        <p:nvSpPr>
          <p:cNvPr id="20" name="Text 16"/>
          <p:cNvSpPr txBox="1"/>
          <p:nvPr/>
        </p:nvSpPr>
        <p:spPr>
          <a:xfrm>
            <a:off x="9881006" y="3829507"/>
            <a:ext cx="11055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SUCCESS</a:t>
            </a:r>
            <a:endParaRPr lang="en-US" sz="1400" dirty="0"/>
          </a:p>
        </p:txBody>
      </p:sp>
      <p:sp>
        <p:nvSpPr>
          <p:cNvPr id="21" name="Text 17"/>
          <p:cNvSpPr txBox="1"/>
          <p:nvPr/>
        </p:nvSpPr>
        <p:spPr>
          <a:xfrm>
            <a:off x="9863633" y="4102913"/>
            <a:ext cx="11338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FACTORS</a:t>
            </a:r>
            <a:endParaRPr lang="en-US" sz="1400" dirty="0"/>
          </a:p>
        </p:txBody>
      </p:sp>
      <p:sp>
        <p:nvSpPr>
          <p:cNvPr id="22" name="Text 18"/>
          <p:cNvSpPr txBox="1"/>
          <p:nvPr/>
        </p:nvSpPr>
        <p:spPr>
          <a:xfrm>
            <a:off x="1228954" y="4510735"/>
            <a:ext cx="132405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0445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Maternal Health</a:t>
            </a:r>
            <a:endParaRPr lang="en-US" sz="1200" dirty="0"/>
          </a:p>
        </p:txBody>
      </p:sp>
      <p:sp>
        <p:nvSpPr>
          <p:cNvPr id="23" name="Text 19"/>
          <p:cNvSpPr txBox="1"/>
          <p:nvPr/>
        </p:nvSpPr>
        <p:spPr>
          <a:xfrm>
            <a:off x="3343046" y="4510735"/>
            <a:ext cx="136245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0445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Rural Healthcare</a:t>
            </a:r>
            <a:endParaRPr lang="en-US" sz="1200" dirty="0"/>
          </a:p>
        </p:txBody>
      </p:sp>
      <p:sp>
        <p:nvSpPr>
          <p:cNvPr id="24" name="Text 20"/>
          <p:cNvSpPr txBox="1"/>
          <p:nvPr/>
        </p:nvSpPr>
        <p:spPr>
          <a:xfrm>
            <a:off x="7620610" y="4510735"/>
            <a:ext cx="133411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0445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Local Innovation</a:t>
            </a:r>
            <a:endParaRPr lang="en-US" sz="1200" dirty="0"/>
          </a:p>
        </p:txBody>
      </p:sp>
      <p:sp>
        <p:nvSpPr>
          <p:cNvPr id="25" name="Text 21"/>
          <p:cNvSpPr txBox="1"/>
          <p:nvPr/>
        </p:nvSpPr>
        <p:spPr>
          <a:xfrm>
            <a:off x="9667951" y="4510735"/>
            <a:ext cx="150510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0445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Common Elements</a:t>
            </a:r>
            <a:endParaRPr lang="en-US" sz="1200" dirty="0"/>
          </a:p>
        </p:txBody>
      </p:sp>
      <p:sp>
        <p:nvSpPr>
          <p:cNvPr id="26" name="Text 22"/>
          <p:cNvSpPr txBox="1"/>
          <p:nvPr/>
        </p:nvSpPr>
        <p:spPr>
          <a:xfrm>
            <a:off x="1062533" y="4844491"/>
            <a:ext cx="16386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Mobile health platforms</a:t>
            </a:r>
            <a:endParaRPr lang="en-US" sz="1100" dirty="0"/>
          </a:p>
        </p:txBody>
      </p:sp>
      <p:sp>
        <p:nvSpPr>
          <p:cNvPr id="27" name="Text 23"/>
          <p:cNvSpPr txBox="1"/>
          <p:nvPr/>
        </p:nvSpPr>
        <p:spPr>
          <a:xfrm>
            <a:off x="1172261" y="5063947"/>
            <a:ext cx="142006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supporting maternal</a:t>
            </a:r>
            <a:endParaRPr lang="en-US" sz="1100" dirty="0"/>
          </a:p>
        </p:txBody>
      </p:sp>
      <p:sp>
        <p:nvSpPr>
          <p:cNvPr id="28" name="Text 24"/>
          <p:cNvSpPr txBox="1"/>
          <p:nvPr/>
        </p:nvSpPr>
        <p:spPr>
          <a:xfrm>
            <a:off x="1081735" y="5283403"/>
            <a:ext cx="16002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care showed significant</a:t>
            </a:r>
            <a:endParaRPr lang="en-US" sz="1100" dirty="0"/>
          </a:p>
        </p:txBody>
      </p:sp>
      <p:sp>
        <p:nvSpPr>
          <p:cNvPr id="29" name="Text 25"/>
          <p:cNvSpPr txBox="1"/>
          <p:nvPr/>
        </p:nvSpPr>
        <p:spPr>
          <a:xfrm>
            <a:off x="1410919" y="5502859"/>
            <a:ext cx="9436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reductions in</a:t>
            </a:r>
            <a:endParaRPr lang="en-US" sz="1100" dirty="0"/>
          </a:p>
        </p:txBody>
      </p:sp>
      <p:sp>
        <p:nvSpPr>
          <p:cNvPr id="30" name="Text 26"/>
          <p:cNvSpPr txBox="1"/>
          <p:nvPr/>
        </p:nvSpPr>
        <p:spPr>
          <a:xfrm>
            <a:off x="1010412" y="5722315"/>
            <a:ext cx="17437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complications and deaths</a:t>
            </a:r>
            <a:endParaRPr lang="en-US" sz="1100" dirty="0"/>
          </a:p>
        </p:txBody>
      </p:sp>
      <p:pic>
        <p:nvPicPr>
          <p:cNvPr id="31" name="Image 2" descr="preencoded.png"/>
          <p:cNvPicPr>
            <a:picLocks noChangeAspect="1"/>
          </p:cNvPicPr>
          <p:nvPr/>
        </p:nvPicPr>
        <p:blipFill>
          <a:blip r:embed="rId5"/>
          <a:srcRect l="-989999" r="-989999"/>
          <a:stretch/>
        </p:blipFill>
        <p:spPr>
          <a:xfrm>
            <a:off x="3866998" y="3233318"/>
            <a:ext cx="190195" cy="9144"/>
          </a:xfrm>
          <a:prstGeom prst="rect">
            <a:avLst/>
          </a:prstGeom>
        </p:spPr>
      </p:pic>
      <p:sp>
        <p:nvSpPr>
          <p:cNvPr id="32" name="Text 27"/>
          <p:cNvSpPr txBox="1"/>
          <p:nvPr/>
        </p:nvSpPr>
        <p:spPr>
          <a:xfrm>
            <a:off x="5536692" y="4510735"/>
            <a:ext cx="123901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0445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Early Detection</a:t>
            </a:r>
            <a:endParaRPr lang="en-US" sz="1200" dirty="0"/>
          </a:p>
        </p:txBody>
      </p:sp>
      <p:sp>
        <p:nvSpPr>
          <p:cNvPr id="33" name="Text 28"/>
          <p:cNvSpPr txBox="1"/>
          <p:nvPr/>
        </p:nvSpPr>
        <p:spPr>
          <a:xfrm>
            <a:off x="3294583" y="4844491"/>
            <a:ext cx="144841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AI-based rural stroke</a:t>
            </a:r>
            <a:endParaRPr lang="en-US" sz="1100" dirty="0"/>
          </a:p>
        </p:txBody>
      </p:sp>
      <p:sp>
        <p:nvSpPr>
          <p:cNvPr id="34" name="Text 29"/>
          <p:cNvSpPr txBox="1"/>
          <p:nvPr/>
        </p:nvSpPr>
        <p:spPr>
          <a:xfrm>
            <a:off x="3220517" y="5063947"/>
            <a:ext cx="159105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risk screening achieved</a:t>
            </a:r>
            <a:endParaRPr lang="en-US" sz="1100" dirty="0"/>
          </a:p>
        </p:txBody>
      </p:sp>
      <p:sp>
        <p:nvSpPr>
          <p:cNvPr id="35" name="Text 30"/>
          <p:cNvSpPr txBox="1"/>
          <p:nvPr/>
        </p:nvSpPr>
        <p:spPr>
          <a:xfrm>
            <a:off x="3187598" y="5283403"/>
            <a:ext cx="16578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94% diagnostic accuracy</a:t>
            </a:r>
            <a:endParaRPr lang="en-US" sz="1100" dirty="0"/>
          </a:p>
        </p:txBody>
      </p:sp>
      <p:sp>
        <p:nvSpPr>
          <p:cNvPr id="36" name="Text 31"/>
          <p:cNvSpPr txBox="1"/>
          <p:nvPr/>
        </p:nvSpPr>
        <p:spPr>
          <a:xfrm>
            <a:off x="3317443" y="5502859"/>
            <a:ext cx="14008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 areas with limited</a:t>
            </a:r>
            <a:endParaRPr lang="en-US" sz="1100" dirty="0"/>
          </a:p>
        </p:txBody>
      </p:sp>
      <p:sp>
        <p:nvSpPr>
          <p:cNvPr id="37" name="Text 32"/>
          <p:cNvSpPr txBox="1"/>
          <p:nvPr/>
        </p:nvSpPr>
        <p:spPr>
          <a:xfrm>
            <a:off x="3443630" y="5722315"/>
            <a:ext cx="11430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specialist access</a:t>
            </a:r>
            <a:endParaRPr lang="en-US" sz="1100" dirty="0"/>
          </a:p>
        </p:txBody>
      </p:sp>
      <p:pic>
        <p:nvPicPr>
          <p:cNvPr id="38" name="Image 3" descr="preencoded.png"/>
          <p:cNvPicPr>
            <a:picLocks noChangeAspect="1"/>
          </p:cNvPicPr>
          <p:nvPr/>
        </p:nvPicPr>
        <p:blipFill>
          <a:blip r:embed="rId6"/>
          <a:srcRect l="-1016667" r="-1016667"/>
          <a:stretch/>
        </p:blipFill>
        <p:spPr>
          <a:xfrm>
            <a:off x="5986577" y="3233318"/>
            <a:ext cx="219456" cy="9144"/>
          </a:xfrm>
          <a:prstGeom prst="rect">
            <a:avLst/>
          </a:prstGeom>
        </p:spPr>
      </p:pic>
      <p:sp>
        <p:nvSpPr>
          <p:cNvPr id="39" name="Text 33"/>
          <p:cNvSpPr txBox="1"/>
          <p:nvPr/>
        </p:nvSpPr>
        <p:spPr>
          <a:xfrm>
            <a:off x="5458054" y="4844491"/>
            <a:ext cx="138165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AI-powered diabetic</a:t>
            </a:r>
            <a:endParaRPr lang="en-US" sz="1100" dirty="0"/>
          </a:p>
        </p:txBody>
      </p:sp>
      <p:sp>
        <p:nvSpPr>
          <p:cNvPr id="40" name="Text 34"/>
          <p:cNvSpPr txBox="1"/>
          <p:nvPr/>
        </p:nvSpPr>
        <p:spPr>
          <a:xfrm>
            <a:off x="5396789" y="5063947"/>
            <a:ext cx="15051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retinopathy screening</a:t>
            </a:r>
            <a:endParaRPr lang="en-US" sz="1100" dirty="0"/>
          </a:p>
        </p:txBody>
      </p:sp>
      <p:sp>
        <p:nvSpPr>
          <p:cNvPr id="41" name="Text 35"/>
          <p:cNvSpPr txBox="1"/>
          <p:nvPr/>
        </p:nvSpPr>
        <p:spPr>
          <a:xfrm>
            <a:off x="5392217" y="5283403"/>
            <a:ext cx="15151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significantly increased</a:t>
            </a:r>
            <a:endParaRPr lang="en-US" sz="1100" dirty="0"/>
          </a:p>
        </p:txBody>
      </p:sp>
      <p:sp>
        <p:nvSpPr>
          <p:cNvPr id="42" name="Text 36"/>
          <p:cNvSpPr txBox="1"/>
          <p:nvPr/>
        </p:nvSpPr>
        <p:spPr>
          <a:xfrm>
            <a:off x="5441594" y="5502859"/>
            <a:ext cx="142006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early detection rates</a:t>
            </a:r>
            <a:endParaRPr lang="en-US" sz="1100" dirty="0"/>
          </a:p>
        </p:txBody>
      </p:sp>
      <p:sp>
        <p:nvSpPr>
          <p:cNvPr id="43" name="Text 37"/>
          <p:cNvSpPr txBox="1"/>
          <p:nvPr/>
        </p:nvSpPr>
        <p:spPr>
          <a:xfrm>
            <a:off x="5655564" y="5722315"/>
            <a:ext cx="99121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 rural clinics</a:t>
            </a:r>
            <a:endParaRPr lang="en-US" sz="1100" dirty="0"/>
          </a:p>
        </p:txBody>
      </p:sp>
      <p:pic>
        <p:nvPicPr>
          <p:cNvPr id="44" name="Image 4" descr="preencoded.png"/>
          <p:cNvPicPr>
            <a:picLocks noChangeAspect="1"/>
          </p:cNvPicPr>
          <p:nvPr/>
        </p:nvPicPr>
        <p:blipFill>
          <a:blip r:embed="rId7"/>
          <a:srcRect l="-1024284" r="-1024284"/>
          <a:stretch/>
        </p:blipFill>
        <p:spPr>
          <a:xfrm>
            <a:off x="8143646" y="3233318"/>
            <a:ext cx="171907" cy="9144"/>
          </a:xfrm>
          <a:prstGeom prst="rect">
            <a:avLst/>
          </a:prstGeom>
        </p:spPr>
      </p:pic>
      <p:sp>
        <p:nvSpPr>
          <p:cNvPr id="45" name="Text 38"/>
          <p:cNvSpPr txBox="1"/>
          <p:nvPr/>
        </p:nvSpPr>
        <p:spPr>
          <a:xfrm>
            <a:off x="7540142" y="4844491"/>
            <a:ext cx="14859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Locally manufactured</a:t>
            </a:r>
            <a:endParaRPr lang="en-US" sz="1100" dirty="0"/>
          </a:p>
        </p:txBody>
      </p:sp>
      <p:sp>
        <p:nvSpPr>
          <p:cNvPr id="46" name="Text 39"/>
          <p:cNvSpPr txBox="1"/>
          <p:nvPr/>
        </p:nvSpPr>
        <p:spPr>
          <a:xfrm>
            <a:off x="7562088" y="5063947"/>
            <a:ext cx="144841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solar-powered infant</a:t>
            </a:r>
            <a:endParaRPr lang="en-US" sz="1100" dirty="0"/>
          </a:p>
        </p:txBody>
      </p:sp>
      <p:sp>
        <p:nvSpPr>
          <p:cNvPr id="47" name="Text 40"/>
          <p:cNvSpPr txBox="1"/>
          <p:nvPr/>
        </p:nvSpPr>
        <p:spPr>
          <a:xfrm>
            <a:off x="7623353" y="5283403"/>
            <a:ext cx="132405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warmers improved</a:t>
            </a:r>
            <a:endParaRPr lang="en-US" sz="1100" dirty="0"/>
          </a:p>
        </p:txBody>
      </p:sp>
      <p:sp>
        <p:nvSpPr>
          <p:cNvPr id="48" name="Text 41"/>
          <p:cNvSpPr txBox="1"/>
          <p:nvPr/>
        </p:nvSpPr>
        <p:spPr>
          <a:xfrm>
            <a:off x="7536485" y="5502859"/>
            <a:ext cx="149595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neonatal outcomes in</a:t>
            </a:r>
            <a:endParaRPr lang="en-US" sz="1100" dirty="0"/>
          </a:p>
        </p:txBody>
      </p:sp>
      <p:sp>
        <p:nvSpPr>
          <p:cNvPr id="49" name="Text 42"/>
          <p:cNvSpPr txBox="1"/>
          <p:nvPr/>
        </p:nvSpPr>
        <p:spPr>
          <a:xfrm>
            <a:off x="7547458" y="5722315"/>
            <a:ext cx="147675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low-resource settings</a:t>
            </a:r>
            <a:endParaRPr lang="en-US" sz="1100" dirty="0"/>
          </a:p>
        </p:txBody>
      </p:sp>
      <p:pic>
        <p:nvPicPr>
          <p:cNvPr id="50" name="Image 5" descr="preencoded.png"/>
          <p:cNvPicPr>
            <a:picLocks noChangeAspect="1"/>
          </p:cNvPicPr>
          <p:nvPr/>
        </p:nvPicPr>
        <p:blipFill>
          <a:blip r:embed="rId8"/>
          <a:srcRect l="-989999" r="-989999"/>
          <a:stretch/>
        </p:blipFill>
        <p:spPr>
          <a:xfrm>
            <a:off x="10267798" y="3233318"/>
            <a:ext cx="190195" cy="9144"/>
          </a:xfrm>
          <a:prstGeom prst="rect">
            <a:avLst/>
          </a:prstGeom>
        </p:spPr>
      </p:pic>
      <p:sp>
        <p:nvSpPr>
          <p:cNvPr id="51" name="Text 43"/>
          <p:cNvSpPr txBox="1"/>
          <p:nvPr/>
        </p:nvSpPr>
        <p:spPr>
          <a:xfrm>
            <a:off x="9966046" y="4844491"/>
            <a:ext cx="90525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Cross-sector</a:t>
            </a:r>
            <a:endParaRPr lang="en-US" sz="1100" dirty="0"/>
          </a:p>
        </p:txBody>
      </p:sp>
      <p:sp>
        <p:nvSpPr>
          <p:cNvPr id="52" name="Text 44"/>
          <p:cNvSpPr txBox="1"/>
          <p:nvPr/>
        </p:nvSpPr>
        <p:spPr>
          <a:xfrm>
            <a:off x="9659722" y="5063947"/>
            <a:ext cx="15151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partnerships, capacity</a:t>
            </a:r>
            <a:endParaRPr lang="en-US" sz="1100" dirty="0"/>
          </a:p>
        </p:txBody>
      </p:sp>
      <p:sp>
        <p:nvSpPr>
          <p:cNvPr id="53" name="Text 45"/>
          <p:cNvSpPr txBox="1"/>
          <p:nvPr/>
        </p:nvSpPr>
        <p:spPr>
          <a:xfrm>
            <a:off x="9709099" y="5283403"/>
            <a:ext cx="142006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building, community</a:t>
            </a:r>
            <a:endParaRPr lang="en-US" sz="1100" dirty="0"/>
          </a:p>
        </p:txBody>
      </p:sp>
      <p:sp>
        <p:nvSpPr>
          <p:cNvPr id="54" name="Text 46"/>
          <p:cNvSpPr txBox="1"/>
          <p:nvPr/>
        </p:nvSpPr>
        <p:spPr>
          <a:xfrm>
            <a:off x="9805111" y="5502859"/>
            <a:ext cx="122895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engagement, and</a:t>
            </a:r>
            <a:endParaRPr lang="en-US" sz="1100" dirty="0"/>
          </a:p>
        </p:txBody>
      </p:sp>
      <p:sp>
        <p:nvSpPr>
          <p:cNvPr id="55" name="Text 47"/>
          <p:cNvSpPr txBox="1"/>
          <p:nvPr/>
        </p:nvSpPr>
        <p:spPr>
          <a:xfrm>
            <a:off x="9660636" y="5722315"/>
            <a:ext cx="15151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contextual adaptation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9534449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133856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571500" y="181051"/>
            <a:ext cx="5458054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HeFRA DIGITAL INNOVATION</a:t>
            </a:r>
            <a:endParaRPr lang="en-US" sz="2700" dirty="0"/>
          </a:p>
        </p:txBody>
      </p:sp>
      <p:sp>
        <p:nvSpPr>
          <p:cNvPr id="5" name="Text 3"/>
          <p:cNvSpPr txBox="1"/>
          <p:nvPr/>
        </p:nvSpPr>
        <p:spPr>
          <a:xfrm>
            <a:off x="571500" y="678485"/>
            <a:ext cx="62389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MOIS PLATFORM &amp; REGULATORY TOOLS FOR DIGITAL HEALTH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571500" y="2174443"/>
            <a:ext cx="5372100" cy="19202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 txBox="1"/>
          <p:nvPr/>
        </p:nvSpPr>
        <p:spPr>
          <a:xfrm>
            <a:off x="571500" y="1812341"/>
            <a:ext cx="3572561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MOIS PLATFORM OVERVIEW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571500" y="2336292"/>
            <a:ext cx="5372100" cy="3105302"/>
          </a:xfrm>
          <a:prstGeom prst="rect">
            <a:avLst/>
          </a:prstGeom>
          <a:solidFill>
            <a:srgbClr val="F8F8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571501" y="2336292"/>
            <a:ext cx="46634" cy="3105302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 t="-180" b="-180"/>
          <a:stretch/>
        </p:blipFill>
        <p:spPr>
          <a:xfrm>
            <a:off x="761695" y="2507285"/>
            <a:ext cx="190195" cy="152705"/>
          </a:xfrm>
          <a:prstGeom prst="rect">
            <a:avLst/>
          </a:prstGeom>
        </p:spPr>
      </p:pic>
      <p:sp>
        <p:nvSpPr>
          <p:cNvPr id="11" name="Text 8"/>
          <p:cNvSpPr txBox="1"/>
          <p:nvPr/>
        </p:nvSpPr>
        <p:spPr>
          <a:xfrm>
            <a:off x="1047902" y="2498141"/>
            <a:ext cx="284835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Mobile Online Information System</a:t>
            </a:r>
            <a:endParaRPr lang="en-US" sz="1200" dirty="0"/>
          </a:p>
        </p:txBody>
      </p:sp>
      <p:sp>
        <p:nvSpPr>
          <p:cNvPr id="12" name="Text 9"/>
          <p:cNvSpPr txBox="1"/>
          <p:nvPr/>
        </p:nvSpPr>
        <p:spPr>
          <a:xfrm>
            <a:off x="1047902" y="2717597"/>
            <a:ext cx="4739335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Digital platform enhancing HeFRA's mandate to register, inspect, and monitor all health facilities in Ghana</a:t>
            </a:r>
            <a:endParaRPr lang="en-US" sz="100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1695" y="3641141"/>
            <a:ext cx="152705" cy="152705"/>
          </a:xfrm>
          <a:prstGeom prst="rect">
            <a:avLst/>
          </a:prstGeom>
        </p:spPr>
      </p:pic>
      <p:sp>
        <p:nvSpPr>
          <p:cNvPr id="14" name="Text 10"/>
          <p:cNvSpPr txBox="1"/>
          <p:nvPr/>
        </p:nvSpPr>
        <p:spPr>
          <a:xfrm>
            <a:off x="1009498" y="3631997"/>
            <a:ext cx="250545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Streamlined Digital Processes</a:t>
            </a:r>
            <a:endParaRPr lang="en-US" sz="1200" dirty="0"/>
          </a:p>
        </p:txBody>
      </p:sp>
      <p:sp>
        <p:nvSpPr>
          <p:cNvPr id="15" name="Text 11"/>
          <p:cNvSpPr txBox="1"/>
          <p:nvPr/>
        </p:nvSpPr>
        <p:spPr>
          <a:xfrm>
            <a:off x="1009498" y="3850539"/>
            <a:ext cx="4700930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Document uploads, inspection scheduling, facility monitoring and online payments</a:t>
            </a:r>
            <a:endParaRPr lang="en-US" sz="100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1695" y="4732936"/>
            <a:ext cx="152705" cy="152705"/>
          </a:xfrm>
          <a:prstGeom prst="rect">
            <a:avLst/>
          </a:prstGeom>
        </p:spPr>
      </p:pic>
      <p:sp>
        <p:nvSpPr>
          <p:cNvPr id="17" name="Text 12"/>
          <p:cNvSpPr txBox="1"/>
          <p:nvPr/>
        </p:nvSpPr>
        <p:spPr>
          <a:xfrm>
            <a:off x="1009498" y="4723792"/>
            <a:ext cx="17529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Enhanced Efficiency</a:t>
            </a:r>
            <a:endParaRPr lang="en-US" sz="1200" dirty="0"/>
          </a:p>
        </p:txBody>
      </p:sp>
      <p:sp>
        <p:nvSpPr>
          <p:cNvPr id="18" name="Text 13"/>
          <p:cNvSpPr txBox="1"/>
          <p:nvPr/>
        </p:nvSpPr>
        <p:spPr>
          <a:xfrm>
            <a:off x="1009498" y="4942333"/>
            <a:ext cx="4748479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Reduces processing times and lowers operational costs for both HeFRA and healthcare facilities</a:t>
            </a:r>
            <a:endParaRPr lang="en-US" sz="1000" dirty="0"/>
          </a:p>
        </p:txBody>
      </p:sp>
      <p:sp>
        <p:nvSpPr>
          <p:cNvPr id="43" name="Shape 32"/>
          <p:cNvSpPr/>
          <p:nvPr/>
        </p:nvSpPr>
        <p:spPr>
          <a:xfrm>
            <a:off x="6248095" y="2174443"/>
            <a:ext cx="5372100" cy="19202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4" name="Text 33"/>
          <p:cNvSpPr txBox="1"/>
          <p:nvPr/>
        </p:nvSpPr>
        <p:spPr>
          <a:xfrm>
            <a:off x="6248095" y="1812341"/>
            <a:ext cx="49533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AI-ASSISTED HEALTHCARE REGULATION</a:t>
            </a:r>
            <a:endParaRPr lang="en-US" sz="1800" dirty="0"/>
          </a:p>
        </p:txBody>
      </p:sp>
      <p:sp>
        <p:nvSpPr>
          <p:cNvPr id="45" name="Shape 34"/>
          <p:cNvSpPr/>
          <p:nvPr/>
        </p:nvSpPr>
        <p:spPr>
          <a:xfrm>
            <a:off x="6248095" y="2336292"/>
            <a:ext cx="5372100" cy="3105302"/>
          </a:xfrm>
          <a:prstGeom prst="rect">
            <a:avLst/>
          </a:prstGeom>
          <a:solidFill>
            <a:srgbClr val="F8F8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6" name="Shape 35"/>
          <p:cNvSpPr/>
          <p:nvPr/>
        </p:nvSpPr>
        <p:spPr>
          <a:xfrm>
            <a:off x="6248095" y="2336292"/>
            <a:ext cx="47549" cy="3105302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7" name="Image 9" descr="preencoded.png"/>
          <p:cNvPicPr>
            <a:picLocks noChangeAspect="1"/>
          </p:cNvPicPr>
          <p:nvPr/>
        </p:nvPicPr>
        <p:blipFill>
          <a:blip r:embed="rId6"/>
          <a:srcRect t="-180" b="-180"/>
          <a:stretch/>
        </p:blipFill>
        <p:spPr>
          <a:xfrm>
            <a:off x="6439205" y="2507285"/>
            <a:ext cx="190195" cy="152705"/>
          </a:xfrm>
          <a:prstGeom prst="rect">
            <a:avLst/>
          </a:prstGeom>
        </p:spPr>
      </p:pic>
      <p:sp>
        <p:nvSpPr>
          <p:cNvPr id="48" name="Text 36"/>
          <p:cNvSpPr txBox="1"/>
          <p:nvPr/>
        </p:nvSpPr>
        <p:spPr>
          <a:xfrm>
            <a:off x="6724498" y="2498141"/>
            <a:ext cx="21534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AI Application Categories</a:t>
            </a:r>
            <a:endParaRPr lang="en-US" sz="1200" dirty="0"/>
          </a:p>
        </p:txBody>
      </p:sp>
      <p:sp>
        <p:nvSpPr>
          <p:cNvPr id="49" name="Text 37"/>
          <p:cNvSpPr txBox="1"/>
          <p:nvPr/>
        </p:nvSpPr>
        <p:spPr>
          <a:xfrm>
            <a:off x="6724498" y="2717597"/>
            <a:ext cx="4634179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Specialized regulatory frameworks for diagnostic AI, clinical decision support systems, and administrative automation under development</a:t>
            </a:r>
            <a:endParaRPr lang="en-US" sz="1000" dirty="0"/>
          </a:p>
        </p:txBody>
      </p:sp>
      <p:pic>
        <p:nvPicPr>
          <p:cNvPr id="50" name="Image 10" descr="preencoded.png"/>
          <p:cNvPicPr>
            <a:picLocks noChangeAspect="1"/>
          </p:cNvPicPr>
          <p:nvPr/>
        </p:nvPicPr>
        <p:blipFill>
          <a:blip r:embed="rId7"/>
          <a:srcRect t="-100" b="-100"/>
          <a:stretch/>
        </p:blipFill>
        <p:spPr>
          <a:xfrm>
            <a:off x="6439205" y="3274467"/>
            <a:ext cx="114300" cy="152705"/>
          </a:xfrm>
          <a:prstGeom prst="rect">
            <a:avLst/>
          </a:prstGeom>
        </p:spPr>
      </p:pic>
      <p:sp>
        <p:nvSpPr>
          <p:cNvPr id="51" name="Text 38"/>
          <p:cNvSpPr txBox="1"/>
          <p:nvPr/>
        </p:nvSpPr>
        <p:spPr>
          <a:xfrm>
            <a:off x="6648602" y="3265323"/>
            <a:ext cx="210586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Validation Requirements</a:t>
            </a:r>
            <a:endParaRPr lang="en-US" sz="1200" dirty="0"/>
          </a:p>
        </p:txBody>
      </p:sp>
      <p:sp>
        <p:nvSpPr>
          <p:cNvPr id="52" name="Text 39"/>
          <p:cNvSpPr txBox="1"/>
          <p:nvPr/>
        </p:nvSpPr>
        <p:spPr>
          <a:xfrm>
            <a:off x="6648602" y="3483865"/>
            <a:ext cx="4253789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Standards for algorithm transparency, bias testing, and clinical validation processes</a:t>
            </a:r>
            <a:endParaRPr lang="en-US" sz="1000" dirty="0"/>
          </a:p>
        </p:txBody>
      </p:sp>
      <p:pic>
        <p:nvPicPr>
          <p:cNvPr id="53" name="Image 11" descr="preencoded.png"/>
          <p:cNvPicPr>
            <a:picLocks noChangeAspect="1"/>
          </p:cNvPicPr>
          <p:nvPr/>
        </p:nvPicPr>
        <p:blipFill>
          <a:blip r:embed="rId8"/>
          <a:srcRect t="-43" b="-43"/>
          <a:stretch/>
        </p:blipFill>
        <p:spPr>
          <a:xfrm>
            <a:off x="6439205" y="4030677"/>
            <a:ext cx="133502" cy="152705"/>
          </a:xfrm>
          <a:prstGeom prst="rect">
            <a:avLst/>
          </a:prstGeom>
        </p:spPr>
      </p:pic>
      <p:sp>
        <p:nvSpPr>
          <p:cNvPr id="54" name="Text 40"/>
          <p:cNvSpPr txBox="1"/>
          <p:nvPr/>
        </p:nvSpPr>
        <p:spPr>
          <a:xfrm>
            <a:off x="6667805" y="4021533"/>
            <a:ext cx="235275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Software-as-Medical-Device</a:t>
            </a:r>
            <a:endParaRPr lang="en-US" sz="1200" dirty="0"/>
          </a:p>
        </p:txBody>
      </p:sp>
      <p:sp>
        <p:nvSpPr>
          <p:cNvPr id="55" name="Text 41"/>
          <p:cNvSpPr txBox="1"/>
          <p:nvPr/>
        </p:nvSpPr>
        <p:spPr>
          <a:xfrm>
            <a:off x="6667805" y="4240074"/>
            <a:ext cx="4853635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Classification and regulatory pathways for AI tools based on risk profiles and clinical applications</a:t>
            </a:r>
            <a:endParaRPr lang="en-US" sz="1000" dirty="0"/>
          </a:p>
        </p:txBody>
      </p:sp>
      <p:pic>
        <p:nvPicPr>
          <p:cNvPr id="56" name="Image 12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439205" y="4831689"/>
            <a:ext cx="152705" cy="152705"/>
          </a:xfrm>
          <a:prstGeom prst="rect">
            <a:avLst/>
          </a:prstGeom>
        </p:spPr>
      </p:pic>
      <p:sp>
        <p:nvSpPr>
          <p:cNvPr id="57" name="Text 42"/>
          <p:cNvSpPr txBox="1"/>
          <p:nvPr/>
        </p:nvSpPr>
        <p:spPr>
          <a:xfrm>
            <a:off x="6687007" y="4822545"/>
            <a:ext cx="19623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Continuous Monitoring</a:t>
            </a:r>
            <a:endParaRPr lang="en-US" sz="1200" dirty="0"/>
          </a:p>
        </p:txBody>
      </p:sp>
      <p:sp>
        <p:nvSpPr>
          <p:cNvPr id="58" name="Text 43"/>
          <p:cNvSpPr txBox="1"/>
          <p:nvPr/>
        </p:nvSpPr>
        <p:spPr>
          <a:xfrm>
            <a:off x="6687007" y="5041087"/>
            <a:ext cx="4862779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Post-market surveillance for algorithm drift and performance in diverse populations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65DA4-668E-314B-1992-386AAD5DB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60F59FC-BEDA-439B-E862-AAD42D37B3F1}"/>
              </a:ext>
            </a:extLst>
          </p:cNvPr>
          <p:cNvSpPr/>
          <p:nvPr/>
        </p:nvSpPr>
        <p:spPr>
          <a:xfrm>
            <a:off x="0" y="0"/>
            <a:ext cx="12191695" cy="9534449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0CF8E5BD-21CC-6799-3556-9D7410084174}"/>
              </a:ext>
            </a:extLst>
          </p:cNvPr>
          <p:cNvSpPr/>
          <p:nvPr/>
        </p:nvSpPr>
        <p:spPr>
          <a:xfrm>
            <a:off x="0" y="0"/>
            <a:ext cx="12191695" cy="1133856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C76D10A-4126-34EB-6560-14F8D3B6C456}"/>
              </a:ext>
            </a:extLst>
          </p:cNvPr>
          <p:cNvSpPr txBox="1"/>
          <p:nvPr/>
        </p:nvSpPr>
        <p:spPr>
          <a:xfrm>
            <a:off x="571500" y="181051"/>
            <a:ext cx="5458054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HeFRA DIGITAL INNOVATION</a:t>
            </a:r>
            <a:endParaRPr lang="en-US" sz="27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1B513660-59A8-0D54-7CEA-DFDA170E5207}"/>
              </a:ext>
            </a:extLst>
          </p:cNvPr>
          <p:cNvSpPr txBox="1"/>
          <p:nvPr/>
        </p:nvSpPr>
        <p:spPr>
          <a:xfrm>
            <a:off x="571500" y="678485"/>
            <a:ext cx="62389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MOIS PLATFORM &amp; REGULATORY TOOLS FOR DIGITAL HEALTH</a:t>
            </a:r>
            <a:endParaRPr lang="en-US" sz="1500" dirty="0"/>
          </a:p>
        </p:txBody>
      </p:sp>
      <p:sp>
        <p:nvSpPr>
          <p:cNvPr id="19" name="Shape 14">
            <a:extLst>
              <a:ext uri="{FF2B5EF4-FFF2-40B4-BE49-F238E27FC236}">
                <a16:creationId xmlns:a16="http://schemas.microsoft.com/office/drawing/2014/main" id="{AF8369E3-255A-4612-C1DF-B9E550515188}"/>
              </a:ext>
            </a:extLst>
          </p:cNvPr>
          <p:cNvSpPr/>
          <p:nvPr/>
        </p:nvSpPr>
        <p:spPr>
          <a:xfrm>
            <a:off x="379063" y="2174443"/>
            <a:ext cx="5372100" cy="19202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5">
            <a:extLst>
              <a:ext uri="{FF2B5EF4-FFF2-40B4-BE49-F238E27FC236}">
                <a16:creationId xmlns:a16="http://schemas.microsoft.com/office/drawing/2014/main" id="{540C009C-47BD-1CB3-24A3-99F58FC11597}"/>
              </a:ext>
            </a:extLst>
          </p:cNvPr>
          <p:cNvSpPr txBox="1"/>
          <p:nvPr/>
        </p:nvSpPr>
        <p:spPr>
          <a:xfrm>
            <a:off x="379063" y="1812341"/>
            <a:ext cx="3591763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TELEMEDICINE REGULATION</a:t>
            </a:r>
            <a:endParaRPr lang="en-US" sz="1800" dirty="0"/>
          </a:p>
        </p:txBody>
      </p:sp>
      <p:sp>
        <p:nvSpPr>
          <p:cNvPr id="21" name="Shape 16">
            <a:extLst>
              <a:ext uri="{FF2B5EF4-FFF2-40B4-BE49-F238E27FC236}">
                <a16:creationId xmlns:a16="http://schemas.microsoft.com/office/drawing/2014/main" id="{1F544228-924E-A3B6-73A9-61CD23B7FFB0}"/>
              </a:ext>
            </a:extLst>
          </p:cNvPr>
          <p:cNvSpPr/>
          <p:nvPr/>
        </p:nvSpPr>
        <p:spPr>
          <a:xfrm>
            <a:off x="379063" y="2336292"/>
            <a:ext cx="5372100" cy="3666744"/>
          </a:xfrm>
          <a:prstGeom prst="rect">
            <a:avLst/>
          </a:prstGeom>
          <a:solidFill>
            <a:srgbClr val="F8F8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17">
            <a:extLst>
              <a:ext uri="{FF2B5EF4-FFF2-40B4-BE49-F238E27FC236}">
                <a16:creationId xmlns:a16="http://schemas.microsoft.com/office/drawing/2014/main" id="{8815FE09-3A15-8390-1052-DBDF2F939ED7}"/>
              </a:ext>
            </a:extLst>
          </p:cNvPr>
          <p:cNvSpPr/>
          <p:nvPr/>
        </p:nvSpPr>
        <p:spPr>
          <a:xfrm>
            <a:off x="379063" y="2336292"/>
            <a:ext cx="47549" cy="3666744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5271D12E-6FBF-26DA-A6A3-44F46C7B5E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3" r="-33"/>
          <a:stretch/>
        </p:blipFill>
        <p:spPr>
          <a:xfrm>
            <a:off x="569258" y="2508199"/>
            <a:ext cx="171907" cy="152705"/>
          </a:xfrm>
          <a:prstGeom prst="rect">
            <a:avLst/>
          </a:prstGeom>
        </p:spPr>
      </p:pic>
      <p:sp>
        <p:nvSpPr>
          <p:cNvPr id="24" name="Text 18">
            <a:extLst>
              <a:ext uri="{FF2B5EF4-FFF2-40B4-BE49-F238E27FC236}">
                <a16:creationId xmlns:a16="http://schemas.microsoft.com/office/drawing/2014/main" id="{EFA48B44-4725-3747-DFE5-6343CBABDEF6}"/>
              </a:ext>
            </a:extLst>
          </p:cNvPr>
          <p:cNvSpPr txBox="1"/>
          <p:nvPr/>
        </p:nvSpPr>
        <p:spPr>
          <a:xfrm>
            <a:off x="836263" y="2498141"/>
            <a:ext cx="22009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Digital Practice Standards</a:t>
            </a:r>
            <a:endParaRPr lang="en-US" sz="1200" dirty="0"/>
          </a:p>
        </p:txBody>
      </p:sp>
      <p:sp>
        <p:nvSpPr>
          <p:cNvPr id="25" name="Text 19">
            <a:extLst>
              <a:ext uri="{FF2B5EF4-FFF2-40B4-BE49-F238E27FC236}">
                <a16:creationId xmlns:a16="http://schemas.microsoft.com/office/drawing/2014/main" id="{9C281463-CDE5-4FD6-EEA0-D656A41B894C}"/>
              </a:ext>
            </a:extLst>
          </p:cNvPr>
          <p:cNvSpPr txBox="1"/>
          <p:nvPr/>
        </p:nvSpPr>
        <p:spPr>
          <a:xfrm>
            <a:off x="836263" y="2717597"/>
            <a:ext cx="4386377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Comprehensive inspection protocols for virtual care delivery and remote patient monitoring</a:t>
            </a:r>
            <a:endParaRPr lang="en-US" sz="1000" dirty="0"/>
          </a:p>
        </p:txBody>
      </p:sp>
      <p:pic>
        <p:nvPicPr>
          <p:cNvPr id="26" name="Image 4" descr="preencoded.png">
            <a:extLst>
              <a:ext uri="{FF2B5EF4-FFF2-40B4-BE49-F238E27FC236}">
                <a16:creationId xmlns:a16="http://schemas.microsoft.com/office/drawing/2014/main" id="{3DF834AD-4C2F-6D85-2BCE-FFCD3CAEDE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80" b="-180"/>
          <a:stretch/>
        </p:blipFill>
        <p:spPr>
          <a:xfrm>
            <a:off x="569258" y="3212287"/>
            <a:ext cx="190195" cy="152705"/>
          </a:xfrm>
          <a:prstGeom prst="rect">
            <a:avLst/>
          </a:prstGeom>
        </p:spPr>
      </p:pic>
      <p:sp>
        <p:nvSpPr>
          <p:cNvPr id="27" name="Text 20">
            <a:extLst>
              <a:ext uri="{FF2B5EF4-FFF2-40B4-BE49-F238E27FC236}">
                <a16:creationId xmlns:a16="http://schemas.microsoft.com/office/drawing/2014/main" id="{C36AD0E6-8A86-10D5-79C3-8A8EB8CF4E4B}"/>
              </a:ext>
            </a:extLst>
          </p:cNvPr>
          <p:cNvSpPr txBox="1"/>
          <p:nvPr/>
        </p:nvSpPr>
        <p:spPr>
          <a:xfrm>
            <a:off x="855465" y="3203143"/>
            <a:ext cx="227685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Patient Safety Frameworks</a:t>
            </a:r>
            <a:endParaRPr lang="en-US" sz="1200" dirty="0"/>
          </a:p>
        </p:txBody>
      </p:sp>
      <p:sp>
        <p:nvSpPr>
          <p:cNvPr id="28" name="Text 21">
            <a:extLst>
              <a:ext uri="{FF2B5EF4-FFF2-40B4-BE49-F238E27FC236}">
                <a16:creationId xmlns:a16="http://schemas.microsoft.com/office/drawing/2014/main" id="{E6B0308E-91F7-8225-0939-3E4704310610}"/>
              </a:ext>
            </a:extLst>
          </p:cNvPr>
          <p:cNvSpPr txBox="1"/>
          <p:nvPr/>
        </p:nvSpPr>
        <p:spPr>
          <a:xfrm>
            <a:off x="855465" y="3422599"/>
            <a:ext cx="4424782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Protecting patients through data security, privacy standards, and clinical quality assurance</a:t>
            </a:r>
            <a:endParaRPr lang="en-US" sz="1000" dirty="0"/>
          </a:p>
        </p:txBody>
      </p:sp>
      <p:pic>
        <p:nvPicPr>
          <p:cNvPr id="29" name="Image 5" descr="preencoded.png">
            <a:extLst>
              <a:ext uri="{FF2B5EF4-FFF2-40B4-BE49-F238E27FC236}">
                <a16:creationId xmlns:a16="http://schemas.microsoft.com/office/drawing/2014/main" id="{A34C494F-FF5B-9CFB-BD17-9F1A3A0280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33" r="-33"/>
          <a:stretch/>
        </p:blipFill>
        <p:spPr>
          <a:xfrm>
            <a:off x="569258" y="3917289"/>
            <a:ext cx="171907" cy="152705"/>
          </a:xfrm>
          <a:prstGeom prst="rect">
            <a:avLst/>
          </a:prstGeom>
        </p:spPr>
      </p:pic>
      <p:sp>
        <p:nvSpPr>
          <p:cNvPr id="30" name="Text 22">
            <a:extLst>
              <a:ext uri="{FF2B5EF4-FFF2-40B4-BE49-F238E27FC236}">
                <a16:creationId xmlns:a16="http://schemas.microsoft.com/office/drawing/2014/main" id="{584EE597-31E4-5016-CE1D-FD809FE8DB4A}"/>
              </a:ext>
            </a:extLst>
          </p:cNvPr>
          <p:cNvSpPr txBox="1"/>
          <p:nvPr/>
        </p:nvSpPr>
        <p:spPr>
          <a:xfrm>
            <a:off x="836263" y="3908145"/>
            <a:ext cx="15819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Geographic Reach</a:t>
            </a:r>
            <a:endParaRPr lang="en-US" sz="1200" dirty="0"/>
          </a:p>
        </p:txBody>
      </p:sp>
      <p:sp>
        <p:nvSpPr>
          <p:cNvPr id="31" name="Text 23">
            <a:extLst>
              <a:ext uri="{FF2B5EF4-FFF2-40B4-BE49-F238E27FC236}">
                <a16:creationId xmlns:a16="http://schemas.microsoft.com/office/drawing/2014/main" id="{2863C7B7-6823-3199-D26E-38625F2EA09B}"/>
              </a:ext>
            </a:extLst>
          </p:cNvPr>
          <p:cNvSpPr txBox="1"/>
          <p:nvPr/>
        </p:nvSpPr>
        <p:spPr>
          <a:xfrm>
            <a:off x="836263" y="4126687"/>
            <a:ext cx="4625035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Extending regulation to reach previously inaccessible areas through digital infrastructure</a:t>
            </a:r>
            <a:endParaRPr lang="en-US" sz="1000" dirty="0"/>
          </a:p>
        </p:txBody>
      </p:sp>
      <p:sp>
        <p:nvSpPr>
          <p:cNvPr id="32" name="Shape 24">
            <a:extLst>
              <a:ext uri="{FF2B5EF4-FFF2-40B4-BE49-F238E27FC236}">
                <a16:creationId xmlns:a16="http://schemas.microsoft.com/office/drawing/2014/main" id="{CCB0F425-0929-9CE0-1E0C-8ED820672FB5}"/>
              </a:ext>
            </a:extLst>
          </p:cNvPr>
          <p:cNvSpPr/>
          <p:nvPr/>
        </p:nvSpPr>
        <p:spPr>
          <a:xfrm>
            <a:off x="569258" y="4641494"/>
            <a:ext cx="5038344" cy="1218895"/>
          </a:xfrm>
          <a:prstGeom prst="roundRect">
            <a:avLst>
              <a:gd name="adj" fmla="val 4689"/>
            </a:avLst>
          </a:prstGeom>
          <a:solidFill>
            <a:srgbClr val="E6F3FF"/>
          </a:solidFill>
          <a:ln w="12700">
            <a:solidFill>
              <a:srgbClr val="B3D7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25">
            <a:extLst>
              <a:ext uri="{FF2B5EF4-FFF2-40B4-BE49-F238E27FC236}">
                <a16:creationId xmlns:a16="http://schemas.microsoft.com/office/drawing/2014/main" id="{54F0D0C8-F10B-B995-910C-BF62FED5293C}"/>
              </a:ext>
            </a:extLst>
          </p:cNvPr>
          <p:cNvSpPr txBox="1"/>
          <p:nvPr/>
        </p:nvSpPr>
        <p:spPr>
          <a:xfrm>
            <a:off x="1746091" y="4812487"/>
            <a:ext cx="280995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HeFRA inspection tools will cover:</a:t>
            </a:r>
            <a:endParaRPr lang="en-US" sz="1200" dirty="0"/>
          </a:p>
        </p:txBody>
      </p:sp>
      <p:sp>
        <p:nvSpPr>
          <p:cNvPr id="34" name="Shape 26">
            <a:extLst>
              <a:ext uri="{FF2B5EF4-FFF2-40B4-BE49-F238E27FC236}">
                <a16:creationId xmlns:a16="http://schemas.microsoft.com/office/drawing/2014/main" id="{D96A42C1-66CB-B48A-E26D-15D9450DB6DF}"/>
              </a:ext>
            </a:extLst>
          </p:cNvPr>
          <p:cNvSpPr/>
          <p:nvPr/>
        </p:nvSpPr>
        <p:spPr>
          <a:xfrm>
            <a:off x="769512" y="5146243"/>
            <a:ext cx="1609344" cy="514807"/>
          </a:xfrm>
          <a:prstGeom prst="roundRect">
            <a:avLst>
              <a:gd name="adj" fmla="val 65785"/>
            </a:avLst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5" name="Image 6" descr="preencoded.png">
            <a:extLst>
              <a:ext uri="{FF2B5EF4-FFF2-40B4-BE49-F238E27FC236}">
                <a16:creationId xmlns:a16="http://schemas.microsoft.com/office/drawing/2014/main" id="{7503713C-1259-0E3E-78A3-4E6A5D8B9B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837" r="-837"/>
          <a:stretch/>
        </p:blipFill>
        <p:spPr>
          <a:xfrm>
            <a:off x="1251401" y="5229453"/>
            <a:ext cx="152705" cy="133502"/>
          </a:xfrm>
          <a:prstGeom prst="rect">
            <a:avLst/>
          </a:prstGeom>
        </p:spPr>
      </p:pic>
      <p:sp>
        <p:nvSpPr>
          <p:cNvPr id="36" name="Text 27">
            <a:extLst>
              <a:ext uri="{FF2B5EF4-FFF2-40B4-BE49-F238E27FC236}">
                <a16:creationId xmlns:a16="http://schemas.microsoft.com/office/drawing/2014/main" id="{AB21B847-7833-3788-3A58-E6399A164ABF}"/>
              </a:ext>
            </a:extLst>
          </p:cNvPr>
          <p:cNvSpPr txBox="1"/>
          <p:nvPr/>
        </p:nvSpPr>
        <p:spPr>
          <a:xfrm>
            <a:off x="1107840" y="5212994"/>
            <a:ext cx="1034186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Virtual Consultations</a:t>
            </a:r>
            <a:endParaRPr lang="en-US" sz="1000" dirty="0"/>
          </a:p>
        </p:txBody>
      </p:sp>
      <p:sp>
        <p:nvSpPr>
          <p:cNvPr id="37" name="Shape 28">
            <a:extLst>
              <a:ext uri="{FF2B5EF4-FFF2-40B4-BE49-F238E27FC236}">
                <a16:creationId xmlns:a16="http://schemas.microsoft.com/office/drawing/2014/main" id="{990A1D06-C79E-A9AC-9435-854F52E0A071}"/>
              </a:ext>
            </a:extLst>
          </p:cNvPr>
          <p:cNvSpPr/>
          <p:nvPr/>
        </p:nvSpPr>
        <p:spPr>
          <a:xfrm>
            <a:off x="2469381" y="5146243"/>
            <a:ext cx="1495044" cy="514807"/>
          </a:xfrm>
          <a:prstGeom prst="roundRect">
            <a:avLst>
              <a:gd name="adj" fmla="val 65785"/>
            </a:avLst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8" name="Image 7" descr="preencoded.png">
            <a:extLst>
              <a:ext uri="{FF2B5EF4-FFF2-40B4-BE49-F238E27FC236}">
                <a16:creationId xmlns:a16="http://schemas.microsoft.com/office/drawing/2014/main" id="{5ABA7FC6-724F-1402-0086-B4659759F6E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2512" r="-2512"/>
          <a:stretch/>
        </p:blipFill>
        <p:spPr>
          <a:xfrm>
            <a:off x="2872632" y="5229453"/>
            <a:ext cx="105156" cy="133502"/>
          </a:xfrm>
          <a:prstGeom prst="rect">
            <a:avLst/>
          </a:prstGeom>
        </p:spPr>
      </p:pic>
      <p:sp>
        <p:nvSpPr>
          <p:cNvPr id="39" name="Text 29">
            <a:extLst>
              <a:ext uri="{FF2B5EF4-FFF2-40B4-BE49-F238E27FC236}">
                <a16:creationId xmlns:a16="http://schemas.microsoft.com/office/drawing/2014/main" id="{548C7CC1-08E6-5D60-7863-655C758EC1A4}"/>
              </a:ext>
            </a:extLst>
          </p:cNvPr>
          <p:cNvSpPr txBox="1"/>
          <p:nvPr/>
        </p:nvSpPr>
        <p:spPr>
          <a:xfrm>
            <a:off x="2837885" y="5212994"/>
            <a:ext cx="853135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Remote Monitoring</a:t>
            </a:r>
            <a:endParaRPr lang="en-US" sz="1000" dirty="0"/>
          </a:p>
        </p:txBody>
      </p:sp>
      <p:sp>
        <p:nvSpPr>
          <p:cNvPr id="40" name="Shape 30">
            <a:extLst>
              <a:ext uri="{FF2B5EF4-FFF2-40B4-BE49-F238E27FC236}">
                <a16:creationId xmlns:a16="http://schemas.microsoft.com/office/drawing/2014/main" id="{8867DE14-6A1A-315F-27A2-84F479A749DF}"/>
              </a:ext>
            </a:extLst>
          </p:cNvPr>
          <p:cNvSpPr/>
          <p:nvPr/>
        </p:nvSpPr>
        <p:spPr>
          <a:xfrm>
            <a:off x="4052208" y="5146243"/>
            <a:ext cx="1362456" cy="514807"/>
          </a:xfrm>
          <a:prstGeom prst="roundRect">
            <a:avLst>
              <a:gd name="adj" fmla="val 65785"/>
            </a:avLst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1" name="Image 8" descr="preencoded.png">
            <a:extLst>
              <a:ext uri="{FF2B5EF4-FFF2-40B4-BE49-F238E27FC236}">
                <a16:creationId xmlns:a16="http://schemas.microsoft.com/office/drawing/2014/main" id="{A4EBD800-5E3D-7B47-447A-A543C28AAFB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1507" r="-1507"/>
          <a:stretch/>
        </p:blipFill>
        <p:spPr>
          <a:xfrm>
            <a:off x="4402423" y="5229453"/>
            <a:ext cx="171907" cy="133502"/>
          </a:xfrm>
          <a:prstGeom prst="rect">
            <a:avLst/>
          </a:prstGeom>
        </p:spPr>
      </p:pic>
      <p:sp>
        <p:nvSpPr>
          <p:cNvPr id="42" name="Text 31">
            <a:extLst>
              <a:ext uri="{FF2B5EF4-FFF2-40B4-BE49-F238E27FC236}">
                <a16:creationId xmlns:a16="http://schemas.microsoft.com/office/drawing/2014/main" id="{F1906B9F-25F7-EC35-86BB-ED07EEBBA10A}"/>
              </a:ext>
            </a:extLst>
          </p:cNvPr>
          <p:cNvSpPr txBox="1"/>
          <p:nvPr/>
        </p:nvSpPr>
        <p:spPr>
          <a:xfrm>
            <a:off x="4417968" y="5212994"/>
            <a:ext cx="747979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Digital Hospitals</a:t>
            </a:r>
            <a:endParaRPr lang="en-US" sz="1000" dirty="0"/>
          </a:p>
        </p:txBody>
      </p:sp>
      <p:sp>
        <p:nvSpPr>
          <p:cNvPr id="59" name="Shape 44">
            <a:extLst>
              <a:ext uri="{FF2B5EF4-FFF2-40B4-BE49-F238E27FC236}">
                <a16:creationId xmlns:a16="http://schemas.microsoft.com/office/drawing/2014/main" id="{9CEA400E-C078-9DE1-1BFB-D52C53381D81}"/>
              </a:ext>
            </a:extLst>
          </p:cNvPr>
          <p:cNvSpPr/>
          <p:nvPr/>
        </p:nvSpPr>
        <p:spPr>
          <a:xfrm>
            <a:off x="6399473" y="2174443"/>
            <a:ext cx="5372100" cy="19202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0" name="Text 45">
            <a:extLst>
              <a:ext uri="{FF2B5EF4-FFF2-40B4-BE49-F238E27FC236}">
                <a16:creationId xmlns:a16="http://schemas.microsoft.com/office/drawing/2014/main" id="{B3E67D05-B7BB-850C-3927-FF1A23705C43}"/>
              </a:ext>
            </a:extLst>
          </p:cNvPr>
          <p:cNvSpPr txBox="1"/>
          <p:nvPr/>
        </p:nvSpPr>
        <p:spPr>
          <a:xfrm>
            <a:off x="6399473" y="1812341"/>
            <a:ext cx="3648456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IMPLEMENTATION STRATEGY</a:t>
            </a:r>
            <a:endParaRPr lang="en-US" sz="1800" dirty="0"/>
          </a:p>
        </p:txBody>
      </p:sp>
      <p:sp>
        <p:nvSpPr>
          <p:cNvPr id="61" name="Shape 46">
            <a:extLst>
              <a:ext uri="{FF2B5EF4-FFF2-40B4-BE49-F238E27FC236}">
                <a16:creationId xmlns:a16="http://schemas.microsoft.com/office/drawing/2014/main" id="{7A2296DC-1BAD-3890-3062-3A76917AAB9B}"/>
              </a:ext>
            </a:extLst>
          </p:cNvPr>
          <p:cNvSpPr/>
          <p:nvPr/>
        </p:nvSpPr>
        <p:spPr>
          <a:xfrm>
            <a:off x="6399473" y="2336292"/>
            <a:ext cx="5372100" cy="3666744"/>
          </a:xfrm>
          <a:prstGeom prst="rect">
            <a:avLst/>
          </a:prstGeom>
          <a:solidFill>
            <a:srgbClr val="F8F8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2" name="Shape 47">
            <a:extLst>
              <a:ext uri="{FF2B5EF4-FFF2-40B4-BE49-F238E27FC236}">
                <a16:creationId xmlns:a16="http://schemas.microsoft.com/office/drawing/2014/main" id="{08835D32-1E7A-3323-3931-FA52D383B617}"/>
              </a:ext>
            </a:extLst>
          </p:cNvPr>
          <p:cNvSpPr/>
          <p:nvPr/>
        </p:nvSpPr>
        <p:spPr>
          <a:xfrm>
            <a:off x="6399473" y="2336291"/>
            <a:ext cx="57607" cy="3666743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3" name="Image 13" descr="preencoded.png">
            <a:extLst>
              <a:ext uri="{FF2B5EF4-FFF2-40B4-BE49-F238E27FC236}">
                <a16:creationId xmlns:a16="http://schemas.microsoft.com/office/drawing/2014/main" id="{A137EA7F-73BA-DFE9-5C00-88DC3315889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-180" b="-180"/>
          <a:stretch/>
        </p:blipFill>
        <p:spPr>
          <a:xfrm>
            <a:off x="6590583" y="2507285"/>
            <a:ext cx="190195" cy="152705"/>
          </a:xfrm>
          <a:prstGeom prst="rect">
            <a:avLst/>
          </a:prstGeom>
        </p:spPr>
      </p:pic>
      <p:sp>
        <p:nvSpPr>
          <p:cNvPr id="64" name="Text 48">
            <a:extLst>
              <a:ext uri="{FF2B5EF4-FFF2-40B4-BE49-F238E27FC236}">
                <a16:creationId xmlns:a16="http://schemas.microsoft.com/office/drawing/2014/main" id="{FAD640FD-BBE1-38FE-FFD9-6A03A0AC60A1}"/>
              </a:ext>
            </a:extLst>
          </p:cNvPr>
          <p:cNvSpPr txBox="1"/>
          <p:nvPr/>
        </p:nvSpPr>
        <p:spPr>
          <a:xfrm>
            <a:off x="6875876" y="2498141"/>
            <a:ext cx="17437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Phased Deployment</a:t>
            </a:r>
            <a:endParaRPr lang="en-US" sz="1200" dirty="0"/>
          </a:p>
        </p:txBody>
      </p:sp>
      <p:sp>
        <p:nvSpPr>
          <p:cNvPr id="65" name="Text 49">
            <a:extLst>
              <a:ext uri="{FF2B5EF4-FFF2-40B4-BE49-F238E27FC236}">
                <a16:creationId xmlns:a16="http://schemas.microsoft.com/office/drawing/2014/main" id="{C37F6A46-D059-33B9-1418-8E84FA0D775B}"/>
              </a:ext>
            </a:extLst>
          </p:cNvPr>
          <p:cNvSpPr txBox="1"/>
          <p:nvPr/>
        </p:nvSpPr>
        <p:spPr>
          <a:xfrm>
            <a:off x="6875876" y="2717597"/>
            <a:ext cx="4853635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Gradual introduction across Ghana's 16 regions</a:t>
            </a:r>
            <a:endParaRPr lang="en-US" sz="1000" dirty="0"/>
          </a:p>
        </p:txBody>
      </p:sp>
      <p:pic>
        <p:nvPicPr>
          <p:cNvPr id="66" name="Image 14" descr="preencoded.png">
            <a:extLst>
              <a:ext uri="{FF2B5EF4-FFF2-40B4-BE49-F238E27FC236}">
                <a16:creationId xmlns:a16="http://schemas.microsoft.com/office/drawing/2014/main" id="{92DE0D17-4C36-EAC9-FF84-D07883672EE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-180" b="-180"/>
          <a:stretch/>
        </p:blipFill>
        <p:spPr>
          <a:xfrm>
            <a:off x="6590583" y="3455105"/>
            <a:ext cx="190195" cy="152705"/>
          </a:xfrm>
          <a:prstGeom prst="rect">
            <a:avLst/>
          </a:prstGeom>
        </p:spPr>
      </p:pic>
      <p:sp>
        <p:nvSpPr>
          <p:cNvPr id="67" name="Text 50">
            <a:extLst>
              <a:ext uri="{FF2B5EF4-FFF2-40B4-BE49-F238E27FC236}">
                <a16:creationId xmlns:a16="http://schemas.microsoft.com/office/drawing/2014/main" id="{E31CFC3D-FEA9-4554-FEA6-6D113DBD7DFD}"/>
              </a:ext>
            </a:extLst>
          </p:cNvPr>
          <p:cNvSpPr txBox="1"/>
          <p:nvPr/>
        </p:nvSpPr>
        <p:spPr>
          <a:xfrm>
            <a:off x="6875876" y="3445961"/>
            <a:ext cx="153436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Capacity Building</a:t>
            </a:r>
            <a:endParaRPr lang="en-US" sz="1200" dirty="0"/>
          </a:p>
        </p:txBody>
      </p:sp>
      <p:sp>
        <p:nvSpPr>
          <p:cNvPr id="68" name="Text 51">
            <a:extLst>
              <a:ext uri="{FF2B5EF4-FFF2-40B4-BE49-F238E27FC236}">
                <a16:creationId xmlns:a16="http://schemas.microsoft.com/office/drawing/2014/main" id="{F694B90F-8AB2-1CD2-D280-C8549368D2E3}"/>
              </a:ext>
            </a:extLst>
          </p:cNvPr>
          <p:cNvSpPr txBox="1"/>
          <p:nvPr/>
        </p:nvSpPr>
        <p:spPr>
          <a:xfrm>
            <a:off x="6875876" y="3664503"/>
            <a:ext cx="4825289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Training programs for inspectors and facility operators on digital health assessment</a:t>
            </a:r>
            <a:endParaRPr lang="en-US" sz="1000" dirty="0"/>
          </a:p>
        </p:txBody>
      </p:sp>
      <p:pic>
        <p:nvPicPr>
          <p:cNvPr id="69" name="Image 15" descr="preencoded.png">
            <a:extLst>
              <a:ext uri="{FF2B5EF4-FFF2-40B4-BE49-F238E27FC236}">
                <a16:creationId xmlns:a16="http://schemas.microsoft.com/office/drawing/2014/main" id="{C744B568-5F84-1DD4-4423-9BB78F532CA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-180" b="-180"/>
          <a:stretch/>
        </p:blipFill>
        <p:spPr>
          <a:xfrm>
            <a:off x="6590583" y="4402011"/>
            <a:ext cx="190195" cy="152705"/>
          </a:xfrm>
          <a:prstGeom prst="rect">
            <a:avLst/>
          </a:prstGeom>
        </p:spPr>
      </p:pic>
      <p:sp>
        <p:nvSpPr>
          <p:cNvPr id="70" name="Text 52">
            <a:extLst>
              <a:ext uri="{FF2B5EF4-FFF2-40B4-BE49-F238E27FC236}">
                <a16:creationId xmlns:a16="http://schemas.microsoft.com/office/drawing/2014/main" id="{9F3F02B1-384A-0A06-5F2A-D1D1ED13D1E8}"/>
              </a:ext>
            </a:extLst>
          </p:cNvPr>
          <p:cNvSpPr txBox="1"/>
          <p:nvPr/>
        </p:nvSpPr>
        <p:spPr>
          <a:xfrm>
            <a:off x="6875876" y="4392867"/>
            <a:ext cx="22009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Stakeholder Collaboration</a:t>
            </a:r>
            <a:endParaRPr lang="en-US" sz="1200" dirty="0"/>
          </a:p>
        </p:txBody>
      </p:sp>
      <p:sp>
        <p:nvSpPr>
          <p:cNvPr id="71" name="Text 53">
            <a:extLst>
              <a:ext uri="{FF2B5EF4-FFF2-40B4-BE49-F238E27FC236}">
                <a16:creationId xmlns:a16="http://schemas.microsoft.com/office/drawing/2014/main" id="{A5A0B9C9-5143-1E19-05E7-B199B27203F1}"/>
              </a:ext>
            </a:extLst>
          </p:cNvPr>
          <p:cNvSpPr txBox="1"/>
          <p:nvPr/>
        </p:nvSpPr>
        <p:spPr>
          <a:xfrm>
            <a:off x="6875876" y="4611408"/>
            <a:ext cx="4157777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Partnership with developers, clinicians, and patients to refine regulatory approaches</a:t>
            </a:r>
            <a:endParaRPr lang="en-US" sz="1000" dirty="0"/>
          </a:p>
        </p:txBody>
      </p:sp>
      <p:pic>
        <p:nvPicPr>
          <p:cNvPr id="72" name="Image 16" descr="preencoded.png">
            <a:extLst>
              <a:ext uri="{FF2B5EF4-FFF2-40B4-BE49-F238E27FC236}">
                <a16:creationId xmlns:a16="http://schemas.microsoft.com/office/drawing/2014/main" id="{4A8DBDDA-0D8D-0AAD-7852-8FC4C3F1490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562237" y="5312207"/>
            <a:ext cx="152705" cy="152705"/>
          </a:xfrm>
          <a:prstGeom prst="rect">
            <a:avLst/>
          </a:prstGeom>
        </p:spPr>
      </p:pic>
      <p:sp>
        <p:nvSpPr>
          <p:cNvPr id="73" name="Text 54">
            <a:extLst>
              <a:ext uri="{FF2B5EF4-FFF2-40B4-BE49-F238E27FC236}">
                <a16:creationId xmlns:a16="http://schemas.microsoft.com/office/drawing/2014/main" id="{D029C6A0-43CC-1237-ADAC-35936C493D42}"/>
              </a:ext>
            </a:extLst>
          </p:cNvPr>
          <p:cNvSpPr txBox="1"/>
          <p:nvPr/>
        </p:nvSpPr>
        <p:spPr>
          <a:xfrm>
            <a:off x="6810039" y="5303063"/>
            <a:ext cx="121981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Impact Vision</a:t>
            </a:r>
            <a:endParaRPr lang="en-US" sz="1200" dirty="0"/>
          </a:p>
        </p:txBody>
      </p:sp>
      <p:sp>
        <p:nvSpPr>
          <p:cNvPr id="74" name="Text 55">
            <a:extLst>
              <a:ext uri="{FF2B5EF4-FFF2-40B4-BE49-F238E27FC236}">
                <a16:creationId xmlns:a16="http://schemas.microsoft.com/office/drawing/2014/main" id="{D1D7E613-7F10-A403-D43C-ED2D47D4F6CE}"/>
              </a:ext>
            </a:extLst>
          </p:cNvPr>
          <p:cNvSpPr txBox="1"/>
          <p:nvPr/>
        </p:nvSpPr>
        <p:spPr>
          <a:xfrm>
            <a:off x="6810039" y="5521605"/>
            <a:ext cx="4891126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Supporting Ghana's digital health transformation while ensuring quality and safety standards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06083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4">
            <a:extLst>
              <a:ext uri="{FF2B5EF4-FFF2-40B4-BE49-F238E27FC236}">
                <a16:creationId xmlns:a16="http://schemas.microsoft.com/office/drawing/2014/main" id="{B6A7A48B-1DAD-D3F0-3954-17ADEB3A4E38}"/>
              </a:ext>
            </a:extLst>
          </p:cNvPr>
          <p:cNvSpPr/>
          <p:nvPr/>
        </p:nvSpPr>
        <p:spPr>
          <a:xfrm>
            <a:off x="5120640" y="0"/>
            <a:ext cx="7077456" cy="8781898"/>
          </a:xfrm>
          <a:prstGeom prst="rect">
            <a:avLst/>
          </a:prstGeom>
          <a:solidFill>
            <a:srgbClr val="204458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Shape 0"/>
          <p:cNvSpPr/>
          <p:nvPr/>
        </p:nvSpPr>
        <p:spPr>
          <a:xfrm>
            <a:off x="0" y="0"/>
            <a:ext cx="5124298" cy="8781898"/>
          </a:xfrm>
          <a:prstGeom prst="rect">
            <a:avLst/>
          </a:prstGeom>
          <a:solidFill>
            <a:srgbClr val="ACDCF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186081" y="731519"/>
            <a:ext cx="6182258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IMPLEMENTATION</a:t>
            </a:r>
            <a:endParaRPr lang="en-US" sz="3200" dirty="0"/>
          </a:p>
        </p:txBody>
      </p:sp>
      <p:sp>
        <p:nvSpPr>
          <p:cNvPr id="4" name="Text 2"/>
          <p:cNvSpPr txBox="1"/>
          <p:nvPr/>
        </p:nvSpPr>
        <p:spPr>
          <a:xfrm>
            <a:off x="186081" y="1297534"/>
            <a:ext cx="857707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1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&amp;</a:t>
            </a:r>
            <a:endParaRPr lang="en-US" sz="4100" dirty="0"/>
          </a:p>
        </p:txBody>
      </p:sp>
      <p:sp>
        <p:nvSpPr>
          <p:cNvPr id="5" name="Text 3"/>
          <p:cNvSpPr txBox="1"/>
          <p:nvPr/>
        </p:nvSpPr>
        <p:spPr>
          <a:xfrm>
            <a:off x="168707" y="1913382"/>
            <a:ext cx="3534156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OUTLOOK</a:t>
            </a:r>
            <a:endParaRPr lang="en-US" sz="32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l="-20" r="-20"/>
          <a:stretch/>
        </p:blipFill>
        <p:spPr>
          <a:xfrm>
            <a:off x="1043788" y="2667305"/>
            <a:ext cx="571500" cy="761695"/>
          </a:xfrm>
          <a:prstGeom prst="rect">
            <a:avLst/>
          </a:prstGeom>
        </p:spPr>
      </p:pic>
      <p:sp>
        <p:nvSpPr>
          <p:cNvPr id="9" name="Text 6"/>
          <p:cNvSpPr txBox="1"/>
          <p:nvPr/>
        </p:nvSpPr>
        <p:spPr>
          <a:xfrm>
            <a:off x="5590828" y="304038"/>
            <a:ext cx="48966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ACDCF9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IMPLEMENTATION CHALLENGES</a:t>
            </a:r>
            <a:endParaRPr lang="en-US" sz="18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97042" y="683370"/>
            <a:ext cx="123444" cy="123444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5692140" y="3992624"/>
            <a:ext cx="44769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ACDCF9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EVIDENCE-BASED SOLUTIONS</a:t>
            </a:r>
            <a:endParaRPr lang="en-US" sz="1800" dirty="0"/>
          </a:p>
        </p:txBody>
      </p:sp>
      <p:sp>
        <p:nvSpPr>
          <p:cNvPr id="12" name="Text 8"/>
          <p:cNvSpPr txBox="1"/>
          <p:nvPr/>
        </p:nvSpPr>
        <p:spPr>
          <a:xfrm>
            <a:off x="5815584" y="655023"/>
            <a:ext cx="159105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Infrastructure gaps</a:t>
            </a:r>
            <a:endParaRPr lang="en-US" sz="1200" dirty="0"/>
          </a:p>
        </p:txBody>
      </p:sp>
      <p:sp>
        <p:nvSpPr>
          <p:cNvPr id="13" name="Text 9"/>
          <p:cNvSpPr txBox="1"/>
          <p:nvPr/>
        </p:nvSpPr>
        <p:spPr>
          <a:xfrm>
            <a:off x="5815584" y="1601114"/>
            <a:ext cx="54388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Unreliable internet connectivity, electricity shortages, and digital divide affect 70% of rural healthcare facilities in LMICs</a:t>
            </a:r>
            <a:endParaRPr lang="en-US" sz="120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97042" y="1446124"/>
            <a:ext cx="123444" cy="123444"/>
          </a:xfrm>
          <a:prstGeom prst="rect">
            <a:avLst/>
          </a:prstGeom>
        </p:spPr>
      </p:pic>
      <p:sp>
        <p:nvSpPr>
          <p:cNvPr id="15" name="Text 10"/>
          <p:cNvSpPr txBox="1"/>
          <p:nvPr/>
        </p:nvSpPr>
        <p:spPr>
          <a:xfrm>
            <a:off x="5815584" y="1416863"/>
            <a:ext cx="110551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Cost barriers</a:t>
            </a:r>
            <a:endParaRPr lang="en-US" sz="1200" dirty="0"/>
          </a:p>
        </p:txBody>
      </p:sp>
      <p:sp>
        <p:nvSpPr>
          <p:cNvPr id="16" name="Text 11"/>
          <p:cNvSpPr txBox="1"/>
          <p:nvPr/>
        </p:nvSpPr>
        <p:spPr>
          <a:xfrm>
            <a:off x="5815584" y="2149088"/>
            <a:ext cx="252465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Workforce &amp; regulatory hurdles</a:t>
            </a:r>
            <a:endParaRPr lang="en-US" sz="1200" dirty="0"/>
          </a:p>
        </p:txBody>
      </p:sp>
      <p:sp>
        <p:nvSpPr>
          <p:cNvPr id="17" name="Text 12"/>
          <p:cNvSpPr txBox="1"/>
          <p:nvPr/>
        </p:nvSpPr>
        <p:spPr>
          <a:xfrm>
            <a:off x="5801410" y="868079"/>
            <a:ext cx="541050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High implementation costs (e.g., $1M+ for advanced robotic systems) and maintenance expenses</a:t>
            </a:r>
            <a:endParaRPr lang="en-US" sz="1200" dirty="0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97042" y="2177434"/>
            <a:ext cx="123444" cy="123444"/>
          </a:xfrm>
          <a:prstGeom prst="rect">
            <a:avLst/>
          </a:prstGeom>
        </p:spPr>
      </p:pic>
      <p:sp>
        <p:nvSpPr>
          <p:cNvPr id="19" name="Text 13"/>
          <p:cNvSpPr txBox="1"/>
          <p:nvPr/>
        </p:nvSpPr>
        <p:spPr>
          <a:xfrm>
            <a:off x="5825642" y="2278685"/>
            <a:ext cx="56007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Digital literacy gaps, privacy concerns, and inconsistent regulatory frameworks</a:t>
            </a:r>
            <a:endParaRPr lang="en-US" sz="1200" dirty="0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92140" y="4359546"/>
            <a:ext cx="123444" cy="123444"/>
          </a:xfrm>
          <a:prstGeom prst="rect">
            <a:avLst/>
          </a:prstGeom>
        </p:spPr>
      </p:pic>
      <p:sp>
        <p:nvSpPr>
          <p:cNvPr id="21" name="Text 14"/>
          <p:cNvSpPr txBox="1"/>
          <p:nvPr/>
        </p:nvSpPr>
        <p:spPr>
          <a:xfrm>
            <a:off x="5910682" y="4331200"/>
            <a:ext cx="140086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Local adaptation</a:t>
            </a:r>
            <a:endParaRPr lang="en-US" sz="1200" dirty="0"/>
          </a:p>
        </p:txBody>
      </p:sp>
      <p:sp>
        <p:nvSpPr>
          <p:cNvPr id="22" name="Text 15"/>
          <p:cNvSpPr txBox="1"/>
          <p:nvPr/>
        </p:nvSpPr>
        <p:spPr>
          <a:xfrm>
            <a:off x="5905653" y="4549037"/>
            <a:ext cx="53821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Co-creation with end-users improves adoption rates by 40-60% and sustainability</a:t>
            </a:r>
            <a:endParaRPr lang="en-US" sz="1200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04815" y="5103620"/>
            <a:ext cx="123444" cy="123444"/>
          </a:xfrm>
          <a:prstGeom prst="rect">
            <a:avLst/>
          </a:prstGeom>
        </p:spPr>
      </p:pic>
      <p:sp>
        <p:nvSpPr>
          <p:cNvPr id="25" name="Text 17"/>
          <p:cNvSpPr txBox="1"/>
          <p:nvPr/>
        </p:nvSpPr>
        <p:spPr>
          <a:xfrm>
            <a:off x="5823357" y="5075274"/>
            <a:ext cx="181965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Strategic partnerships</a:t>
            </a:r>
            <a:endParaRPr lang="en-US" sz="1200" dirty="0"/>
          </a:p>
        </p:txBody>
      </p:sp>
      <p:sp>
        <p:nvSpPr>
          <p:cNvPr id="26" name="Text 18"/>
          <p:cNvSpPr txBox="1"/>
          <p:nvPr/>
        </p:nvSpPr>
        <p:spPr>
          <a:xfrm>
            <a:off x="5905653" y="5200546"/>
            <a:ext cx="56107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Public-private collaborations can reduce costs by 30-50% and improve access</a:t>
            </a:r>
            <a:endParaRPr lang="en-US" sz="1200" dirty="0"/>
          </a:p>
        </p:txBody>
      </p:sp>
      <p:pic>
        <p:nvPicPr>
          <p:cNvPr id="27" name="Image 6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30418" y="5740043"/>
            <a:ext cx="123444" cy="123444"/>
          </a:xfrm>
          <a:prstGeom prst="rect">
            <a:avLst/>
          </a:prstGeom>
        </p:spPr>
      </p:pic>
      <p:sp>
        <p:nvSpPr>
          <p:cNvPr id="28" name="Text 19"/>
          <p:cNvSpPr txBox="1"/>
          <p:nvPr/>
        </p:nvSpPr>
        <p:spPr>
          <a:xfrm>
            <a:off x="5848960" y="5711696"/>
            <a:ext cx="139080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Training &amp; policy</a:t>
            </a:r>
            <a:endParaRPr lang="en-US" sz="1200" dirty="0"/>
          </a:p>
        </p:txBody>
      </p:sp>
      <p:sp>
        <p:nvSpPr>
          <p:cNvPr id="29" name="Text 20"/>
          <p:cNvSpPr txBox="1"/>
          <p:nvPr/>
        </p:nvSpPr>
        <p:spPr>
          <a:xfrm>
            <a:off x="5815584" y="5989921"/>
            <a:ext cx="512521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Comprehensive workforce development and strong governance frameworks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3316B-286A-3E8B-0E70-4FE1C519C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">
            <a:extLst>
              <a:ext uri="{FF2B5EF4-FFF2-40B4-BE49-F238E27FC236}">
                <a16:creationId xmlns:a16="http://schemas.microsoft.com/office/drawing/2014/main" id="{D5327BB1-C39D-1AC7-4CD5-F4D3B4112621}"/>
              </a:ext>
            </a:extLst>
          </p:cNvPr>
          <p:cNvSpPr/>
          <p:nvPr/>
        </p:nvSpPr>
        <p:spPr>
          <a:xfrm>
            <a:off x="5120640" y="0"/>
            <a:ext cx="7077456" cy="8781898"/>
          </a:xfrm>
          <a:prstGeom prst="rect">
            <a:avLst/>
          </a:prstGeom>
          <a:solidFill>
            <a:srgbClr val="20445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" name="Shape 0">
            <a:extLst>
              <a:ext uri="{FF2B5EF4-FFF2-40B4-BE49-F238E27FC236}">
                <a16:creationId xmlns:a16="http://schemas.microsoft.com/office/drawing/2014/main" id="{7C94713A-C84C-A359-EECE-6E098D3B7107}"/>
              </a:ext>
            </a:extLst>
          </p:cNvPr>
          <p:cNvSpPr/>
          <p:nvPr/>
        </p:nvSpPr>
        <p:spPr>
          <a:xfrm>
            <a:off x="0" y="0"/>
            <a:ext cx="5124298" cy="8781898"/>
          </a:xfrm>
          <a:prstGeom prst="rect">
            <a:avLst/>
          </a:prstGeom>
          <a:solidFill>
            <a:srgbClr val="ACDCF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1AE90034-BCCA-45E7-B12B-B30C22B9FCBE}"/>
              </a:ext>
            </a:extLst>
          </p:cNvPr>
          <p:cNvSpPr txBox="1"/>
          <p:nvPr/>
        </p:nvSpPr>
        <p:spPr>
          <a:xfrm>
            <a:off x="186081" y="731519"/>
            <a:ext cx="6182258" cy="16809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CALL</a:t>
            </a:r>
          </a:p>
          <a:p>
            <a:pPr marL="0" indent="0" algn="l">
              <a:buNone/>
            </a:pPr>
            <a:r>
              <a:rPr lang="en-US" sz="3200" b="1" dirty="0">
                <a:solidFill>
                  <a:srgbClr val="204458"/>
                </a:solidFill>
                <a:latin typeface="Libre Baskerville" pitchFamily="34" charset="0"/>
              </a:rPr>
              <a:t>TO</a:t>
            </a:r>
          </a:p>
          <a:p>
            <a:pPr marL="0" indent="0" algn="l">
              <a:buNone/>
            </a:pPr>
            <a:r>
              <a:rPr lang="en-US" sz="3200" b="1" dirty="0">
                <a:solidFill>
                  <a:srgbClr val="204458"/>
                </a:solidFill>
                <a:latin typeface="Libre Baskerville" pitchFamily="34" charset="0"/>
              </a:rPr>
              <a:t>ACTION</a:t>
            </a:r>
            <a:endParaRPr lang="en-US" sz="3200" dirty="0"/>
          </a:p>
        </p:txBody>
      </p:sp>
      <p:sp>
        <p:nvSpPr>
          <p:cNvPr id="24" name="Text 16">
            <a:extLst>
              <a:ext uri="{FF2B5EF4-FFF2-40B4-BE49-F238E27FC236}">
                <a16:creationId xmlns:a16="http://schemas.microsoft.com/office/drawing/2014/main" id="{16C6F78C-6BA8-6146-05C3-49BC20D65F64}"/>
              </a:ext>
            </a:extLst>
          </p:cNvPr>
          <p:cNvSpPr txBox="1"/>
          <p:nvPr/>
        </p:nvSpPr>
        <p:spPr>
          <a:xfrm>
            <a:off x="5570296" y="818708"/>
            <a:ext cx="26106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ACDCF9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CALL TO ACTION</a:t>
            </a:r>
            <a:endParaRPr lang="en-US" sz="1800" dirty="0"/>
          </a:p>
        </p:txBody>
      </p:sp>
      <p:pic>
        <p:nvPicPr>
          <p:cNvPr id="30" name="Image 7" descr="preencoded.png">
            <a:extLst>
              <a:ext uri="{FF2B5EF4-FFF2-40B4-BE49-F238E27FC236}">
                <a16:creationId xmlns:a16="http://schemas.microsoft.com/office/drawing/2014/main" id="{639A4EAA-C17F-B7D7-6AAC-C50EC35E19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70296" y="1313398"/>
            <a:ext cx="123444" cy="123444"/>
          </a:xfrm>
          <a:prstGeom prst="rect">
            <a:avLst/>
          </a:prstGeom>
        </p:spPr>
      </p:pic>
      <p:sp>
        <p:nvSpPr>
          <p:cNvPr id="31" name="Text 21">
            <a:extLst>
              <a:ext uri="{FF2B5EF4-FFF2-40B4-BE49-F238E27FC236}">
                <a16:creationId xmlns:a16="http://schemas.microsoft.com/office/drawing/2014/main" id="{F83D234C-97CE-252D-33F8-CE86EEDD8DE8}"/>
              </a:ext>
            </a:extLst>
          </p:cNvPr>
          <p:cNvSpPr txBox="1"/>
          <p:nvPr/>
        </p:nvSpPr>
        <p:spPr>
          <a:xfrm>
            <a:off x="5788838" y="1285052"/>
            <a:ext cx="3134563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Invest in healthcare workforce capacity</a:t>
            </a:r>
            <a:endParaRPr lang="en-US" sz="1200" dirty="0"/>
          </a:p>
        </p:txBody>
      </p:sp>
      <p:sp>
        <p:nvSpPr>
          <p:cNvPr id="32" name="Text 22">
            <a:extLst>
              <a:ext uri="{FF2B5EF4-FFF2-40B4-BE49-F238E27FC236}">
                <a16:creationId xmlns:a16="http://schemas.microsoft.com/office/drawing/2014/main" id="{EC2ED0E4-DBAB-900C-EB3A-38C7D989EA0D}"/>
              </a:ext>
            </a:extLst>
          </p:cNvPr>
          <p:cNvSpPr txBox="1"/>
          <p:nvPr/>
        </p:nvSpPr>
        <p:spPr>
          <a:xfrm>
            <a:off x="5788838" y="1972840"/>
            <a:ext cx="202905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Scale proven innovations</a:t>
            </a:r>
            <a:endParaRPr lang="en-US" sz="1200" dirty="0"/>
          </a:p>
        </p:txBody>
      </p:sp>
      <p:sp>
        <p:nvSpPr>
          <p:cNvPr id="33" name="Text 23">
            <a:extLst>
              <a:ext uri="{FF2B5EF4-FFF2-40B4-BE49-F238E27FC236}">
                <a16:creationId xmlns:a16="http://schemas.microsoft.com/office/drawing/2014/main" id="{10E37C7D-A2BC-3D5E-E4EE-841EEE550B0F}"/>
              </a:ext>
            </a:extLst>
          </p:cNvPr>
          <p:cNvSpPr txBox="1"/>
          <p:nvPr/>
        </p:nvSpPr>
        <p:spPr>
          <a:xfrm>
            <a:off x="5930341" y="1344647"/>
            <a:ext cx="545805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 effectively utilize digital health technologies</a:t>
            </a:r>
            <a:endParaRPr lang="en-US" sz="1200" dirty="0"/>
          </a:p>
        </p:txBody>
      </p:sp>
      <p:pic>
        <p:nvPicPr>
          <p:cNvPr id="34" name="Image 8" descr="preencoded.png">
            <a:extLst>
              <a:ext uri="{FF2B5EF4-FFF2-40B4-BE49-F238E27FC236}">
                <a16:creationId xmlns:a16="http://schemas.microsoft.com/office/drawing/2014/main" id="{F7507AB3-7A59-4E3B-B217-0E25AF9A6B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70296" y="2025360"/>
            <a:ext cx="123444" cy="123444"/>
          </a:xfrm>
          <a:prstGeom prst="rect">
            <a:avLst/>
          </a:prstGeom>
        </p:spPr>
      </p:pic>
      <p:sp>
        <p:nvSpPr>
          <p:cNvPr id="35" name="Text 24">
            <a:extLst>
              <a:ext uri="{FF2B5EF4-FFF2-40B4-BE49-F238E27FC236}">
                <a16:creationId xmlns:a16="http://schemas.microsoft.com/office/drawing/2014/main" id="{B6D830ED-6C4B-0ECD-F1F6-50833B94CA4B}"/>
              </a:ext>
            </a:extLst>
          </p:cNvPr>
          <p:cNvSpPr txBox="1"/>
          <p:nvPr/>
        </p:nvSpPr>
        <p:spPr>
          <a:xfrm>
            <a:off x="5908624" y="2043627"/>
            <a:ext cx="490575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that demonstrate measurable impact on healthcare access</a:t>
            </a:r>
            <a:endParaRPr lang="en-US" sz="1200" dirty="0"/>
          </a:p>
        </p:txBody>
      </p:sp>
      <p:pic>
        <p:nvPicPr>
          <p:cNvPr id="36" name="Image 9" descr="preencoded.png">
            <a:extLst>
              <a:ext uri="{FF2B5EF4-FFF2-40B4-BE49-F238E27FC236}">
                <a16:creationId xmlns:a16="http://schemas.microsoft.com/office/drawing/2014/main" id="{1A62FE60-FD79-1AF9-48C0-709661C577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70296" y="2805104"/>
            <a:ext cx="123444" cy="123444"/>
          </a:xfrm>
          <a:prstGeom prst="rect">
            <a:avLst/>
          </a:prstGeom>
        </p:spPr>
      </p:pic>
      <p:sp>
        <p:nvSpPr>
          <p:cNvPr id="37" name="Text 25">
            <a:extLst>
              <a:ext uri="{FF2B5EF4-FFF2-40B4-BE49-F238E27FC236}">
                <a16:creationId xmlns:a16="http://schemas.microsoft.com/office/drawing/2014/main" id="{73C50A67-BB72-7A23-DC05-724573313FE2}"/>
              </a:ext>
            </a:extLst>
          </p:cNvPr>
          <p:cNvSpPr txBox="1"/>
          <p:nvPr/>
        </p:nvSpPr>
        <p:spPr>
          <a:xfrm>
            <a:off x="5788838" y="2731256"/>
            <a:ext cx="134325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Prioritize equity</a:t>
            </a:r>
            <a:endParaRPr lang="en-US" sz="1200" dirty="0"/>
          </a:p>
        </p:txBody>
      </p:sp>
      <p:sp>
        <p:nvSpPr>
          <p:cNvPr id="38" name="Text 26">
            <a:extLst>
              <a:ext uri="{FF2B5EF4-FFF2-40B4-BE49-F238E27FC236}">
                <a16:creationId xmlns:a16="http://schemas.microsoft.com/office/drawing/2014/main" id="{DE272E48-BCAC-585C-6833-13F0F3D38A03}"/>
              </a:ext>
            </a:extLst>
          </p:cNvPr>
          <p:cNvSpPr txBox="1"/>
          <p:nvPr/>
        </p:nvSpPr>
        <p:spPr>
          <a:xfrm>
            <a:off x="5912209" y="2780416"/>
            <a:ext cx="495330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 health innovation deployment to reach the most vulnerable</a:t>
            </a:r>
            <a:endParaRPr lang="en-US" sz="1200" dirty="0"/>
          </a:p>
        </p:txBody>
      </p:sp>
      <p:pic>
        <p:nvPicPr>
          <p:cNvPr id="4" name="Image 9" descr="preencoded.png">
            <a:extLst>
              <a:ext uri="{FF2B5EF4-FFF2-40B4-BE49-F238E27FC236}">
                <a16:creationId xmlns:a16="http://schemas.microsoft.com/office/drawing/2014/main" id="{24D4B2C9-9689-857E-11A1-6A9B8E0B5D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88428" y="3464924"/>
            <a:ext cx="123444" cy="123444"/>
          </a:xfrm>
          <a:prstGeom prst="rect">
            <a:avLst/>
          </a:prstGeom>
        </p:spPr>
      </p:pic>
      <p:sp>
        <p:nvSpPr>
          <p:cNvPr id="5" name="Text 25">
            <a:extLst>
              <a:ext uri="{FF2B5EF4-FFF2-40B4-BE49-F238E27FC236}">
                <a16:creationId xmlns:a16="http://schemas.microsoft.com/office/drawing/2014/main" id="{84A6081E-3453-0C8A-E677-A560FB54F243}"/>
              </a:ext>
            </a:extLst>
          </p:cNvPr>
          <p:cNvSpPr txBox="1"/>
          <p:nvPr/>
        </p:nvSpPr>
        <p:spPr>
          <a:xfrm>
            <a:off x="5806969" y="3391076"/>
            <a:ext cx="2259187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Stakeholder Engagement</a:t>
            </a:r>
            <a:endParaRPr lang="en-US" sz="1200" dirty="0"/>
          </a:p>
        </p:txBody>
      </p:sp>
      <p:sp>
        <p:nvSpPr>
          <p:cNvPr id="6" name="Text 26">
            <a:extLst>
              <a:ext uri="{FF2B5EF4-FFF2-40B4-BE49-F238E27FC236}">
                <a16:creationId xmlns:a16="http://schemas.microsoft.com/office/drawing/2014/main" id="{A555F2CF-DC69-C581-24D5-7817CFDE93C8}"/>
              </a:ext>
            </a:extLst>
          </p:cNvPr>
          <p:cNvSpPr txBox="1"/>
          <p:nvPr/>
        </p:nvSpPr>
        <p:spPr>
          <a:xfrm>
            <a:off x="5930341" y="3476112"/>
            <a:ext cx="5563711" cy="610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collaboration towards ensuring the quality of healthcare services not negatively affected by innovation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2620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85835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133856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571500" y="181051"/>
            <a:ext cx="5629961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STAKEHOLDER ENGAGEMENT</a:t>
            </a:r>
            <a:endParaRPr lang="en-US" sz="2700" dirty="0"/>
          </a:p>
        </p:txBody>
      </p:sp>
      <p:sp>
        <p:nvSpPr>
          <p:cNvPr id="5" name="Text 3"/>
          <p:cNvSpPr txBox="1"/>
          <p:nvPr/>
        </p:nvSpPr>
        <p:spPr>
          <a:xfrm>
            <a:off x="571500" y="678485"/>
            <a:ext cx="55056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BUILDING QUALITY FOR THE FUTURE OF HEALTHCARE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588837" y="1621976"/>
            <a:ext cx="5372100" cy="19202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 txBox="1"/>
          <p:nvPr/>
        </p:nvSpPr>
        <p:spPr>
          <a:xfrm>
            <a:off x="588837" y="1259874"/>
            <a:ext cx="2638958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STAKEHOLDERS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588837" y="1783825"/>
            <a:ext cx="5372100" cy="2343607"/>
          </a:xfrm>
          <a:prstGeom prst="rect">
            <a:avLst/>
          </a:prstGeom>
          <a:solidFill>
            <a:srgbClr val="F8F8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588837" y="1783825"/>
            <a:ext cx="47549" cy="2343607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 t="-180" b="-180"/>
          <a:stretch/>
        </p:blipFill>
        <p:spPr>
          <a:xfrm>
            <a:off x="779032" y="1954818"/>
            <a:ext cx="190195" cy="152705"/>
          </a:xfrm>
          <a:prstGeom prst="rect">
            <a:avLst/>
          </a:prstGeom>
        </p:spPr>
      </p:pic>
      <p:sp>
        <p:nvSpPr>
          <p:cNvPr id="11" name="Text 8"/>
          <p:cNvSpPr txBox="1"/>
          <p:nvPr/>
        </p:nvSpPr>
        <p:spPr>
          <a:xfrm>
            <a:off x="1065239" y="1945674"/>
            <a:ext cx="179131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Healthcare Providers</a:t>
            </a:r>
            <a:endParaRPr lang="en-US" sz="1200" dirty="0"/>
          </a:p>
        </p:txBody>
      </p:sp>
      <p:sp>
        <p:nvSpPr>
          <p:cNvPr id="12" name="Text 9"/>
          <p:cNvSpPr txBox="1"/>
          <p:nvPr/>
        </p:nvSpPr>
        <p:spPr>
          <a:xfrm>
            <a:off x="1065239" y="2165130"/>
            <a:ext cx="479602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Clinicians, facilities, and health systems implementing digital solutions</a:t>
            </a:r>
            <a:endParaRPr lang="en-US" sz="100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rcRect t="-43" b="-43"/>
          <a:stretch/>
        </p:blipFill>
        <p:spPr>
          <a:xfrm>
            <a:off x="779032" y="2469625"/>
            <a:ext cx="133502" cy="152705"/>
          </a:xfrm>
          <a:prstGeom prst="rect">
            <a:avLst/>
          </a:prstGeom>
        </p:spPr>
      </p:pic>
      <p:sp>
        <p:nvSpPr>
          <p:cNvPr id="14" name="Text 10"/>
          <p:cNvSpPr txBox="1"/>
          <p:nvPr/>
        </p:nvSpPr>
        <p:spPr>
          <a:xfrm>
            <a:off x="1007632" y="2460481"/>
            <a:ext cx="159105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Regulatory Bodies</a:t>
            </a:r>
            <a:endParaRPr lang="en-US" sz="1200" dirty="0"/>
          </a:p>
        </p:txBody>
      </p:sp>
      <p:sp>
        <p:nvSpPr>
          <p:cNvPr id="15" name="Text 11"/>
          <p:cNvSpPr txBox="1"/>
          <p:nvPr/>
        </p:nvSpPr>
        <p:spPr>
          <a:xfrm>
            <a:off x="1007632" y="2679023"/>
            <a:ext cx="483443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HeFRA and other agencies setting standards and ensuring compliance</a:t>
            </a:r>
            <a:endParaRPr lang="en-US" sz="100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 t="-180" b="-180"/>
          <a:stretch/>
        </p:blipFill>
        <p:spPr>
          <a:xfrm>
            <a:off x="779032" y="2983518"/>
            <a:ext cx="190195" cy="152705"/>
          </a:xfrm>
          <a:prstGeom prst="rect">
            <a:avLst/>
          </a:prstGeom>
        </p:spPr>
      </p:pic>
      <p:sp>
        <p:nvSpPr>
          <p:cNvPr id="17" name="Text 12"/>
          <p:cNvSpPr txBox="1"/>
          <p:nvPr/>
        </p:nvSpPr>
        <p:spPr>
          <a:xfrm>
            <a:off x="1065239" y="2974374"/>
            <a:ext cx="199156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Technology Developers</a:t>
            </a:r>
            <a:endParaRPr lang="en-US" sz="1200" dirty="0"/>
          </a:p>
        </p:txBody>
      </p:sp>
      <p:sp>
        <p:nvSpPr>
          <p:cNvPr id="18" name="Text 13"/>
          <p:cNvSpPr txBox="1"/>
          <p:nvPr/>
        </p:nvSpPr>
        <p:spPr>
          <a:xfrm>
            <a:off x="1065239" y="3193830"/>
            <a:ext cx="3567989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AI, telemedicine, and digital health solution creators</a:t>
            </a:r>
            <a:endParaRPr lang="en-US" sz="1000" dirty="0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rcRect t="-180" b="-180"/>
          <a:stretch/>
        </p:blipFill>
        <p:spPr>
          <a:xfrm>
            <a:off x="779032" y="3498325"/>
            <a:ext cx="190195" cy="152705"/>
          </a:xfrm>
          <a:prstGeom prst="rect">
            <a:avLst/>
          </a:prstGeom>
        </p:spPr>
      </p:pic>
      <p:sp>
        <p:nvSpPr>
          <p:cNvPr id="20" name="Text 14"/>
          <p:cNvSpPr txBox="1"/>
          <p:nvPr/>
        </p:nvSpPr>
        <p:spPr>
          <a:xfrm>
            <a:off x="1065239" y="3489181"/>
            <a:ext cx="204825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Patients &amp; Communities</a:t>
            </a:r>
            <a:endParaRPr lang="en-US" sz="1200" dirty="0"/>
          </a:p>
        </p:txBody>
      </p:sp>
      <p:sp>
        <p:nvSpPr>
          <p:cNvPr id="21" name="Text 15"/>
          <p:cNvSpPr txBox="1"/>
          <p:nvPr/>
        </p:nvSpPr>
        <p:spPr>
          <a:xfrm>
            <a:off x="1065239" y="3707723"/>
            <a:ext cx="401513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End-users whose needs must drive digital health evolution</a:t>
            </a:r>
            <a:endParaRPr lang="en-US" sz="1000" dirty="0"/>
          </a:p>
        </p:txBody>
      </p:sp>
      <p:sp>
        <p:nvSpPr>
          <p:cNvPr id="22" name="Shape 16"/>
          <p:cNvSpPr/>
          <p:nvPr/>
        </p:nvSpPr>
        <p:spPr>
          <a:xfrm>
            <a:off x="571500" y="4697917"/>
            <a:ext cx="5372100" cy="19202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17"/>
          <p:cNvSpPr txBox="1"/>
          <p:nvPr/>
        </p:nvSpPr>
        <p:spPr>
          <a:xfrm>
            <a:off x="571500" y="4336729"/>
            <a:ext cx="2619756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HEFRA'S APPROACH</a:t>
            </a:r>
            <a:endParaRPr lang="en-US" sz="1800" dirty="0"/>
          </a:p>
        </p:txBody>
      </p:sp>
      <p:sp>
        <p:nvSpPr>
          <p:cNvPr id="24" name="Shape 18"/>
          <p:cNvSpPr/>
          <p:nvPr/>
        </p:nvSpPr>
        <p:spPr>
          <a:xfrm>
            <a:off x="571500" y="4860680"/>
            <a:ext cx="5372100" cy="1828800"/>
          </a:xfrm>
          <a:prstGeom prst="rect">
            <a:avLst/>
          </a:prstGeom>
          <a:solidFill>
            <a:srgbClr val="F8F8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19"/>
          <p:cNvSpPr/>
          <p:nvPr/>
        </p:nvSpPr>
        <p:spPr>
          <a:xfrm>
            <a:off x="571500" y="4860680"/>
            <a:ext cx="47549" cy="1828800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rcRect t="-180" b="-180"/>
          <a:stretch/>
        </p:blipFill>
        <p:spPr>
          <a:xfrm>
            <a:off x="761695" y="5031673"/>
            <a:ext cx="190195" cy="152705"/>
          </a:xfrm>
          <a:prstGeom prst="rect">
            <a:avLst/>
          </a:prstGeom>
        </p:spPr>
      </p:pic>
      <p:sp>
        <p:nvSpPr>
          <p:cNvPr id="27" name="Text 20"/>
          <p:cNvSpPr txBox="1"/>
          <p:nvPr/>
        </p:nvSpPr>
        <p:spPr>
          <a:xfrm>
            <a:off x="1047902" y="5022529"/>
            <a:ext cx="218175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Multi-stakeholder Forums</a:t>
            </a:r>
            <a:endParaRPr lang="en-US" sz="1200" dirty="0"/>
          </a:p>
        </p:txBody>
      </p:sp>
      <p:sp>
        <p:nvSpPr>
          <p:cNvPr id="28" name="Text 21"/>
          <p:cNvSpPr txBox="1"/>
          <p:nvPr/>
        </p:nvSpPr>
        <p:spPr>
          <a:xfrm>
            <a:off x="1047902" y="5241070"/>
            <a:ext cx="431962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Regular consultative meetings with diverse stakeholder groups</a:t>
            </a:r>
            <a:endParaRPr lang="en-US" sz="1000" dirty="0"/>
          </a:p>
        </p:txBody>
      </p:sp>
      <p:pic>
        <p:nvPicPr>
          <p:cNvPr id="29" name="Image 5" descr="preencoded.png"/>
          <p:cNvPicPr>
            <a:picLocks noChangeAspect="1"/>
          </p:cNvPicPr>
          <p:nvPr/>
        </p:nvPicPr>
        <p:blipFill>
          <a:blip r:embed="rId8"/>
          <a:srcRect l="-33" r="-33"/>
          <a:stretch/>
        </p:blipFill>
        <p:spPr>
          <a:xfrm>
            <a:off x="761695" y="5546480"/>
            <a:ext cx="171907" cy="152705"/>
          </a:xfrm>
          <a:prstGeom prst="rect">
            <a:avLst/>
          </a:prstGeom>
        </p:spPr>
      </p:pic>
      <p:sp>
        <p:nvSpPr>
          <p:cNvPr id="30" name="Text 22"/>
          <p:cNvSpPr txBox="1"/>
          <p:nvPr/>
        </p:nvSpPr>
        <p:spPr>
          <a:xfrm>
            <a:off x="1028700" y="5536422"/>
            <a:ext cx="315285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Collaborative Standards Development</a:t>
            </a:r>
            <a:endParaRPr lang="en-US" sz="1200" dirty="0"/>
          </a:p>
        </p:txBody>
      </p:sp>
      <p:sp>
        <p:nvSpPr>
          <p:cNvPr id="31" name="Text 23"/>
          <p:cNvSpPr txBox="1"/>
          <p:nvPr/>
        </p:nvSpPr>
        <p:spPr>
          <a:xfrm>
            <a:off x="1028700" y="5755878"/>
            <a:ext cx="377738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Engaging experts in developing regulatory frameworks</a:t>
            </a:r>
            <a:endParaRPr lang="en-US" sz="1000" dirty="0"/>
          </a:p>
        </p:txBody>
      </p:sp>
      <p:pic>
        <p:nvPicPr>
          <p:cNvPr id="32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61695" y="6060373"/>
            <a:ext cx="152705" cy="152705"/>
          </a:xfrm>
          <a:prstGeom prst="rect">
            <a:avLst/>
          </a:prstGeom>
        </p:spPr>
      </p:pic>
      <p:sp>
        <p:nvSpPr>
          <p:cNvPr id="33" name="Text 24"/>
          <p:cNvSpPr txBox="1"/>
          <p:nvPr/>
        </p:nvSpPr>
        <p:spPr>
          <a:xfrm>
            <a:off x="1009498" y="6051229"/>
            <a:ext cx="22101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Evidence-Based Evolution</a:t>
            </a:r>
            <a:endParaRPr lang="en-US" sz="1200" dirty="0"/>
          </a:p>
        </p:txBody>
      </p:sp>
      <p:sp>
        <p:nvSpPr>
          <p:cNvPr id="34" name="Text 25"/>
          <p:cNvSpPr txBox="1"/>
          <p:nvPr/>
        </p:nvSpPr>
        <p:spPr>
          <a:xfrm>
            <a:off x="1009498" y="6269770"/>
            <a:ext cx="376732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Using real-world data to refine digital health regulation</a:t>
            </a:r>
            <a:endParaRPr lang="en-US" sz="1000" dirty="0"/>
          </a:p>
        </p:txBody>
      </p:sp>
      <p:sp>
        <p:nvSpPr>
          <p:cNvPr id="35" name="Shape 26"/>
          <p:cNvSpPr/>
          <p:nvPr/>
        </p:nvSpPr>
        <p:spPr>
          <a:xfrm>
            <a:off x="6290120" y="1616556"/>
            <a:ext cx="5372100" cy="19202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Text 27"/>
          <p:cNvSpPr txBox="1"/>
          <p:nvPr/>
        </p:nvSpPr>
        <p:spPr>
          <a:xfrm>
            <a:off x="6290120" y="1254454"/>
            <a:ext cx="328635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ENGAGEMENT PRIORITIES</a:t>
            </a:r>
            <a:endParaRPr lang="en-US" sz="1800" dirty="0"/>
          </a:p>
        </p:txBody>
      </p:sp>
      <p:sp>
        <p:nvSpPr>
          <p:cNvPr id="37" name="Shape 28"/>
          <p:cNvSpPr/>
          <p:nvPr/>
        </p:nvSpPr>
        <p:spPr>
          <a:xfrm>
            <a:off x="6290120" y="1778405"/>
            <a:ext cx="5372100" cy="2190902"/>
          </a:xfrm>
          <a:prstGeom prst="rect">
            <a:avLst/>
          </a:prstGeom>
          <a:solidFill>
            <a:srgbClr val="F8F8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Shape 29"/>
          <p:cNvSpPr/>
          <p:nvPr/>
        </p:nvSpPr>
        <p:spPr>
          <a:xfrm>
            <a:off x="6290120" y="1778405"/>
            <a:ext cx="47549" cy="2190902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Shape 30"/>
          <p:cNvSpPr/>
          <p:nvPr/>
        </p:nvSpPr>
        <p:spPr>
          <a:xfrm>
            <a:off x="6528779" y="1968600"/>
            <a:ext cx="1561795" cy="381305"/>
          </a:xfrm>
          <a:prstGeom prst="roundRect">
            <a:avLst>
              <a:gd name="adj" fmla="val 119904"/>
            </a:avLst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0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671425" y="2073756"/>
            <a:ext cx="152705" cy="152705"/>
          </a:xfrm>
          <a:prstGeom prst="rect">
            <a:avLst/>
          </a:prstGeom>
        </p:spPr>
      </p:pic>
      <p:sp>
        <p:nvSpPr>
          <p:cNvPr id="41" name="Text 31"/>
          <p:cNvSpPr txBox="1"/>
          <p:nvPr/>
        </p:nvSpPr>
        <p:spPr>
          <a:xfrm>
            <a:off x="6861620" y="2063698"/>
            <a:ext cx="12006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Patient Safety</a:t>
            </a:r>
            <a:endParaRPr lang="en-US" sz="1200" dirty="0"/>
          </a:p>
        </p:txBody>
      </p:sp>
      <p:sp>
        <p:nvSpPr>
          <p:cNvPr id="42" name="Shape 32"/>
          <p:cNvSpPr/>
          <p:nvPr/>
        </p:nvSpPr>
        <p:spPr>
          <a:xfrm>
            <a:off x="8180185" y="1968600"/>
            <a:ext cx="1429207" cy="381305"/>
          </a:xfrm>
          <a:prstGeom prst="roundRect">
            <a:avLst>
              <a:gd name="adj" fmla="val 119904"/>
            </a:avLst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3" name="Image 8" descr="preencoded.png"/>
          <p:cNvPicPr>
            <a:picLocks noChangeAspect="1"/>
          </p:cNvPicPr>
          <p:nvPr/>
        </p:nvPicPr>
        <p:blipFill>
          <a:blip r:embed="rId11"/>
          <a:srcRect t="-43" b="-43"/>
          <a:stretch/>
        </p:blipFill>
        <p:spPr>
          <a:xfrm>
            <a:off x="8322831" y="2073756"/>
            <a:ext cx="133502" cy="152705"/>
          </a:xfrm>
          <a:prstGeom prst="rect">
            <a:avLst/>
          </a:prstGeom>
        </p:spPr>
      </p:pic>
      <p:sp>
        <p:nvSpPr>
          <p:cNvPr id="44" name="Text 33"/>
          <p:cNvSpPr txBox="1"/>
          <p:nvPr/>
        </p:nvSpPr>
        <p:spPr>
          <a:xfrm>
            <a:off x="8493824" y="2063698"/>
            <a:ext cx="10863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Data Privacy</a:t>
            </a:r>
            <a:endParaRPr lang="en-US" sz="1200" dirty="0"/>
          </a:p>
        </p:txBody>
      </p:sp>
      <p:sp>
        <p:nvSpPr>
          <p:cNvPr id="45" name="Shape 34"/>
          <p:cNvSpPr/>
          <p:nvPr/>
        </p:nvSpPr>
        <p:spPr>
          <a:xfrm>
            <a:off x="9698089" y="1968600"/>
            <a:ext cx="1580998" cy="381305"/>
          </a:xfrm>
          <a:prstGeom prst="roundRect">
            <a:avLst>
              <a:gd name="adj" fmla="val 119904"/>
            </a:avLst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6" name="Image 9" descr="preencoded.png"/>
          <p:cNvPicPr>
            <a:picLocks noChangeAspect="1"/>
          </p:cNvPicPr>
          <p:nvPr/>
        </p:nvPicPr>
        <p:blipFill>
          <a:blip r:embed="rId12"/>
          <a:srcRect t="-180" b="-180"/>
          <a:stretch/>
        </p:blipFill>
        <p:spPr>
          <a:xfrm>
            <a:off x="9840735" y="2073756"/>
            <a:ext cx="190195" cy="152705"/>
          </a:xfrm>
          <a:prstGeom prst="rect">
            <a:avLst/>
          </a:prstGeom>
        </p:spPr>
      </p:pic>
      <p:sp>
        <p:nvSpPr>
          <p:cNvPr id="47" name="Text 35"/>
          <p:cNvSpPr txBox="1"/>
          <p:nvPr/>
        </p:nvSpPr>
        <p:spPr>
          <a:xfrm>
            <a:off x="10069335" y="2063698"/>
            <a:ext cx="11814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Ethical AI Use</a:t>
            </a:r>
            <a:endParaRPr lang="en-US" sz="1200" dirty="0"/>
          </a:p>
        </p:txBody>
      </p:sp>
      <p:sp>
        <p:nvSpPr>
          <p:cNvPr id="48" name="Shape 36"/>
          <p:cNvSpPr/>
          <p:nvPr/>
        </p:nvSpPr>
        <p:spPr>
          <a:xfrm>
            <a:off x="6528779" y="2445003"/>
            <a:ext cx="1790395" cy="381305"/>
          </a:xfrm>
          <a:prstGeom prst="roundRect">
            <a:avLst>
              <a:gd name="adj" fmla="val 119904"/>
            </a:avLst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9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671425" y="2550159"/>
            <a:ext cx="152705" cy="152705"/>
          </a:xfrm>
          <a:prstGeom prst="rect">
            <a:avLst/>
          </a:prstGeom>
        </p:spPr>
      </p:pic>
      <p:sp>
        <p:nvSpPr>
          <p:cNvPr id="50" name="Text 37"/>
          <p:cNvSpPr txBox="1"/>
          <p:nvPr/>
        </p:nvSpPr>
        <p:spPr>
          <a:xfrm>
            <a:off x="6861620" y="2540100"/>
            <a:ext cx="14292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Equitable Access</a:t>
            </a:r>
            <a:endParaRPr lang="en-US" sz="1200" dirty="0"/>
          </a:p>
        </p:txBody>
      </p:sp>
      <p:sp>
        <p:nvSpPr>
          <p:cNvPr id="51" name="Shape 38"/>
          <p:cNvSpPr/>
          <p:nvPr/>
        </p:nvSpPr>
        <p:spPr>
          <a:xfrm>
            <a:off x="8410614" y="2445003"/>
            <a:ext cx="1695298" cy="381305"/>
          </a:xfrm>
          <a:prstGeom prst="roundRect">
            <a:avLst>
              <a:gd name="adj" fmla="val 119904"/>
            </a:avLst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2" name="Image 11" descr="preencoded.png"/>
          <p:cNvPicPr>
            <a:picLocks noChangeAspect="1"/>
          </p:cNvPicPr>
          <p:nvPr/>
        </p:nvPicPr>
        <p:blipFill>
          <a:blip r:embed="rId14"/>
          <a:srcRect t="-180" b="-180"/>
          <a:stretch/>
        </p:blipFill>
        <p:spPr>
          <a:xfrm>
            <a:off x="8553260" y="2550159"/>
            <a:ext cx="190195" cy="152705"/>
          </a:xfrm>
          <a:prstGeom prst="rect">
            <a:avLst/>
          </a:prstGeom>
        </p:spPr>
      </p:pic>
      <p:sp>
        <p:nvSpPr>
          <p:cNvPr id="53" name="Text 39"/>
          <p:cNvSpPr txBox="1"/>
          <p:nvPr/>
        </p:nvSpPr>
        <p:spPr>
          <a:xfrm>
            <a:off x="8781860" y="2540100"/>
            <a:ext cx="12957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Interoperability</a:t>
            </a:r>
            <a:endParaRPr lang="en-US" sz="1200" dirty="0"/>
          </a:p>
        </p:txBody>
      </p:sp>
      <p:sp>
        <p:nvSpPr>
          <p:cNvPr id="54" name="Shape 40"/>
          <p:cNvSpPr/>
          <p:nvPr/>
        </p:nvSpPr>
        <p:spPr>
          <a:xfrm>
            <a:off x="6528779" y="2921405"/>
            <a:ext cx="2286000" cy="381305"/>
          </a:xfrm>
          <a:prstGeom prst="roundRect">
            <a:avLst>
              <a:gd name="adj" fmla="val 119904"/>
            </a:avLst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5" name="Image 12" descr="preencoded.png"/>
          <p:cNvPicPr>
            <a:picLocks noChangeAspect="1"/>
          </p:cNvPicPr>
          <p:nvPr/>
        </p:nvPicPr>
        <p:blipFill>
          <a:blip r:embed="rId15"/>
          <a:srcRect t="-180" b="-180"/>
          <a:stretch/>
        </p:blipFill>
        <p:spPr>
          <a:xfrm>
            <a:off x="6671425" y="3026561"/>
            <a:ext cx="190195" cy="152705"/>
          </a:xfrm>
          <a:prstGeom prst="rect">
            <a:avLst/>
          </a:prstGeom>
        </p:spPr>
      </p:pic>
      <p:sp>
        <p:nvSpPr>
          <p:cNvPr id="56" name="Text 41"/>
          <p:cNvSpPr txBox="1"/>
          <p:nvPr/>
        </p:nvSpPr>
        <p:spPr>
          <a:xfrm>
            <a:off x="6900025" y="3016503"/>
            <a:ext cx="18864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Professional Standards</a:t>
            </a:r>
            <a:endParaRPr lang="en-US" sz="1200" dirty="0"/>
          </a:p>
        </p:txBody>
      </p:sp>
      <p:sp>
        <p:nvSpPr>
          <p:cNvPr id="57" name="Shape 42"/>
          <p:cNvSpPr/>
          <p:nvPr/>
        </p:nvSpPr>
        <p:spPr>
          <a:xfrm>
            <a:off x="8904390" y="2921405"/>
            <a:ext cx="2553005" cy="381305"/>
          </a:xfrm>
          <a:prstGeom prst="roundRect">
            <a:avLst>
              <a:gd name="adj" fmla="val 119904"/>
            </a:avLst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8" name="Image 13" descr="preencoded.png"/>
          <p:cNvPicPr>
            <a:picLocks noChangeAspect="1"/>
          </p:cNvPicPr>
          <p:nvPr/>
        </p:nvPicPr>
        <p:blipFill>
          <a:blip r:embed="rId16"/>
          <a:srcRect t="-180" b="-180"/>
          <a:stretch/>
        </p:blipFill>
        <p:spPr>
          <a:xfrm>
            <a:off x="9047951" y="3026561"/>
            <a:ext cx="190195" cy="152705"/>
          </a:xfrm>
          <a:prstGeom prst="rect">
            <a:avLst/>
          </a:prstGeom>
        </p:spPr>
      </p:pic>
      <p:sp>
        <p:nvSpPr>
          <p:cNvPr id="59" name="Text 43"/>
          <p:cNvSpPr txBox="1"/>
          <p:nvPr/>
        </p:nvSpPr>
        <p:spPr>
          <a:xfrm>
            <a:off x="9276551" y="3016503"/>
            <a:ext cx="21534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Public-Private Partnership</a:t>
            </a:r>
            <a:endParaRPr lang="en-US" sz="1200" dirty="0"/>
          </a:p>
        </p:txBody>
      </p:sp>
      <p:sp>
        <p:nvSpPr>
          <p:cNvPr id="60" name="Shape 44"/>
          <p:cNvSpPr/>
          <p:nvPr/>
        </p:nvSpPr>
        <p:spPr>
          <a:xfrm>
            <a:off x="6528779" y="3397808"/>
            <a:ext cx="1886407" cy="381305"/>
          </a:xfrm>
          <a:prstGeom prst="roundRect">
            <a:avLst>
              <a:gd name="adj" fmla="val 119904"/>
            </a:avLst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1" name="Image 14" descr="preencoded.png"/>
          <p:cNvPicPr>
            <a:picLocks noChangeAspect="1"/>
          </p:cNvPicPr>
          <p:nvPr/>
        </p:nvPicPr>
        <p:blipFill>
          <a:blip r:embed="rId17"/>
          <a:srcRect t="-180" b="-180"/>
          <a:stretch/>
        </p:blipFill>
        <p:spPr>
          <a:xfrm>
            <a:off x="6671425" y="3502049"/>
            <a:ext cx="190195" cy="152705"/>
          </a:xfrm>
          <a:prstGeom prst="rect">
            <a:avLst/>
          </a:prstGeom>
        </p:spPr>
      </p:pic>
      <p:sp>
        <p:nvSpPr>
          <p:cNvPr id="62" name="Text 45"/>
          <p:cNvSpPr txBox="1"/>
          <p:nvPr/>
        </p:nvSpPr>
        <p:spPr>
          <a:xfrm>
            <a:off x="6900025" y="3492905"/>
            <a:ext cx="14859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Capacity Building</a:t>
            </a:r>
            <a:endParaRPr lang="en-US" sz="1200" dirty="0"/>
          </a:p>
        </p:txBody>
      </p:sp>
      <p:sp>
        <p:nvSpPr>
          <p:cNvPr id="63" name="Shape 46"/>
          <p:cNvSpPr/>
          <p:nvPr/>
        </p:nvSpPr>
        <p:spPr>
          <a:xfrm>
            <a:off x="6290120" y="4701744"/>
            <a:ext cx="5372100" cy="19202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4" name="Text 47"/>
          <p:cNvSpPr txBox="1"/>
          <p:nvPr/>
        </p:nvSpPr>
        <p:spPr>
          <a:xfrm>
            <a:off x="6290120" y="4339642"/>
            <a:ext cx="26481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QUALITY OUTCOMES</a:t>
            </a:r>
            <a:endParaRPr lang="en-US" sz="1800" dirty="0"/>
          </a:p>
        </p:txBody>
      </p:sp>
      <p:sp>
        <p:nvSpPr>
          <p:cNvPr id="65" name="Shape 48"/>
          <p:cNvSpPr/>
          <p:nvPr/>
        </p:nvSpPr>
        <p:spPr>
          <a:xfrm>
            <a:off x="6248400" y="4730483"/>
            <a:ext cx="5372100" cy="2142439"/>
          </a:xfrm>
          <a:prstGeom prst="rect">
            <a:avLst/>
          </a:prstGeom>
          <a:solidFill>
            <a:srgbClr val="F8F8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6" name="Shape 49"/>
          <p:cNvSpPr/>
          <p:nvPr/>
        </p:nvSpPr>
        <p:spPr>
          <a:xfrm>
            <a:off x="6248400" y="4730483"/>
            <a:ext cx="45719" cy="2142439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7" name="Image 15" descr="preencoded.png"/>
          <p:cNvPicPr>
            <a:picLocks noChangeAspect="1"/>
          </p:cNvPicPr>
          <p:nvPr/>
        </p:nvPicPr>
        <p:blipFill>
          <a:blip r:embed="rId18"/>
          <a:srcRect t="-43" b="-43"/>
          <a:stretch/>
        </p:blipFill>
        <p:spPr>
          <a:xfrm>
            <a:off x="6439510" y="4901476"/>
            <a:ext cx="133502" cy="152705"/>
          </a:xfrm>
          <a:prstGeom prst="rect">
            <a:avLst/>
          </a:prstGeom>
        </p:spPr>
      </p:pic>
      <p:sp>
        <p:nvSpPr>
          <p:cNvPr id="68" name="Text 50"/>
          <p:cNvSpPr txBox="1"/>
          <p:nvPr/>
        </p:nvSpPr>
        <p:spPr>
          <a:xfrm>
            <a:off x="6668110" y="4892332"/>
            <a:ext cx="195315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Responsive Regulation</a:t>
            </a:r>
            <a:endParaRPr lang="en-US" sz="1200" dirty="0"/>
          </a:p>
        </p:txBody>
      </p:sp>
      <p:sp>
        <p:nvSpPr>
          <p:cNvPr id="69" name="Text 51"/>
          <p:cNvSpPr txBox="1"/>
          <p:nvPr/>
        </p:nvSpPr>
        <p:spPr>
          <a:xfrm>
            <a:off x="6668110" y="5111788"/>
            <a:ext cx="426293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Frameworks that evolve with technology while ensuring safety</a:t>
            </a:r>
            <a:endParaRPr lang="en-US" sz="1000" dirty="0"/>
          </a:p>
        </p:txBody>
      </p:sp>
      <p:pic>
        <p:nvPicPr>
          <p:cNvPr id="70" name="Image 16" descr="preencoded.png"/>
          <p:cNvPicPr>
            <a:picLocks noChangeAspect="1"/>
          </p:cNvPicPr>
          <p:nvPr/>
        </p:nvPicPr>
        <p:blipFill>
          <a:blip r:embed="rId18"/>
          <a:srcRect t="-43" b="-43"/>
          <a:stretch/>
        </p:blipFill>
        <p:spPr>
          <a:xfrm>
            <a:off x="6439510" y="5416283"/>
            <a:ext cx="133502" cy="152705"/>
          </a:xfrm>
          <a:prstGeom prst="rect">
            <a:avLst/>
          </a:prstGeom>
        </p:spPr>
      </p:pic>
      <p:sp>
        <p:nvSpPr>
          <p:cNvPr id="71" name="Text 52"/>
          <p:cNvSpPr txBox="1"/>
          <p:nvPr/>
        </p:nvSpPr>
        <p:spPr>
          <a:xfrm>
            <a:off x="6668110" y="5407139"/>
            <a:ext cx="244876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Improved Patient Experience</a:t>
            </a:r>
            <a:endParaRPr lang="en-US" sz="1200" dirty="0"/>
          </a:p>
        </p:txBody>
      </p:sp>
      <p:sp>
        <p:nvSpPr>
          <p:cNvPr id="72" name="Text 53"/>
          <p:cNvSpPr txBox="1"/>
          <p:nvPr/>
        </p:nvSpPr>
        <p:spPr>
          <a:xfrm>
            <a:off x="6668110" y="5625681"/>
            <a:ext cx="411022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Digital solutions that genuinely enhance healthcare delivery</a:t>
            </a:r>
            <a:endParaRPr lang="en-US" sz="1000" dirty="0"/>
          </a:p>
        </p:txBody>
      </p:sp>
      <p:pic>
        <p:nvPicPr>
          <p:cNvPr id="73" name="Image 17" descr="preencoded.png"/>
          <p:cNvPicPr>
            <a:picLocks noChangeAspect="1"/>
          </p:cNvPicPr>
          <p:nvPr/>
        </p:nvPicPr>
        <p:blipFill>
          <a:blip r:embed="rId18"/>
          <a:srcRect t="-43" b="-43"/>
          <a:stretch/>
        </p:blipFill>
        <p:spPr>
          <a:xfrm>
            <a:off x="6439510" y="5930176"/>
            <a:ext cx="133502" cy="152705"/>
          </a:xfrm>
          <a:prstGeom prst="rect">
            <a:avLst/>
          </a:prstGeom>
        </p:spPr>
      </p:pic>
      <p:sp>
        <p:nvSpPr>
          <p:cNvPr id="74" name="Text 54"/>
          <p:cNvSpPr txBox="1"/>
          <p:nvPr/>
        </p:nvSpPr>
        <p:spPr>
          <a:xfrm>
            <a:off x="6668110" y="5921032"/>
            <a:ext cx="248625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Health System Strengthening</a:t>
            </a:r>
            <a:endParaRPr lang="en-US" sz="1200" dirty="0"/>
          </a:p>
        </p:txBody>
      </p:sp>
      <p:sp>
        <p:nvSpPr>
          <p:cNvPr id="75" name="Text 55"/>
          <p:cNvSpPr txBox="1"/>
          <p:nvPr/>
        </p:nvSpPr>
        <p:spPr>
          <a:xfrm>
            <a:off x="6668110" y="6140488"/>
            <a:ext cx="397672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Integration that complements rather than fragments care</a:t>
            </a:r>
            <a:endParaRPr lang="en-US" sz="1000" dirty="0"/>
          </a:p>
        </p:txBody>
      </p:sp>
      <p:pic>
        <p:nvPicPr>
          <p:cNvPr id="76" name="Image 18" descr="preencoded.png"/>
          <p:cNvPicPr>
            <a:picLocks noChangeAspect="1"/>
          </p:cNvPicPr>
          <p:nvPr/>
        </p:nvPicPr>
        <p:blipFill>
          <a:blip r:embed="rId18"/>
          <a:srcRect t="-43" b="-43"/>
          <a:stretch/>
        </p:blipFill>
        <p:spPr>
          <a:xfrm>
            <a:off x="6439510" y="6444983"/>
            <a:ext cx="133502" cy="152705"/>
          </a:xfrm>
          <a:prstGeom prst="rect">
            <a:avLst/>
          </a:prstGeom>
        </p:spPr>
      </p:pic>
      <p:sp>
        <p:nvSpPr>
          <p:cNvPr id="77" name="Text 56"/>
          <p:cNvSpPr txBox="1"/>
          <p:nvPr/>
        </p:nvSpPr>
        <p:spPr>
          <a:xfrm>
            <a:off x="6668110" y="6435839"/>
            <a:ext cx="18864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Trust &amp; Accountability</a:t>
            </a:r>
            <a:endParaRPr lang="en-US" sz="1200" dirty="0"/>
          </a:p>
        </p:txBody>
      </p:sp>
      <p:sp>
        <p:nvSpPr>
          <p:cNvPr id="78" name="Text 57"/>
          <p:cNvSpPr txBox="1"/>
          <p:nvPr/>
        </p:nvSpPr>
        <p:spPr>
          <a:xfrm>
            <a:off x="6668110" y="6654381"/>
            <a:ext cx="4139489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Transparent processes that build confidence in digital health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" y="20117"/>
            <a:ext cx="12191695" cy="9315907"/>
          </a:xfrm>
          <a:prstGeom prst="rect">
            <a:avLst/>
          </a:prstGeom>
          <a:solidFill>
            <a:srgbClr val="20445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9315907"/>
          </a:xfrm>
          <a:prstGeom prst="rect">
            <a:avLst/>
          </a:prstGeom>
          <a:noFill/>
          <a:ln w="317500">
            <a:solidFill>
              <a:srgbClr val="ACDCF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631361" y="-1229420"/>
            <a:ext cx="4333252" cy="4486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6000" b="1" dirty="0">
                <a:solidFill>
                  <a:srgbClr val="ACDCF9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OUTLINE</a:t>
            </a:r>
            <a:endParaRPr lang="en-US" sz="6000" dirty="0"/>
          </a:p>
        </p:txBody>
      </p:sp>
      <p:sp>
        <p:nvSpPr>
          <p:cNvPr id="6" name="Text 3"/>
          <p:cNvSpPr txBox="1"/>
          <p:nvPr/>
        </p:nvSpPr>
        <p:spPr>
          <a:xfrm>
            <a:off x="276240" y="1490014"/>
            <a:ext cx="6382512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ACDCF9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PRESENTATION OVERVIEW</a:t>
            </a:r>
            <a:endParaRPr lang="en-US" sz="3000" dirty="0"/>
          </a:p>
        </p:txBody>
      </p:sp>
      <p:sp>
        <p:nvSpPr>
          <p:cNvPr id="7" name="Text 4"/>
          <p:cNvSpPr txBox="1"/>
          <p:nvPr/>
        </p:nvSpPr>
        <p:spPr>
          <a:xfrm>
            <a:off x="8454388" y="953619"/>
            <a:ext cx="33915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Global Healthcare Access Challenges</a:t>
            </a:r>
            <a:endParaRPr lang="en-US" sz="1500" dirty="0"/>
          </a:p>
        </p:txBody>
      </p:sp>
      <p:sp>
        <p:nvSpPr>
          <p:cNvPr id="8" name="Text 5"/>
          <p:cNvSpPr txBox="1"/>
          <p:nvPr/>
        </p:nvSpPr>
        <p:spPr>
          <a:xfrm>
            <a:off x="8340088" y="1373427"/>
            <a:ext cx="35058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Biomedical Innovations</a:t>
            </a:r>
            <a:endParaRPr lang="en-US" sz="1500" dirty="0"/>
          </a:p>
        </p:txBody>
      </p:sp>
      <p:sp>
        <p:nvSpPr>
          <p:cNvPr id="9" name="Text 6"/>
          <p:cNvSpPr txBox="1"/>
          <p:nvPr/>
        </p:nvSpPr>
        <p:spPr>
          <a:xfrm>
            <a:off x="7627313" y="2647622"/>
            <a:ext cx="422910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Artificial Intelligence in Healthcare Diagnostics</a:t>
            </a:r>
            <a:endParaRPr lang="en-US" sz="1500" dirty="0"/>
          </a:p>
        </p:txBody>
      </p:sp>
      <p:sp>
        <p:nvSpPr>
          <p:cNvPr id="10" name="Text 7"/>
          <p:cNvSpPr txBox="1"/>
          <p:nvPr/>
        </p:nvSpPr>
        <p:spPr>
          <a:xfrm>
            <a:off x="8016391" y="3106766"/>
            <a:ext cx="3829507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Telemedicine and Digital Health Solutions</a:t>
            </a:r>
            <a:endParaRPr lang="en-US" sz="1500" dirty="0"/>
          </a:p>
        </p:txBody>
      </p:sp>
      <p:sp>
        <p:nvSpPr>
          <p:cNvPr id="11" name="Text 8"/>
          <p:cNvSpPr txBox="1"/>
          <p:nvPr/>
        </p:nvSpPr>
        <p:spPr>
          <a:xfrm>
            <a:off x="8320886" y="3533336"/>
            <a:ext cx="352501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Mobile Health (mHealth) Technologies</a:t>
            </a:r>
            <a:endParaRPr lang="en-US" sz="1500" dirty="0"/>
          </a:p>
        </p:txBody>
      </p:sp>
      <p:sp>
        <p:nvSpPr>
          <p:cNvPr id="12" name="Text 9"/>
          <p:cNvSpPr txBox="1"/>
          <p:nvPr/>
        </p:nvSpPr>
        <p:spPr>
          <a:xfrm>
            <a:off x="7921293" y="4027482"/>
            <a:ext cx="3924605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Medical Devices for Low-Resource Settings</a:t>
            </a:r>
            <a:endParaRPr lang="en-US" sz="1500" dirty="0"/>
          </a:p>
        </p:txBody>
      </p:sp>
      <p:sp>
        <p:nvSpPr>
          <p:cNvPr id="13" name="Text 10"/>
          <p:cNvSpPr txBox="1"/>
          <p:nvPr/>
        </p:nvSpPr>
        <p:spPr>
          <a:xfrm>
            <a:off x="8530740" y="1753456"/>
            <a:ext cx="3372307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WHO Digital Health Strategy Insights</a:t>
            </a:r>
            <a:endParaRPr lang="en-US" sz="1500" dirty="0"/>
          </a:p>
        </p:txBody>
      </p:sp>
      <p:sp>
        <p:nvSpPr>
          <p:cNvPr id="15" name="Text 12"/>
          <p:cNvSpPr txBox="1"/>
          <p:nvPr/>
        </p:nvSpPr>
        <p:spPr>
          <a:xfrm>
            <a:off x="8978340" y="4503884"/>
            <a:ext cx="2867558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Case Studies &amp; Success Stories</a:t>
            </a:r>
            <a:endParaRPr lang="en-US" sz="1500" dirty="0"/>
          </a:p>
        </p:txBody>
      </p:sp>
      <p:sp>
        <p:nvSpPr>
          <p:cNvPr id="16" name="Text 13"/>
          <p:cNvSpPr txBox="1"/>
          <p:nvPr/>
        </p:nvSpPr>
        <p:spPr>
          <a:xfrm>
            <a:off x="8197442" y="5312942"/>
            <a:ext cx="364845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Implementation &amp; Outlook</a:t>
            </a:r>
            <a:endParaRPr lang="en-US" sz="1500" dirty="0"/>
          </a:p>
        </p:txBody>
      </p:sp>
      <p:sp>
        <p:nvSpPr>
          <p:cNvPr id="17" name="Text 14"/>
          <p:cNvSpPr txBox="1"/>
          <p:nvPr/>
        </p:nvSpPr>
        <p:spPr>
          <a:xfrm>
            <a:off x="8449816" y="6076103"/>
            <a:ext cx="3400654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Stakeholder Engagement</a:t>
            </a:r>
            <a:endParaRPr lang="en-US" sz="1500" dirty="0"/>
          </a:p>
        </p:txBody>
      </p:sp>
      <p:sp>
        <p:nvSpPr>
          <p:cNvPr id="18" name="Text 15"/>
          <p:cNvSpPr txBox="1"/>
          <p:nvPr/>
        </p:nvSpPr>
        <p:spPr>
          <a:xfrm>
            <a:off x="9321240" y="5708808"/>
            <a:ext cx="2524658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Call to Action</a:t>
            </a:r>
            <a:endParaRPr lang="en-US" sz="1500" dirty="0"/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7C8F4C2A-1C51-D8BB-FEFF-242788DB6760}"/>
              </a:ext>
            </a:extLst>
          </p:cNvPr>
          <p:cNvSpPr txBox="1"/>
          <p:nvPr/>
        </p:nvSpPr>
        <p:spPr>
          <a:xfrm>
            <a:off x="8454388" y="524036"/>
            <a:ext cx="33915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dirty="0" err="1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HeFRA</a:t>
            </a: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 Who we are and what we do</a:t>
            </a:r>
            <a:endParaRPr lang="en-US" sz="1500" dirty="0"/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75F3C176-C305-8F46-B2F9-B11C853E5F1C}"/>
              </a:ext>
            </a:extLst>
          </p:cNvPr>
          <p:cNvSpPr txBox="1"/>
          <p:nvPr/>
        </p:nvSpPr>
        <p:spPr>
          <a:xfrm>
            <a:off x="8530740" y="6413833"/>
            <a:ext cx="33915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References</a:t>
            </a:r>
            <a:endParaRPr lang="en-US" sz="15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4F4CDE3D-27BA-4AE9-230C-0FEA42ACA6F5}"/>
              </a:ext>
            </a:extLst>
          </p:cNvPr>
          <p:cNvSpPr txBox="1"/>
          <p:nvPr/>
        </p:nvSpPr>
        <p:spPr>
          <a:xfrm>
            <a:off x="8464903" y="2219478"/>
            <a:ext cx="33915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WHO Compendium 2024</a:t>
            </a:r>
            <a:endParaRPr lang="en-US" sz="1500" dirty="0"/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9147AA74-A410-9226-7343-569D3912D699}"/>
              </a:ext>
            </a:extLst>
          </p:cNvPr>
          <p:cNvSpPr txBox="1"/>
          <p:nvPr/>
        </p:nvSpPr>
        <p:spPr>
          <a:xfrm>
            <a:off x="8464903" y="4898695"/>
            <a:ext cx="33915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dirty="0" err="1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HeFRA</a:t>
            </a: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Digital Innovation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7467" y="-554566"/>
            <a:ext cx="1401233" cy="3306233"/>
            <a:chOff x="0" y="0"/>
            <a:chExt cx="553574" cy="13061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3574" cy="1306166"/>
            </a:xfrm>
            <a:custGeom>
              <a:avLst/>
              <a:gdLst/>
              <a:ahLst/>
              <a:cxnLst/>
              <a:rect l="l" t="t" r="r" b="b"/>
              <a:pathLst>
                <a:path w="553574" h="1306166">
                  <a:moveTo>
                    <a:pt x="276787" y="0"/>
                  </a:moveTo>
                  <a:lnTo>
                    <a:pt x="276787" y="0"/>
                  </a:lnTo>
                  <a:cubicBezTo>
                    <a:pt x="350195" y="0"/>
                    <a:pt x="420597" y="29161"/>
                    <a:pt x="472505" y="81069"/>
                  </a:cubicBezTo>
                  <a:cubicBezTo>
                    <a:pt x="524412" y="132977"/>
                    <a:pt x="553574" y="203378"/>
                    <a:pt x="553574" y="276787"/>
                  </a:cubicBezTo>
                  <a:lnTo>
                    <a:pt x="553574" y="1029380"/>
                  </a:lnTo>
                  <a:cubicBezTo>
                    <a:pt x="553574" y="1102788"/>
                    <a:pt x="524412" y="1173190"/>
                    <a:pt x="472505" y="1225097"/>
                  </a:cubicBezTo>
                  <a:cubicBezTo>
                    <a:pt x="420597" y="1277005"/>
                    <a:pt x="350195" y="1306166"/>
                    <a:pt x="276787" y="1306166"/>
                  </a:cubicBezTo>
                  <a:lnTo>
                    <a:pt x="276787" y="1306166"/>
                  </a:lnTo>
                  <a:cubicBezTo>
                    <a:pt x="203378" y="1306166"/>
                    <a:pt x="132977" y="1277005"/>
                    <a:pt x="81069" y="1225097"/>
                  </a:cubicBezTo>
                  <a:cubicBezTo>
                    <a:pt x="29161" y="1173190"/>
                    <a:pt x="0" y="1102788"/>
                    <a:pt x="0" y="1029380"/>
                  </a:cubicBezTo>
                  <a:lnTo>
                    <a:pt x="0" y="276787"/>
                  </a:lnTo>
                  <a:cubicBezTo>
                    <a:pt x="0" y="203378"/>
                    <a:pt x="29161" y="132977"/>
                    <a:pt x="81069" y="81069"/>
                  </a:cubicBezTo>
                  <a:cubicBezTo>
                    <a:pt x="132977" y="29161"/>
                    <a:pt x="203378" y="0"/>
                    <a:pt x="276787" y="0"/>
                  </a:cubicBezTo>
                  <a:close/>
                </a:path>
              </a:pathLst>
            </a:custGeom>
            <a:solidFill>
              <a:srgbClr val="057EC4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53574" cy="13537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98084" y="1614088"/>
            <a:ext cx="4656110" cy="18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97"/>
              </a:lnSpc>
            </a:pPr>
            <a:r>
              <a:rPr lang="en-US" sz="6452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Thanks, </a:t>
            </a:r>
          </a:p>
          <a:p>
            <a:pPr>
              <a:lnSpc>
                <a:spcPts val="7097"/>
              </a:lnSpc>
            </a:pPr>
            <a:r>
              <a:rPr lang="en-US" sz="6452" b="1" dirty="0">
                <a:solidFill>
                  <a:srgbClr val="FFFFFF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Contact Us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4514" y="6070600"/>
            <a:ext cx="1219200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90"/>
              </a:lnSpc>
            </a:pPr>
            <a:r>
              <a:rPr lang="en-US" sz="1867" i="1" dirty="0">
                <a:solidFill>
                  <a:schemeClr val="bg1"/>
                </a:solidFill>
              </a:rPr>
              <a:t>Let us build a healthcare system where regulation is not feared, but trusted—and where every facility, from CHPS to Tertiary Hospital, is a sanctuary of safety</a:t>
            </a:r>
            <a:endParaRPr lang="en-US" sz="1867" i="1" dirty="0">
              <a:solidFill>
                <a:schemeClr val="bg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0"/>
            <a:ext cx="4028297" cy="1439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77225" r="1852"/>
          <a:stretch/>
        </p:blipFill>
        <p:spPr>
          <a:xfrm>
            <a:off x="-14514" y="4140200"/>
            <a:ext cx="12192000" cy="28290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601" y="130759"/>
            <a:ext cx="12191695" cy="7306056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133856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571500" y="181051"/>
            <a:ext cx="2648102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REFERENCES</a:t>
            </a:r>
            <a:endParaRPr lang="en-US" sz="2700" dirty="0"/>
          </a:p>
        </p:txBody>
      </p:sp>
      <p:sp>
        <p:nvSpPr>
          <p:cNvPr id="5" name="Text 3"/>
          <p:cNvSpPr txBox="1"/>
          <p:nvPr/>
        </p:nvSpPr>
        <p:spPr>
          <a:xfrm>
            <a:off x="571500" y="678485"/>
            <a:ext cx="26865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SOURCES AND CITATIONS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571500" y="1744675"/>
            <a:ext cx="5372100" cy="19202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 txBox="1"/>
          <p:nvPr/>
        </p:nvSpPr>
        <p:spPr>
          <a:xfrm>
            <a:off x="571500" y="1440180"/>
            <a:ext cx="22201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WHO PUBLICATIONS</a:t>
            </a:r>
            <a:endParaRPr lang="en-US" sz="1500" dirty="0"/>
          </a:p>
        </p:txBody>
      </p:sp>
      <p:sp>
        <p:nvSpPr>
          <p:cNvPr id="8" name="Text 6"/>
          <p:cNvSpPr txBox="1"/>
          <p:nvPr/>
        </p:nvSpPr>
        <p:spPr>
          <a:xfrm>
            <a:off x="641466" y="2056982"/>
            <a:ext cx="21945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1.</a:t>
            </a:r>
            <a:endParaRPr lang="en-US" sz="1200" dirty="0"/>
          </a:p>
        </p:txBody>
      </p:sp>
      <p:sp>
        <p:nvSpPr>
          <p:cNvPr id="9" name="Text 7"/>
          <p:cNvSpPr txBox="1"/>
          <p:nvPr/>
        </p:nvSpPr>
        <p:spPr>
          <a:xfrm>
            <a:off x="857707" y="1925726"/>
            <a:ext cx="4496105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World Health Organization. (2024). WHO Compendium of Innovative Health Technologies for Low-resource Settings.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848106" y="2382926"/>
            <a:ext cx="433425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https://www.who.int/publications/i/item/9789240095212</a:t>
            </a:r>
            <a:endParaRPr lang="en-US" sz="1200" dirty="0"/>
          </a:p>
        </p:txBody>
      </p:sp>
      <p:sp>
        <p:nvSpPr>
          <p:cNvPr id="11" name="Text 9"/>
          <p:cNvSpPr txBox="1"/>
          <p:nvPr/>
        </p:nvSpPr>
        <p:spPr>
          <a:xfrm>
            <a:off x="638709" y="2770272"/>
            <a:ext cx="2478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2.</a:t>
            </a:r>
            <a:endParaRPr lang="en-US" sz="1200" dirty="0"/>
          </a:p>
        </p:txBody>
      </p:sp>
      <p:sp>
        <p:nvSpPr>
          <p:cNvPr id="12" name="Text 10"/>
          <p:cNvSpPr txBox="1"/>
          <p:nvPr/>
        </p:nvSpPr>
        <p:spPr>
          <a:xfrm>
            <a:off x="857707" y="2764231"/>
            <a:ext cx="4724705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World Health Organization. (2020). Global Strategy on Digital Health 2020-2025.</a:t>
            </a:r>
            <a:endParaRPr lang="en-US" sz="1200" dirty="0"/>
          </a:p>
        </p:txBody>
      </p:sp>
      <p:sp>
        <p:nvSpPr>
          <p:cNvPr id="13" name="Text 11"/>
          <p:cNvSpPr txBox="1"/>
          <p:nvPr/>
        </p:nvSpPr>
        <p:spPr>
          <a:xfrm>
            <a:off x="762610" y="3147862"/>
            <a:ext cx="5267858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https://www.who.int/docs/default-source/documents/gs4dhdaa2a9f352b0445bafbc79ca799dce4d.pdf</a:t>
            </a:r>
            <a:endParaRPr lang="en-US" sz="1200" dirty="0"/>
          </a:p>
        </p:txBody>
      </p:sp>
      <p:sp>
        <p:nvSpPr>
          <p:cNvPr id="14" name="Text 12"/>
          <p:cNvSpPr txBox="1"/>
          <p:nvPr/>
        </p:nvSpPr>
        <p:spPr>
          <a:xfrm>
            <a:off x="638709" y="3632551"/>
            <a:ext cx="2478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3.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857707" y="3602736"/>
            <a:ext cx="4457700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World Health Organization. (2024). Health Statistics 2024: Monitoring Health for the SDGs. WHO Press.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571500" y="4611319"/>
            <a:ext cx="5372100" cy="19202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 txBox="1"/>
          <p:nvPr/>
        </p:nvSpPr>
        <p:spPr>
          <a:xfrm>
            <a:off x="571500" y="4306824"/>
            <a:ext cx="21058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HEFRA RESOURCES</a:t>
            </a:r>
            <a:endParaRPr lang="en-US" sz="1500" dirty="0"/>
          </a:p>
        </p:txBody>
      </p:sp>
      <p:sp>
        <p:nvSpPr>
          <p:cNvPr id="18" name="Text 16"/>
          <p:cNvSpPr txBox="1"/>
          <p:nvPr/>
        </p:nvSpPr>
        <p:spPr>
          <a:xfrm>
            <a:off x="640395" y="4817059"/>
            <a:ext cx="2670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4.</a:t>
            </a:r>
            <a:endParaRPr lang="en-US" sz="1200" dirty="0"/>
          </a:p>
        </p:txBody>
      </p:sp>
      <p:sp>
        <p:nvSpPr>
          <p:cNvPr id="19" name="Text 17"/>
          <p:cNvSpPr txBox="1"/>
          <p:nvPr/>
        </p:nvSpPr>
        <p:spPr>
          <a:xfrm>
            <a:off x="857707" y="4793285"/>
            <a:ext cx="4620463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Health Facilities Regulatory Agency (HeFRA). (2023). Official Website.</a:t>
            </a:r>
            <a:endParaRPr lang="en-US" sz="1200" dirty="0"/>
          </a:p>
        </p:txBody>
      </p:sp>
      <p:sp>
        <p:nvSpPr>
          <p:cNvPr id="20" name="Text 18"/>
          <p:cNvSpPr txBox="1"/>
          <p:nvPr/>
        </p:nvSpPr>
        <p:spPr>
          <a:xfrm>
            <a:off x="1624431" y="4991709"/>
            <a:ext cx="159105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https://hefra.gov.gh</a:t>
            </a:r>
            <a:endParaRPr lang="en-US" sz="1200" dirty="0"/>
          </a:p>
        </p:txBody>
      </p:sp>
      <p:sp>
        <p:nvSpPr>
          <p:cNvPr id="21" name="Text 19"/>
          <p:cNvSpPr txBox="1"/>
          <p:nvPr/>
        </p:nvSpPr>
        <p:spPr>
          <a:xfrm>
            <a:off x="649996" y="5445253"/>
            <a:ext cx="2478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5.</a:t>
            </a:r>
            <a:endParaRPr lang="en-US" sz="1200" dirty="0"/>
          </a:p>
        </p:txBody>
      </p:sp>
      <p:sp>
        <p:nvSpPr>
          <p:cNvPr id="22" name="Text 20"/>
          <p:cNvSpPr txBox="1"/>
          <p:nvPr/>
        </p:nvSpPr>
        <p:spPr>
          <a:xfrm>
            <a:off x="857707" y="5402275"/>
            <a:ext cx="5172761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Health Facilities Regulatory Agency (HeFRA). (2024). Mobile Online Information System (MOIS) Platform Documentation. HeFRA Publications.</a:t>
            </a:r>
            <a:endParaRPr lang="en-US" sz="1200" dirty="0"/>
          </a:p>
        </p:txBody>
      </p:sp>
      <p:sp>
        <p:nvSpPr>
          <p:cNvPr id="23" name="Text 21"/>
          <p:cNvSpPr txBox="1"/>
          <p:nvPr/>
        </p:nvSpPr>
        <p:spPr>
          <a:xfrm>
            <a:off x="649996" y="6266023"/>
            <a:ext cx="2578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6.</a:t>
            </a:r>
            <a:endParaRPr lang="en-US" sz="1200" dirty="0"/>
          </a:p>
        </p:txBody>
      </p:sp>
      <p:sp>
        <p:nvSpPr>
          <p:cNvPr id="24" name="Text 22"/>
          <p:cNvSpPr txBox="1"/>
          <p:nvPr/>
        </p:nvSpPr>
        <p:spPr>
          <a:xfrm>
            <a:off x="857707" y="6240780"/>
            <a:ext cx="4886554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Health Institutions and Facilities Act, 2011 (Act 829). Republic of Ghana.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6248095" y="1744675"/>
            <a:ext cx="5372100" cy="19202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 txBox="1"/>
          <p:nvPr/>
        </p:nvSpPr>
        <p:spPr>
          <a:xfrm>
            <a:off x="6248095" y="1440180"/>
            <a:ext cx="40965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ACADEMIC &amp; RESEARCH PUBLICATIONS</a:t>
            </a:r>
            <a:endParaRPr lang="en-US" sz="1500" dirty="0"/>
          </a:p>
        </p:txBody>
      </p:sp>
      <p:sp>
        <p:nvSpPr>
          <p:cNvPr id="27" name="Text 25"/>
          <p:cNvSpPr txBox="1"/>
          <p:nvPr/>
        </p:nvSpPr>
        <p:spPr>
          <a:xfrm>
            <a:off x="6285278" y="1959807"/>
            <a:ext cx="23865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7.</a:t>
            </a:r>
            <a:endParaRPr lang="en-US" sz="1200" dirty="0"/>
          </a:p>
        </p:txBody>
      </p:sp>
      <p:sp>
        <p:nvSpPr>
          <p:cNvPr id="28" name="Text 26"/>
          <p:cNvSpPr txBox="1"/>
          <p:nvPr/>
        </p:nvSpPr>
        <p:spPr>
          <a:xfrm>
            <a:off x="6534302" y="1925726"/>
            <a:ext cx="5191963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Mensah, G.B., et al. (2025). Regulations and Guidelines for AI Health Apps in Ghana. ResearchGate.</a:t>
            </a:r>
            <a:endParaRPr lang="en-US" sz="1200" dirty="0"/>
          </a:p>
        </p:txBody>
      </p:sp>
      <p:sp>
        <p:nvSpPr>
          <p:cNvPr id="29" name="Text 27"/>
          <p:cNvSpPr txBox="1"/>
          <p:nvPr/>
        </p:nvSpPr>
        <p:spPr>
          <a:xfrm>
            <a:off x="6289344" y="2566915"/>
            <a:ext cx="2578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8.</a:t>
            </a:r>
            <a:endParaRPr lang="en-US" sz="1200" dirty="0"/>
          </a:p>
        </p:txBody>
      </p:sp>
      <p:sp>
        <p:nvSpPr>
          <p:cNvPr id="30" name="Text 28"/>
          <p:cNvSpPr txBox="1"/>
          <p:nvPr/>
        </p:nvSpPr>
        <p:spPr>
          <a:xfrm>
            <a:off x="6534302" y="2535631"/>
            <a:ext cx="4991710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Nature. (2025). Artificial Intelligence in Healthcare Diagnostics: A Global Perspective. Nature Medicine.</a:t>
            </a:r>
            <a:endParaRPr lang="en-US" sz="1200" dirty="0"/>
          </a:p>
        </p:txBody>
      </p:sp>
      <p:sp>
        <p:nvSpPr>
          <p:cNvPr id="33" name="Shape 31"/>
          <p:cNvSpPr/>
          <p:nvPr/>
        </p:nvSpPr>
        <p:spPr>
          <a:xfrm>
            <a:off x="6248095" y="4154119"/>
            <a:ext cx="5372100" cy="19202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Text 32"/>
          <p:cNvSpPr txBox="1"/>
          <p:nvPr/>
        </p:nvSpPr>
        <p:spPr>
          <a:xfrm>
            <a:off x="6248095" y="3849624"/>
            <a:ext cx="29434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NEWS SOURCES &amp; REPORTS</a:t>
            </a:r>
            <a:endParaRPr lang="en-US" sz="1500" dirty="0"/>
          </a:p>
        </p:txBody>
      </p:sp>
      <p:sp>
        <p:nvSpPr>
          <p:cNvPr id="35" name="Text 33"/>
          <p:cNvSpPr txBox="1"/>
          <p:nvPr/>
        </p:nvSpPr>
        <p:spPr>
          <a:xfrm>
            <a:off x="6289344" y="4489121"/>
            <a:ext cx="31455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9.</a:t>
            </a:r>
            <a:endParaRPr lang="en-US" sz="1200" dirty="0"/>
          </a:p>
        </p:txBody>
      </p:sp>
      <p:sp>
        <p:nvSpPr>
          <p:cNvPr id="36" name="Text 34"/>
          <p:cNvSpPr txBox="1"/>
          <p:nvPr/>
        </p:nvSpPr>
        <p:spPr>
          <a:xfrm>
            <a:off x="6534302" y="4336085"/>
            <a:ext cx="4448556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GhanaWeb. (2023). HeFRA launches digital mobile online information system, assessment standards.</a:t>
            </a:r>
            <a:endParaRPr lang="en-US" sz="1200" dirty="0"/>
          </a:p>
        </p:txBody>
      </p:sp>
      <p:sp>
        <p:nvSpPr>
          <p:cNvPr id="37" name="Text 35"/>
          <p:cNvSpPr txBox="1"/>
          <p:nvPr/>
        </p:nvSpPr>
        <p:spPr>
          <a:xfrm>
            <a:off x="6543903" y="4832936"/>
            <a:ext cx="5657393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https://www.ghanaweb.com/GhanaHomePage/NewsArchive/HeFRA-launches-digital-mobile-online-information-system-assessment-standards-1213426</a:t>
            </a:r>
            <a:endParaRPr lang="en-US" sz="1200" dirty="0"/>
          </a:p>
        </p:txBody>
      </p:sp>
      <p:sp>
        <p:nvSpPr>
          <p:cNvPr id="38" name="Text 36"/>
          <p:cNvSpPr txBox="1"/>
          <p:nvPr/>
        </p:nvSpPr>
        <p:spPr>
          <a:xfrm>
            <a:off x="6246847" y="5654648"/>
            <a:ext cx="27706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10.</a:t>
            </a:r>
            <a:endParaRPr lang="en-US" sz="1200" dirty="0"/>
          </a:p>
        </p:txBody>
      </p:sp>
      <p:sp>
        <p:nvSpPr>
          <p:cNvPr id="39" name="Text 37"/>
          <p:cNvSpPr txBox="1"/>
          <p:nvPr/>
        </p:nvSpPr>
        <p:spPr>
          <a:xfrm>
            <a:off x="6534302" y="5630875"/>
            <a:ext cx="4963363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Results for Development. (2024). Improving health regulation in Ghana.</a:t>
            </a:r>
            <a:endParaRPr lang="en-US" sz="1200" dirty="0"/>
          </a:p>
        </p:txBody>
      </p:sp>
      <p:sp>
        <p:nvSpPr>
          <p:cNvPr id="40" name="Text 38"/>
          <p:cNvSpPr txBox="1"/>
          <p:nvPr/>
        </p:nvSpPr>
        <p:spPr>
          <a:xfrm>
            <a:off x="7215073" y="5829879"/>
            <a:ext cx="46296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https://r4d.org/blog/improving-health-regulation-in-ghana/</a:t>
            </a:r>
            <a:endParaRPr lang="en-US" sz="1200" dirty="0"/>
          </a:p>
        </p:txBody>
      </p:sp>
      <p:sp>
        <p:nvSpPr>
          <p:cNvPr id="41" name="Text 39"/>
          <p:cNvSpPr txBox="1"/>
          <p:nvPr/>
        </p:nvSpPr>
        <p:spPr>
          <a:xfrm>
            <a:off x="6289344" y="6284669"/>
            <a:ext cx="30541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11.</a:t>
            </a:r>
            <a:endParaRPr lang="en-US" sz="1200" dirty="0"/>
          </a:p>
        </p:txBody>
      </p:sp>
      <p:sp>
        <p:nvSpPr>
          <p:cNvPr id="42" name="Text 40"/>
          <p:cNvSpPr txBox="1"/>
          <p:nvPr/>
        </p:nvSpPr>
        <p:spPr>
          <a:xfrm>
            <a:off x="6534302" y="6240780"/>
            <a:ext cx="5115154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Ubora Institute. (2023). Collaboration with HeFRA on digital health tools training. Annual Report.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466" y="1601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6887308" y="-791308"/>
            <a:ext cx="6858000" cy="8440615"/>
            <a:chOff x="0" y="0"/>
            <a:chExt cx="6604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close/>
                </a:path>
              </a:pathLst>
            </a:custGeom>
            <a:solidFill>
              <a:srgbClr val="183E66">
                <a:alpha val="89804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0400" cy="733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5401" y="2072272"/>
            <a:ext cx="6527801" cy="4607928"/>
            <a:chOff x="0" y="0"/>
            <a:chExt cx="1214183" cy="4030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4183" cy="403055"/>
            </a:xfrm>
            <a:custGeom>
              <a:avLst/>
              <a:gdLst/>
              <a:ahLst/>
              <a:cxnLst/>
              <a:rect l="l" t="t" r="r" b="b"/>
              <a:pathLst>
                <a:path w="1214183" h="403055">
                  <a:moveTo>
                    <a:pt x="159537" y="0"/>
                  </a:moveTo>
                  <a:lnTo>
                    <a:pt x="1054646" y="0"/>
                  </a:lnTo>
                  <a:cubicBezTo>
                    <a:pt x="1142755" y="0"/>
                    <a:pt x="1214183" y="71427"/>
                    <a:pt x="1214183" y="159537"/>
                  </a:cubicBezTo>
                  <a:lnTo>
                    <a:pt x="1214183" y="243518"/>
                  </a:lnTo>
                  <a:cubicBezTo>
                    <a:pt x="1214183" y="285830"/>
                    <a:pt x="1197374" y="326409"/>
                    <a:pt x="1167455" y="356328"/>
                  </a:cubicBezTo>
                  <a:cubicBezTo>
                    <a:pt x="1137536" y="386247"/>
                    <a:pt x="1096957" y="403055"/>
                    <a:pt x="1054646" y="403055"/>
                  </a:cubicBezTo>
                  <a:lnTo>
                    <a:pt x="159537" y="403055"/>
                  </a:lnTo>
                  <a:cubicBezTo>
                    <a:pt x="117225" y="403055"/>
                    <a:pt x="76646" y="386247"/>
                    <a:pt x="46727" y="356328"/>
                  </a:cubicBezTo>
                  <a:cubicBezTo>
                    <a:pt x="16808" y="326409"/>
                    <a:pt x="0" y="285830"/>
                    <a:pt x="0" y="243518"/>
                  </a:cubicBezTo>
                  <a:lnTo>
                    <a:pt x="0" y="159537"/>
                  </a:lnTo>
                  <a:cubicBezTo>
                    <a:pt x="0" y="117225"/>
                    <a:pt x="16808" y="76646"/>
                    <a:pt x="46727" y="46727"/>
                  </a:cubicBezTo>
                  <a:cubicBezTo>
                    <a:pt x="76646" y="16808"/>
                    <a:pt x="117225" y="0"/>
                    <a:pt x="15953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214183" cy="4506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" y="8638"/>
            <a:ext cx="5709726" cy="1845562"/>
            <a:chOff x="0" y="0"/>
            <a:chExt cx="1214183" cy="4030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14183" cy="403055"/>
            </a:xfrm>
            <a:custGeom>
              <a:avLst/>
              <a:gdLst/>
              <a:ahLst/>
              <a:cxnLst/>
              <a:rect l="l" t="t" r="r" b="b"/>
              <a:pathLst>
                <a:path w="1214183" h="403055">
                  <a:moveTo>
                    <a:pt x="159537" y="0"/>
                  </a:moveTo>
                  <a:lnTo>
                    <a:pt x="1054646" y="0"/>
                  </a:lnTo>
                  <a:cubicBezTo>
                    <a:pt x="1142755" y="0"/>
                    <a:pt x="1214183" y="71427"/>
                    <a:pt x="1214183" y="159537"/>
                  </a:cubicBezTo>
                  <a:lnTo>
                    <a:pt x="1214183" y="243518"/>
                  </a:lnTo>
                  <a:cubicBezTo>
                    <a:pt x="1214183" y="285830"/>
                    <a:pt x="1197374" y="326409"/>
                    <a:pt x="1167455" y="356328"/>
                  </a:cubicBezTo>
                  <a:cubicBezTo>
                    <a:pt x="1137536" y="386247"/>
                    <a:pt x="1096957" y="403055"/>
                    <a:pt x="1054646" y="403055"/>
                  </a:cubicBezTo>
                  <a:lnTo>
                    <a:pt x="159537" y="403055"/>
                  </a:lnTo>
                  <a:cubicBezTo>
                    <a:pt x="117225" y="403055"/>
                    <a:pt x="76646" y="386247"/>
                    <a:pt x="46727" y="356328"/>
                  </a:cubicBezTo>
                  <a:cubicBezTo>
                    <a:pt x="16808" y="326409"/>
                    <a:pt x="0" y="285830"/>
                    <a:pt x="0" y="243518"/>
                  </a:cubicBezTo>
                  <a:lnTo>
                    <a:pt x="0" y="159537"/>
                  </a:lnTo>
                  <a:cubicBezTo>
                    <a:pt x="0" y="117225"/>
                    <a:pt x="16808" y="76646"/>
                    <a:pt x="46727" y="46727"/>
                  </a:cubicBezTo>
                  <a:cubicBezTo>
                    <a:pt x="76646" y="16808"/>
                    <a:pt x="117225" y="0"/>
                    <a:pt x="15953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214183" cy="4506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774606" y="403463"/>
            <a:ext cx="5903027" cy="2361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1"/>
              </a:lnSpc>
            </a:pPr>
            <a:r>
              <a:rPr lang="en-US" sz="4654" b="1" dirty="0" err="1">
                <a:solidFill>
                  <a:srgbClr val="FFFFFF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HeFRA</a:t>
            </a:r>
            <a:r>
              <a:rPr lang="en-US" sz="4654" b="1" dirty="0">
                <a:solidFill>
                  <a:srgbClr val="FFFFFF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:</a:t>
            </a:r>
          </a:p>
          <a:p>
            <a:pPr algn="ctr">
              <a:lnSpc>
                <a:spcPts val="4561"/>
              </a:lnSpc>
            </a:pPr>
            <a:r>
              <a:rPr lang="en-US" sz="4654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Who We Are, </a:t>
            </a:r>
          </a:p>
          <a:p>
            <a:pPr algn="ctr">
              <a:lnSpc>
                <a:spcPts val="4561"/>
              </a:lnSpc>
            </a:pPr>
            <a:r>
              <a:rPr lang="en-US" sz="4654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and </a:t>
            </a:r>
          </a:p>
          <a:p>
            <a:pPr algn="ctr">
              <a:lnSpc>
                <a:spcPts val="4561"/>
              </a:lnSpc>
            </a:pPr>
            <a:r>
              <a:rPr lang="en-US" sz="4654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What We Do</a:t>
            </a:r>
            <a:endParaRPr lang="en-US" sz="4654" b="1" dirty="0">
              <a:solidFill>
                <a:srgbClr val="FFFFFF"/>
              </a:solidFill>
              <a:latin typeface="Barlow Semi-Bold"/>
              <a:ea typeface="Barlow Semi-Bold"/>
              <a:cs typeface="Barlow Semi-Bold"/>
              <a:sym typeface="Barlow Semi-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753052" y="2946783"/>
            <a:ext cx="727541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Agency established to 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License and Regulate 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Public and Private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 Healthcare Facilities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 in Ghana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50895" y="1906666"/>
            <a:ext cx="5498707" cy="5246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74"/>
              </a:lnSpc>
            </a:pPr>
            <a:r>
              <a:rPr lang="en-US" sz="2400" b="1" u="sng" dirty="0">
                <a:solidFill>
                  <a:srgbClr val="183E6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Key Points:</a:t>
            </a:r>
          </a:p>
          <a:p>
            <a:pPr algn="just"/>
            <a:r>
              <a:rPr lang="en-US" sz="2133" dirty="0">
                <a:latin typeface="Barlow Semi-Bold"/>
              </a:rPr>
              <a:t>•</a:t>
            </a:r>
            <a:r>
              <a:rPr lang="en-US" sz="2133" dirty="0"/>
              <a:t>The Health Facilities Regulatory Agency (</a:t>
            </a:r>
            <a:r>
              <a:rPr lang="en-US" sz="2133" dirty="0" err="1"/>
              <a:t>HeFRA</a:t>
            </a:r>
            <a:r>
              <a:rPr lang="en-US" sz="2133" dirty="0"/>
              <a:t>) is an Agency under the Ministry of Health mandated by the Health Institutions and Facilities Act, 2011 (Act 829) to</a:t>
            </a:r>
          </a:p>
          <a:p>
            <a:pPr marL="304815" indent="-304815">
              <a:buFont typeface="Arial" panose="020B0604020202020204" pitchFamily="34" charset="0"/>
              <a:buChar char="•"/>
            </a:pPr>
            <a:r>
              <a:rPr lang="en-US" sz="2133" dirty="0"/>
              <a:t> Register,</a:t>
            </a:r>
          </a:p>
          <a:p>
            <a:pPr marL="304815" indent="-304815">
              <a:buFont typeface="Arial" panose="020B0604020202020204" pitchFamily="34" charset="0"/>
              <a:buChar char="•"/>
            </a:pPr>
            <a:r>
              <a:rPr lang="en-US" sz="2133" dirty="0"/>
              <a:t> Inspect,</a:t>
            </a:r>
          </a:p>
          <a:p>
            <a:pPr marL="304815" indent="-304815">
              <a:buFont typeface="Arial" panose="020B0604020202020204" pitchFamily="34" charset="0"/>
              <a:buChar char="•"/>
            </a:pPr>
            <a:r>
              <a:rPr lang="en-US" sz="2133" dirty="0"/>
              <a:t> </a:t>
            </a:r>
            <a:r>
              <a:rPr lang="en-US" sz="2133" dirty="0" err="1"/>
              <a:t>Licence</a:t>
            </a:r>
            <a:r>
              <a:rPr lang="en-US" sz="2133" dirty="0"/>
              <a:t>, and</a:t>
            </a:r>
          </a:p>
          <a:p>
            <a:pPr marL="304815" indent="-304815">
              <a:buFont typeface="Arial" panose="020B0604020202020204" pitchFamily="34" charset="0"/>
              <a:buChar char="•"/>
            </a:pPr>
            <a:r>
              <a:rPr lang="en-US" sz="2133" dirty="0"/>
              <a:t> Monitor </a:t>
            </a:r>
          </a:p>
          <a:p>
            <a:r>
              <a:rPr lang="en-US" sz="2133" dirty="0"/>
              <a:t>all public and private health facilities across the country.</a:t>
            </a:r>
          </a:p>
          <a:p>
            <a:br>
              <a:rPr lang="en-US" sz="2400" dirty="0"/>
            </a:br>
            <a:endParaRPr lang="en-US" sz="2400" dirty="0"/>
          </a:p>
          <a:p>
            <a:pPr>
              <a:lnSpc>
                <a:spcPts val="5074"/>
              </a:lnSpc>
            </a:pPr>
            <a:endParaRPr lang="en-US" sz="2400" b="1" dirty="0">
              <a:solidFill>
                <a:srgbClr val="183E66"/>
              </a:solidFill>
              <a:latin typeface="Barlow Semi-Bold"/>
              <a:ea typeface="Barlow Semi-Bold"/>
              <a:cs typeface="Barlow Semi-Bold"/>
              <a:sym typeface="Barlow Semi-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1466" y="68476"/>
            <a:ext cx="548679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u="sng" dirty="0">
                <a:solidFill>
                  <a:srgbClr val="183E6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Legal Mandate</a:t>
            </a:r>
            <a:endParaRPr lang="en-US" sz="2400" b="1" dirty="0">
              <a:solidFill>
                <a:srgbClr val="183E66"/>
              </a:solidFill>
              <a:latin typeface="Barlow Semi-Bold"/>
              <a:ea typeface="Barlow Semi-Bold"/>
              <a:cs typeface="Barlow Semi-Bold"/>
              <a:sym typeface="Barlow Semi-Bold"/>
            </a:endParaRPr>
          </a:p>
          <a:p>
            <a:pPr algn="ctr"/>
            <a:r>
              <a:rPr lang="en-US" sz="2400" b="1" dirty="0">
                <a:solidFill>
                  <a:srgbClr val="183E6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Act 829, Part 1- Health Institutions </a:t>
            </a:r>
          </a:p>
          <a:p>
            <a:pPr algn="ctr"/>
            <a:r>
              <a:rPr lang="en-US" sz="2400" b="1" dirty="0">
                <a:solidFill>
                  <a:srgbClr val="183E6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and </a:t>
            </a:r>
          </a:p>
          <a:p>
            <a:pPr algn="ctr"/>
            <a:r>
              <a:rPr lang="en-US" sz="2400" b="1" dirty="0">
                <a:solidFill>
                  <a:srgbClr val="183E6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Facilities Act, 2011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726120" y="5204770"/>
            <a:ext cx="922655" cy="309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2"/>
              </a:lnSpc>
            </a:pPr>
            <a:r>
              <a:rPr lang="en-US" sz="1930">
                <a:solidFill>
                  <a:srgbClr val="183E66"/>
                </a:solidFill>
                <a:latin typeface="Barlow"/>
                <a:ea typeface="Barlow"/>
                <a:cs typeface="Barlow"/>
                <a:sym typeface="Barlow"/>
              </a:rPr>
              <a:t>Revenue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143" y="5960208"/>
            <a:ext cx="2511857" cy="8977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6887308" y="-791308"/>
            <a:ext cx="6858000" cy="8440615"/>
            <a:chOff x="0" y="0"/>
            <a:chExt cx="6604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close/>
                </a:path>
              </a:pathLst>
            </a:custGeom>
            <a:solidFill>
              <a:srgbClr val="183E66">
                <a:alpha val="89804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0400" cy="733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5401" y="2063635"/>
            <a:ext cx="6121400" cy="4616565"/>
            <a:chOff x="0" y="0"/>
            <a:chExt cx="1214183" cy="4030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4183" cy="403055"/>
            </a:xfrm>
            <a:custGeom>
              <a:avLst/>
              <a:gdLst/>
              <a:ahLst/>
              <a:cxnLst/>
              <a:rect l="l" t="t" r="r" b="b"/>
              <a:pathLst>
                <a:path w="1214183" h="403055">
                  <a:moveTo>
                    <a:pt x="159537" y="0"/>
                  </a:moveTo>
                  <a:lnTo>
                    <a:pt x="1054646" y="0"/>
                  </a:lnTo>
                  <a:cubicBezTo>
                    <a:pt x="1142755" y="0"/>
                    <a:pt x="1214183" y="71427"/>
                    <a:pt x="1214183" y="159537"/>
                  </a:cubicBezTo>
                  <a:lnTo>
                    <a:pt x="1214183" y="243518"/>
                  </a:lnTo>
                  <a:cubicBezTo>
                    <a:pt x="1214183" y="285830"/>
                    <a:pt x="1197374" y="326409"/>
                    <a:pt x="1167455" y="356328"/>
                  </a:cubicBezTo>
                  <a:cubicBezTo>
                    <a:pt x="1137536" y="386247"/>
                    <a:pt x="1096957" y="403055"/>
                    <a:pt x="1054646" y="403055"/>
                  </a:cubicBezTo>
                  <a:lnTo>
                    <a:pt x="159537" y="403055"/>
                  </a:lnTo>
                  <a:cubicBezTo>
                    <a:pt x="117225" y="403055"/>
                    <a:pt x="76646" y="386247"/>
                    <a:pt x="46727" y="356328"/>
                  </a:cubicBezTo>
                  <a:cubicBezTo>
                    <a:pt x="16808" y="326409"/>
                    <a:pt x="0" y="285830"/>
                    <a:pt x="0" y="243518"/>
                  </a:cubicBezTo>
                  <a:lnTo>
                    <a:pt x="0" y="159537"/>
                  </a:lnTo>
                  <a:cubicBezTo>
                    <a:pt x="0" y="117225"/>
                    <a:pt x="16808" y="76646"/>
                    <a:pt x="46727" y="46727"/>
                  </a:cubicBezTo>
                  <a:cubicBezTo>
                    <a:pt x="76646" y="16808"/>
                    <a:pt x="117225" y="0"/>
                    <a:pt x="15953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214183" cy="4506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" y="8638"/>
            <a:ext cx="5709726" cy="1845562"/>
            <a:chOff x="0" y="0"/>
            <a:chExt cx="1214183" cy="4030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14183" cy="403055"/>
            </a:xfrm>
            <a:custGeom>
              <a:avLst/>
              <a:gdLst/>
              <a:ahLst/>
              <a:cxnLst/>
              <a:rect l="l" t="t" r="r" b="b"/>
              <a:pathLst>
                <a:path w="1214183" h="403055">
                  <a:moveTo>
                    <a:pt x="159537" y="0"/>
                  </a:moveTo>
                  <a:lnTo>
                    <a:pt x="1054646" y="0"/>
                  </a:lnTo>
                  <a:cubicBezTo>
                    <a:pt x="1142755" y="0"/>
                    <a:pt x="1214183" y="71427"/>
                    <a:pt x="1214183" y="159537"/>
                  </a:cubicBezTo>
                  <a:lnTo>
                    <a:pt x="1214183" y="243518"/>
                  </a:lnTo>
                  <a:cubicBezTo>
                    <a:pt x="1214183" y="285830"/>
                    <a:pt x="1197374" y="326409"/>
                    <a:pt x="1167455" y="356328"/>
                  </a:cubicBezTo>
                  <a:cubicBezTo>
                    <a:pt x="1137536" y="386247"/>
                    <a:pt x="1096957" y="403055"/>
                    <a:pt x="1054646" y="403055"/>
                  </a:cubicBezTo>
                  <a:lnTo>
                    <a:pt x="159537" y="403055"/>
                  </a:lnTo>
                  <a:cubicBezTo>
                    <a:pt x="117225" y="403055"/>
                    <a:pt x="76646" y="386247"/>
                    <a:pt x="46727" y="356328"/>
                  </a:cubicBezTo>
                  <a:cubicBezTo>
                    <a:pt x="16808" y="326409"/>
                    <a:pt x="0" y="285830"/>
                    <a:pt x="0" y="243518"/>
                  </a:cubicBezTo>
                  <a:lnTo>
                    <a:pt x="0" y="159537"/>
                  </a:lnTo>
                  <a:cubicBezTo>
                    <a:pt x="0" y="117225"/>
                    <a:pt x="16808" y="76646"/>
                    <a:pt x="46727" y="46727"/>
                  </a:cubicBezTo>
                  <a:cubicBezTo>
                    <a:pt x="76646" y="16808"/>
                    <a:pt x="117225" y="0"/>
                    <a:pt x="15953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214183" cy="4506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482272" y="1799236"/>
            <a:ext cx="5903027" cy="2361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1"/>
              </a:lnSpc>
            </a:pPr>
            <a:r>
              <a:rPr lang="en-US" sz="4654" b="1" dirty="0" err="1">
                <a:solidFill>
                  <a:srgbClr val="FFFFFF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HeFRA</a:t>
            </a:r>
            <a:r>
              <a:rPr lang="en-US" sz="4654" b="1" dirty="0">
                <a:solidFill>
                  <a:srgbClr val="FFFFFF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:</a:t>
            </a:r>
          </a:p>
          <a:p>
            <a:pPr algn="ctr">
              <a:lnSpc>
                <a:spcPts val="4561"/>
              </a:lnSpc>
            </a:pPr>
            <a:r>
              <a:rPr lang="en-US" sz="4654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Who We Are, </a:t>
            </a:r>
          </a:p>
          <a:p>
            <a:pPr algn="ctr">
              <a:lnSpc>
                <a:spcPts val="4561"/>
              </a:lnSpc>
            </a:pPr>
            <a:r>
              <a:rPr lang="en-US" sz="4654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and </a:t>
            </a:r>
          </a:p>
          <a:p>
            <a:pPr algn="ctr">
              <a:lnSpc>
                <a:spcPts val="4561"/>
              </a:lnSpc>
            </a:pPr>
            <a:r>
              <a:rPr lang="en-US" sz="4654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What We Do</a:t>
            </a:r>
            <a:endParaRPr lang="en-US" sz="4654" b="1" dirty="0">
              <a:solidFill>
                <a:srgbClr val="FFFFFF"/>
              </a:solidFill>
              <a:latin typeface="Barlow Semi-Bold"/>
              <a:ea typeface="Barlow Semi-Bold"/>
              <a:cs typeface="Barlow Semi-Bold"/>
              <a:sym typeface="Barlow Semi-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50895" y="1972157"/>
            <a:ext cx="4968809" cy="3978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74"/>
              </a:lnSpc>
            </a:pPr>
            <a:r>
              <a:rPr lang="en-US" sz="2400" b="1" u="sng" dirty="0">
                <a:solidFill>
                  <a:srgbClr val="183E6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Key Points:</a:t>
            </a:r>
            <a:endParaRPr lang="en-US" sz="2400" b="1" dirty="0"/>
          </a:p>
          <a:p>
            <a:r>
              <a:rPr lang="en-US" sz="2400" b="1" dirty="0"/>
              <a:t>• </a:t>
            </a:r>
            <a:r>
              <a:rPr lang="en-US" sz="2400" dirty="0"/>
              <a:t>The Act outlines the process for Applying for, Issuing, Renewing, and Revoking licenses.</a:t>
            </a:r>
          </a:p>
          <a:p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• It provides for inspection powers, penalties for non-compliance, and regulations to ensure safety, sanitation, and quality of health services.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1466" y="68476"/>
            <a:ext cx="548679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u="sng" dirty="0">
                <a:solidFill>
                  <a:srgbClr val="183E6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Legal Mandate</a:t>
            </a:r>
            <a:endParaRPr lang="en-US" sz="2400" b="1" dirty="0">
              <a:solidFill>
                <a:srgbClr val="183E66"/>
              </a:solidFill>
              <a:latin typeface="Barlow Semi-Bold"/>
              <a:ea typeface="Barlow Semi-Bold"/>
              <a:cs typeface="Barlow Semi-Bold"/>
              <a:sym typeface="Barlow Semi-Bold"/>
            </a:endParaRPr>
          </a:p>
          <a:p>
            <a:pPr algn="ctr"/>
            <a:r>
              <a:rPr lang="en-US" sz="2400" b="1" dirty="0">
                <a:solidFill>
                  <a:srgbClr val="183E6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Act 829, Part 1- Health Institutions </a:t>
            </a:r>
          </a:p>
          <a:p>
            <a:pPr algn="ctr"/>
            <a:r>
              <a:rPr lang="en-US" sz="2400" b="1" dirty="0">
                <a:solidFill>
                  <a:srgbClr val="183E6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and </a:t>
            </a:r>
          </a:p>
          <a:p>
            <a:pPr algn="ctr"/>
            <a:r>
              <a:rPr lang="en-US" sz="2400" b="1" dirty="0">
                <a:solidFill>
                  <a:srgbClr val="183E6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Facilities Act, 2011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726120" y="5204770"/>
            <a:ext cx="922655" cy="309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2"/>
              </a:lnSpc>
            </a:pPr>
            <a:r>
              <a:rPr lang="en-US" sz="1930">
                <a:solidFill>
                  <a:srgbClr val="183E66"/>
                </a:solidFill>
                <a:latin typeface="Barlow"/>
                <a:ea typeface="Barlow"/>
                <a:cs typeface="Barlow"/>
                <a:sym typeface="Barlow"/>
              </a:rPr>
              <a:t>Revenue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143" y="5960208"/>
            <a:ext cx="2511857" cy="89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4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124298" cy="7144207"/>
          </a:xfrm>
          <a:prstGeom prst="rect">
            <a:avLst/>
          </a:prstGeom>
          <a:solidFill>
            <a:srgbClr val="ACDCF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476402" y="819302"/>
            <a:ext cx="2924251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1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GLOBAL</a:t>
            </a:r>
            <a:endParaRPr lang="en-US" sz="4100" dirty="0"/>
          </a:p>
        </p:txBody>
      </p:sp>
      <p:sp>
        <p:nvSpPr>
          <p:cNvPr id="4" name="Text 2"/>
          <p:cNvSpPr txBox="1"/>
          <p:nvPr/>
        </p:nvSpPr>
        <p:spPr>
          <a:xfrm>
            <a:off x="476402" y="1580998"/>
            <a:ext cx="4582058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1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HEALTHCARE</a:t>
            </a:r>
            <a:endParaRPr lang="en-US" sz="4100" dirty="0"/>
          </a:p>
        </p:txBody>
      </p:sp>
      <p:sp>
        <p:nvSpPr>
          <p:cNvPr id="5" name="Text 3"/>
          <p:cNvSpPr txBox="1"/>
          <p:nvPr/>
        </p:nvSpPr>
        <p:spPr>
          <a:xfrm>
            <a:off x="476402" y="2343607"/>
            <a:ext cx="2724912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1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ACCESS</a:t>
            </a:r>
            <a:endParaRPr lang="en-US" sz="4100" dirty="0"/>
          </a:p>
        </p:txBody>
      </p:sp>
      <p:sp>
        <p:nvSpPr>
          <p:cNvPr id="7" name="Shape 4"/>
          <p:cNvSpPr/>
          <p:nvPr/>
        </p:nvSpPr>
        <p:spPr>
          <a:xfrm>
            <a:off x="5120640" y="0"/>
            <a:ext cx="7077456" cy="7144207"/>
          </a:xfrm>
          <a:prstGeom prst="rect">
            <a:avLst/>
          </a:prstGeom>
          <a:solidFill>
            <a:srgbClr val="20445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 txBox="1"/>
          <p:nvPr/>
        </p:nvSpPr>
        <p:spPr>
          <a:xfrm>
            <a:off x="5363412" y="768084"/>
            <a:ext cx="282001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ACDCF9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THE UNMET NEED</a:t>
            </a:r>
            <a:endParaRPr lang="en-US" sz="1800" dirty="0"/>
          </a:p>
        </p:txBody>
      </p:sp>
      <p:sp>
        <p:nvSpPr>
          <p:cNvPr id="10" name="Text 7"/>
          <p:cNvSpPr txBox="1"/>
          <p:nvPr/>
        </p:nvSpPr>
        <p:spPr>
          <a:xfrm>
            <a:off x="5363412" y="2439301"/>
            <a:ext cx="3229661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ACDCF9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HEALTH DISPARITIES</a:t>
            </a:r>
            <a:endParaRPr lang="en-US" sz="1800" dirty="0"/>
          </a:p>
        </p:txBody>
      </p:sp>
      <p:sp>
        <p:nvSpPr>
          <p:cNvPr id="11" name="Text 8"/>
          <p:cNvSpPr txBox="1"/>
          <p:nvPr/>
        </p:nvSpPr>
        <p:spPr>
          <a:xfrm>
            <a:off x="5425592" y="4322190"/>
            <a:ext cx="27624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ACDCF9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ACCESS BARRIERS</a:t>
            </a:r>
            <a:endParaRPr lang="en-US" sz="1800" dirty="0"/>
          </a:p>
        </p:txBody>
      </p:sp>
      <p:sp>
        <p:nvSpPr>
          <p:cNvPr id="12" name="Text 9"/>
          <p:cNvSpPr txBox="1"/>
          <p:nvPr/>
        </p:nvSpPr>
        <p:spPr>
          <a:xfrm>
            <a:off x="5597042" y="1162202"/>
            <a:ext cx="181051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Over 4.5 billion people</a:t>
            </a:r>
            <a:endParaRPr lang="en-US" sz="1200" dirty="0"/>
          </a:p>
        </p:txBody>
      </p:sp>
      <p:sp>
        <p:nvSpPr>
          <p:cNvPr id="13" name="Text 10"/>
          <p:cNvSpPr txBox="1"/>
          <p:nvPr/>
        </p:nvSpPr>
        <p:spPr>
          <a:xfrm>
            <a:off x="5597042" y="2855671"/>
            <a:ext cx="241950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86% of premature NCD deaths</a:t>
            </a:r>
            <a:endParaRPr lang="en-US" sz="1200" dirty="0"/>
          </a:p>
        </p:txBody>
      </p:sp>
      <p:sp>
        <p:nvSpPr>
          <p:cNvPr id="15" name="Text 12"/>
          <p:cNvSpPr txBox="1"/>
          <p:nvPr/>
        </p:nvSpPr>
        <p:spPr>
          <a:xfrm>
            <a:off x="10774569" y="4958176"/>
            <a:ext cx="42885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56%</a:t>
            </a:r>
            <a:endParaRPr lang="en-US" sz="1200" dirty="0"/>
          </a:p>
        </p:txBody>
      </p:sp>
      <p:sp>
        <p:nvSpPr>
          <p:cNvPr id="16" name="Text 13"/>
          <p:cNvSpPr txBox="1"/>
          <p:nvPr/>
        </p:nvSpPr>
        <p:spPr>
          <a:xfrm>
            <a:off x="5597042" y="1408970"/>
            <a:ext cx="5629961" cy="705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worldwide lack access to essential health services according to WHO 2024 data. Universal Health Coverage has expanded to 585 million more people, falling short of the goal for one billion.</a:t>
            </a:r>
            <a:endParaRPr lang="en-US" sz="1200" dirty="0"/>
          </a:p>
        </p:txBody>
      </p:sp>
      <p:sp>
        <p:nvSpPr>
          <p:cNvPr id="17" name="Text 14"/>
          <p:cNvSpPr txBox="1"/>
          <p:nvPr/>
        </p:nvSpPr>
        <p:spPr>
          <a:xfrm>
            <a:off x="5594617" y="3170441"/>
            <a:ext cx="5820156" cy="705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occur in resource-constrained regions. Cardiovascular diseases, cancers, respiratory conditions and diabetes contribute to over 80% of these deaths. Health workforce shortages of are expected by 2030.</a:t>
            </a:r>
            <a:endParaRPr lang="en-US" sz="1200" dirty="0"/>
          </a:p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8" name="Text 15"/>
          <p:cNvSpPr txBox="1"/>
          <p:nvPr/>
        </p:nvSpPr>
        <p:spPr>
          <a:xfrm>
            <a:off x="5594617" y="2599799"/>
            <a:ext cx="529620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9" name="Text 16"/>
          <p:cNvSpPr txBox="1"/>
          <p:nvPr/>
        </p:nvSpPr>
        <p:spPr>
          <a:xfrm>
            <a:off x="5583062" y="4671809"/>
            <a:ext cx="5343754" cy="1295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Major barriers include inadequate healthcare infrastructure, geographical inaccessibility, prohibitive costs, and workforce shortages. In rural areas, </a:t>
            </a:r>
          </a:p>
          <a:p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 populations do not have access to essential healthcare services. </a:t>
            </a:r>
          </a:p>
          <a:p>
            <a:endParaRPr lang="en-US" sz="1200" dirty="0">
              <a:solidFill>
                <a:srgbClr val="FFFFFF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Addressing these requires innovation and equity-focused solutions.</a:t>
            </a:r>
            <a:endParaRPr lang="en-US" sz="1200" dirty="0"/>
          </a:p>
          <a:p>
            <a:pPr marL="0" indent="0" algn="l">
              <a:buNone/>
            </a:pP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124298" cy="8734349"/>
          </a:xfrm>
          <a:prstGeom prst="rect">
            <a:avLst/>
          </a:prstGeom>
          <a:solidFill>
            <a:srgbClr val="ACDCF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476402" y="819302"/>
            <a:ext cx="4391863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1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BIOMEDICAL</a:t>
            </a:r>
            <a:endParaRPr lang="en-US" sz="4100" dirty="0"/>
          </a:p>
        </p:txBody>
      </p:sp>
      <p:sp>
        <p:nvSpPr>
          <p:cNvPr id="4" name="Text 2"/>
          <p:cNvSpPr txBox="1"/>
          <p:nvPr/>
        </p:nvSpPr>
        <p:spPr>
          <a:xfrm>
            <a:off x="385877" y="1638604"/>
            <a:ext cx="4734763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1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INNOVATIONS</a:t>
            </a:r>
            <a:endParaRPr lang="en-US" sz="41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l="-9" r="-9"/>
          <a:stretch/>
        </p:blipFill>
        <p:spPr>
          <a:xfrm>
            <a:off x="2227021" y="2379725"/>
            <a:ext cx="666598" cy="76169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114544" y="0"/>
            <a:ext cx="7077456" cy="8734349"/>
          </a:xfrm>
          <a:prstGeom prst="rect">
            <a:avLst/>
          </a:prstGeom>
          <a:solidFill>
            <a:srgbClr val="20445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 txBox="1"/>
          <p:nvPr/>
        </p:nvSpPr>
        <p:spPr>
          <a:xfrm>
            <a:off x="5589785" y="282779"/>
            <a:ext cx="396301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ACDCF9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SCOPE AND COMPONENTS</a:t>
            </a:r>
            <a:endParaRPr lang="en-US" sz="1800" dirty="0"/>
          </a:p>
        </p:txBody>
      </p:sp>
      <p:sp>
        <p:nvSpPr>
          <p:cNvPr id="8" name="Text 5"/>
          <p:cNvSpPr txBox="1"/>
          <p:nvPr/>
        </p:nvSpPr>
        <p:spPr>
          <a:xfrm>
            <a:off x="5597042" y="1864005"/>
            <a:ext cx="37911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ACDCF9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WHO COMPENDIUM 2024</a:t>
            </a:r>
            <a:endParaRPr lang="en-US" sz="1800" dirty="0"/>
          </a:p>
        </p:txBody>
      </p:sp>
      <p:sp>
        <p:nvSpPr>
          <p:cNvPr id="9" name="Text 6"/>
          <p:cNvSpPr txBox="1"/>
          <p:nvPr/>
        </p:nvSpPr>
        <p:spPr>
          <a:xfrm>
            <a:off x="5597042" y="3653486"/>
            <a:ext cx="4048963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ACDCF9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ASSESSMENT FRAMEWORK</a:t>
            </a:r>
            <a:endParaRPr lang="en-US" sz="1800" dirty="0"/>
          </a:p>
        </p:txBody>
      </p:sp>
      <p:sp>
        <p:nvSpPr>
          <p:cNvPr id="10" name="Text 7"/>
          <p:cNvSpPr txBox="1"/>
          <p:nvPr/>
        </p:nvSpPr>
        <p:spPr>
          <a:xfrm>
            <a:off x="5597042" y="5442053"/>
            <a:ext cx="44577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ACDCF9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COLLABORATIVE ECOSYSTEM</a:t>
            </a:r>
            <a:endParaRPr lang="en-US" sz="1800" dirty="0"/>
          </a:p>
        </p:txBody>
      </p:sp>
      <p:sp>
        <p:nvSpPr>
          <p:cNvPr id="11" name="Text 8"/>
          <p:cNvSpPr txBox="1"/>
          <p:nvPr/>
        </p:nvSpPr>
        <p:spPr>
          <a:xfrm>
            <a:off x="5871667" y="490120"/>
            <a:ext cx="5563210" cy="705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Biomedical innovation encompasses a broad spectrum of solutions including pharmaceuticals, diagnostic tools, medical devices, eHealth platforms, and digital health technologies designed to address global healthcare challenges.</a:t>
            </a:r>
            <a:endParaRPr lang="en-US" sz="1200" dirty="0"/>
          </a:p>
        </p:txBody>
      </p:sp>
      <p:sp>
        <p:nvSpPr>
          <p:cNvPr id="12" name="Text 9"/>
          <p:cNvSpPr txBox="1"/>
          <p:nvPr/>
        </p:nvSpPr>
        <p:spPr>
          <a:xfrm>
            <a:off x="5824423" y="2100214"/>
            <a:ext cx="5667451" cy="705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2024 WHO Compendium of Innovative Health Technologies showcases 21 technologies specifically designed for low-resource settings, addressing critical healthcare gaps in underserved regions and populations worldwide.</a:t>
            </a:r>
            <a:endParaRPr lang="en-US" sz="1200" dirty="0"/>
          </a:p>
        </p:txBody>
      </p:sp>
      <p:sp>
        <p:nvSpPr>
          <p:cNvPr id="13" name="Text 10"/>
          <p:cNvSpPr txBox="1"/>
          <p:nvPr/>
        </p:nvSpPr>
        <p:spPr>
          <a:xfrm>
            <a:off x="5824423" y="3888781"/>
            <a:ext cx="5524805" cy="705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Innovations are evaluated based on comprehensive criteria including clinical impact, regulatory compliance status, local production viability, intellectual property considerations, and alignment with WHO technical specifications.</a:t>
            </a:r>
            <a:endParaRPr lang="en-US" sz="1200" dirty="0"/>
          </a:p>
        </p:txBody>
      </p:sp>
      <p:sp>
        <p:nvSpPr>
          <p:cNvPr id="14" name="Text 11"/>
          <p:cNvSpPr txBox="1"/>
          <p:nvPr/>
        </p:nvSpPr>
        <p:spPr>
          <a:xfrm>
            <a:off x="5867095" y="5677348"/>
            <a:ext cx="5572354" cy="9436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Successful implementation requires coordinated action among health ministries, procurement officers, donors, developers, biomedical engineers, clinicians, and end-users to ensure innovations meet local needs and achieve sustained impact.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876495" cy="6858000"/>
          </a:xfrm>
          <a:prstGeom prst="rect">
            <a:avLst/>
          </a:prstGeom>
          <a:solidFill>
            <a:srgbClr val="ACDCF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476402" y="318669"/>
            <a:ext cx="4086454" cy="9244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204458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WHO DIGITAL HEALTH STRATEGY</a:t>
            </a:r>
            <a:endParaRPr lang="en-US" sz="26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0575" y="1433779"/>
            <a:ext cx="228600" cy="228600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790042" y="1286332"/>
            <a:ext cx="3448202" cy="10479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Global strategy </a:t>
            </a:r>
            <a:r>
              <a:rPr lang="en-US" sz="18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covering </a:t>
            </a:r>
            <a:r>
              <a:rPr lang="en-US" sz="18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2020-2025 </a:t>
            </a:r>
            <a:r>
              <a:rPr lang="en-US" sz="18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 healthcare </a:t>
            </a:r>
            <a:r>
              <a:rPr lang="en-US" sz="18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transformation</a:t>
            </a:r>
            <a:endParaRPr lang="en-US" sz="1800" b="1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5" b="-45"/>
          <a:stretch/>
        </p:blipFill>
        <p:spPr>
          <a:xfrm>
            <a:off x="448056" y="2536088"/>
            <a:ext cx="256946" cy="228600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790042" y="2401672"/>
            <a:ext cx="3286354" cy="10479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Vision</a:t>
            </a:r>
            <a:r>
              <a:rPr lang="en-US" sz="18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 </a:t>
            </a:r>
            <a:r>
              <a:rPr lang="en-US" sz="18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Health for </a:t>
            </a:r>
            <a:r>
              <a:rPr lang="en-US" sz="18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all through </a:t>
            </a:r>
            <a:r>
              <a:rPr lang="en-US" sz="18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digital acceleration </a:t>
            </a:r>
            <a:r>
              <a:rPr lang="en-US" sz="18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and </a:t>
            </a:r>
            <a:r>
              <a:rPr lang="en-US" sz="18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healthcare equity</a:t>
            </a:r>
            <a:endParaRPr lang="en-US" sz="1800" b="1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0575" y="3700381"/>
            <a:ext cx="228600" cy="228600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790042" y="3581934"/>
            <a:ext cx="3553358" cy="10479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Framework for action</a:t>
            </a:r>
            <a:r>
              <a:rPr lang="en-US" sz="18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 Commit, Catalyze, Measure, Enhance &amp; Iterate</a:t>
            </a:r>
            <a:endParaRPr lang="en-US" sz="1800" dirty="0"/>
          </a:p>
        </p:txBody>
      </p:sp>
      <p:sp>
        <p:nvSpPr>
          <p:cNvPr id="10" name="Shape 5"/>
          <p:cNvSpPr/>
          <p:nvPr/>
        </p:nvSpPr>
        <p:spPr>
          <a:xfrm>
            <a:off x="4876495" y="0"/>
            <a:ext cx="7315200" cy="6858000"/>
          </a:xfrm>
          <a:prstGeom prst="rect">
            <a:avLst/>
          </a:prstGeom>
          <a:solidFill>
            <a:srgbClr val="20445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3" descr="https://page.gensparksite.com/slides_images/ab5900094e835b525d3dec4ad519ccc9.webp"/>
          <p:cNvPicPr>
            <a:picLocks noChangeAspect="1"/>
          </p:cNvPicPr>
          <p:nvPr/>
        </p:nvPicPr>
        <p:blipFill>
          <a:blip r:embed="rId6">
            <a:alphaModFix amt="30000"/>
          </a:blip>
          <a:srcRect l="14458" r="14458"/>
          <a:stretch/>
        </p:blipFill>
        <p:spPr>
          <a:xfrm>
            <a:off x="4876495" y="0"/>
            <a:ext cx="7315200" cy="6858000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4876495" y="5904281"/>
            <a:ext cx="7315200" cy="761695"/>
          </a:xfrm>
          <a:prstGeom prst="rect">
            <a:avLst/>
          </a:prstGeom>
          <a:solidFill>
            <a:srgbClr val="ACDCF9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7"/>
          <p:cNvSpPr/>
          <p:nvPr/>
        </p:nvSpPr>
        <p:spPr>
          <a:xfrm>
            <a:off x="4876495" y="3047695"/>
            <a:ext cx="381305" cy="761695"/>
          </a:xfrm>
          <a:prstGeom prst="rect">
            <a:avLst/>
          </a:prstGeom>
          <a:noFill/>
          <a:ln w="5080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rcRect t="-507" b="-507"/>
          <a:stretch/>
        </p:blipFill>
        <p:spPr>
          <a:xfrm>
            <a:off x="5287292" y="814273"/>
            <a:ext cx="247802" cy="200254"/>
          </a:xfrm>
          <a:prstGeom prst="rect">
            <a:avLst/>
          </a:prstGeom>
        </p:spPr>
      </p:pic>
      <p:sp>
        <p:nvSpPr>
          <p:cNvPr id="15" name="Text 8"/>
          <p:cNvSpPr txBox="1"/>
          <p:nvPr/>
        </p:nvSpPr>
        <p:spPr>
          <a:xfrm>
            <a:off x="5600700" y="780898"/>
            <a:ext cx="21717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Strategic Objective 1: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5585261" y="1761733"/>
            <a:ext cx="21717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Strategic Objective 2:</a:t>
            </a:r>
            <a:endParaRPr lang="en-US" sz="1600" dirty="0"/>
          </a:p>
        </p:txBody>
      </p:sp>
      <p:sp>
        <p:nvSpPr>
          <p:cNvPr id="17" name="Text 10"/>
          <p:cNvSpPr txBox="1"/>
          <p:nvPr/>
        </p:nvSpPr>
        <p:spPr>
          <a:xfrm>
            <a:off x="5600700" y="1008793"/>
            <a:ext cx="6077102" cy="5907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Promote global collaboration </a:t>
            </a:r>
            <a:r>
              <a:rPr lang="en-US" sz="16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and </a:t>
            </a:r>
            <a:r>
              <a:rPr lang="en-US" sz="16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advance knowledge transfer </a:t>
            </a:r>
            <a:r>
              <a:rPr lang="en-US" sz="16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on digital health</a:t>
            </a:r>
            <a:endParaRPr lang="en-US" sz="160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8"/>
          <a:srcRect t="-507" b="-507"/>
          <a:stretch/>
        </p:blipFill>
        <p:spPr>
          <a:xfrm>
            <a:off x="5272431" y="1775900"/>
            <a:ext cx="247802" cy="200254"/>
          </a:xfrm>
          <a:prstGeom prst="rect">
            <a:avLst/>
          </a:prstGeom>
        </p:spPr>
      </p:pic>
      <p:sp>
        <p:nvSpPr>
          <p:cNvPr id="19" name="Text 11"/>
          <p:cNvSpPr txBox="1"/>
          <p:nvPr/>
        </p:nvSpPr>
        <p:spPr>
          <a:xfrm>
            <a:off x="5571896" y="1921195"/>
            <a:ext cx="6134710" cy="5907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Advance implementation </a:t>
            </a:r>
            <a:r>
              <a:rPr lang="en-US" sz="16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 </a:t>
            </a:r>
            <a:r>
              <a:rPr lang="en-US" sz="16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national</a:t>
            </a:r>
            <a:r>
              <a:rPr lang="en-US" sz="16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digital health strategies</a:t>
            </a:r>
            <a:endParaRPr lang="en-US" sz="160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276545" y="2664560"/>
            <a:ext cx="200254" cy="200254"/>
          </a:xfrm>
          <a:prstGeom prst="rect">
            <a:avLst/>
          </a:prstGeom>
        </p:spPr>
      </p:pic>
      <p:sp>
        <p:nvSpPr>
          <p:cNvPr id="21" name="Text 12"/>
          <p:cNvSpPr txBox="1"/>
          <p:nvPr/>
        </p:nvSpPr>
        <p:spPr>
          <a:xfrm>
            <a:off x="5514746" y="2631185"/>
            <a:ext cx="21717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Strategic Objective 3:</a:t>
            </a:r>
            <a:endParaRPr lang="en-US" sz="1600" dirty="0"/>
          </a:p>
        </p:txBody>
      </p:sp>
      <p:sp>
        <p:nvSpPr>
          <p:cNvPr id="22" name="Text 13"/>
          <p:cNvSpPr txBox="1"/>
          <p:nvPr/>
        </p:nvSpPr>
        <p:spPr>
          <a:xfrm>
            <a:off x="5534166" y="2922671"/>
            <a:ext cx="6124651" cy="5907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Strengthen governance </a:t>
            </a:r>
            <a:r>
              <a:rPr lang="en-US" sz="16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 digital health at </a:t>
            </a:r>
            <a:r>
              <a:rPr lang="en-US" sz="16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global</a:t>
            </a:r>
            <a:r>
              <a:rPr lang="en-US" sz="16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en-US" sz="16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regional</a:t>
            </a:r>
            <a:r>
              <a:rPr lang="en-US" sz="16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and </a:t>
            </a:r>
            <a:r>
              <a:rPr lang="en-US" sz="16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national</a:t>
            </a:r>
            <a:r>
              <a:rPr lang="en-US" sz="16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levels</a:t>
            </a:r>
            <a:endParaRPr lang="en-US" sz="1600" dirty="0"/>
          </a:p>
        </p:txBody>
      </p:sp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10"/>
          <a:srcRect t="-507" b="-507"/>
          <a:stretch/>
        </p:blipFill>
        <p:spPr>
          <a:xfrm>
            <a:off x="5272431" y="3857605"/>
            <a:ext cx="247802" cy="200254"/>
          </a:xfrm>
          <a:prstGeom prst="rect">
            <a:avLst/>
          </a:prstGeom>
        </p:spPr>
      </p:pic>
      <p:sp>
        <p:nvSpPr>
          <p:cNvPr id="24" name="Text 14"/>
          <p:cNvSpPr txBox="1"/>
          <p:nvPr/>
        </p:nvSpPr>
        <p:spPr>
          <a:xfrm>
            <a:off x="5553151" y="3867787"/>
            <a:ext cx="21717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ACDC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Strategic Objective 4:</a:t>
            </a:r>
            <a:endParaRPr lang="en-US" sz="1600" dirty="0"/>
          </a:p>
        </p:txBody>
      </p:sp>
      <p:sp>
        <p:nvSpPr>
          <p:cNvPr id="25" name="Text 15"/>
          <p:cNvSpPr txBox="1"/>
          <p:nvPr/>
        </p:nvSpPr>
        <p:spPr>
          <a:xfrm>
            <a:off x="5553151" y="4143396"/>
            <a:ext cx="6029554" cy="5907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Advocate people-centered health systems </a:t>
            </a:r>
            <a:r>
              <a:rPr lang="en-US" sz="16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enabled by digital health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430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495044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571500" y="276149"/>
            <a:ext cx="5701284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WHO COMPENDIUM 2024</a:t>
            </a:r>
            <a:endParaRPr lang="en-US" sz="3100" dirty="0"/>
          </a:p>
        </p:txBody>
      </p:sp>
      <p:sp>
        <p:nvSpPr>
          <p:cNvPr id="5" name="Text 3"/>
          <p:cNvSpPr txBox="1"/>
          <p:nvPr/>
        </p:nvSpPr>
        <p:spPr>
          <a:xfrm>
            <a:off x="571500" y="889711"/>
            <a:ext cx="83823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ADVANCING HEALTH TECHNOLOGIES FOR LOW-RESOURCE SETTINGS</a:t>
            </a:r>
            <a:endParaRPr lang="en-US" sz="1800" dirty="0"/>
          </a:p>
        </p:txBody>
      </p:sp>
      <p:sp>
        <p:nvSpPr>
          <p:cNvPr id="6" name="Shape 4"/>
          <p:cNvSpPr/>
          <p:nvPr/>
        </p:nvSpPr>
        <p:spPr>
          <a:xfrm>
            <a:off x="571500" y="2013509"/>
            <a:ext cx="5372100" cy="1057046"/>
          </a:xfrm>
          <a:prstGeom prst="rect">
            <a:avLst/>
          </a:prstGeom>
          <a:solidFill>
            <a:srgbClr val="F8F8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571500" y="2013509"/>
            <a:ext cx="47549" cy="1057046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 txBox="1"/>
          <p:nvPr/>
        </p:nvSpPr>
        <p:spPr>
          <a:xfrm>
            <a:off x="761695" y="2203704"/>
            <a:ext cx="600761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21</a:t>
            </a:r>
            <a:endParaRPr lang="en-US" sz="2700" dirty="0"/>
          </a:p>
        </p:txBody>
      </p:sp>
      <p:sp>
        <p:nvSpPr>
          <p:cNvPr id="9" name="Text 7"/>
          <p:cNvSpPr txBox="1"/>
          <p:nvPr/>
        </p:nvSpPr>
        <p:spPr>
          <a:xfrm>
            <a:off x="761695" y="2690165"/>
            <a:ext cx="4720133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Featured innovative technologies in the 2024 edition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71500" y="3214116"/>
            <a:ext cx="5372100" cy="1057046"/>
          </a:xfrm>
          <a:prstGeom prst="rect">
            <a:avLst/>
          </a:prstGeom>
          <a:solidFill>
            <a:srgbClr val="F8F8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571500" y="3214116"/>
            <a:ext cx="47549" cy="1057046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 txBox="1"/>
          <p:nvPr/>
        </p:nvSpPr>
        <p:spPr>
          <a:xfrm>
            <a:off x="761695" y="3404311"/>
            <a:ext cx="857707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7th</a:t>
            </a:r>
            <a:endParaRPr lang="en-US" sz="2700" dirty="0"/>
          </a:p>
        </p:txBody>
      </p:sp>
      <p:sp>
        <p:nvSpPr>
          <p:cNvPr id="13" name="Text 11"/>
          <p:cNvSpPr txBox="1"/>
          <p:nvPr/>
        </p:nvSpPr>
        <p:spPr>
          <a:xfrm>
            <a:off x="761695" y="3889858"/>
            <a:ext cx="363382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Edition of the WHO Compendium series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6248095" y="2013509"/>
            <a:ext cx="5372100" cy="1314907"/>
          </a:xfrm>
          <a:prstGeom prst="rect">
            <a:avLst/>
          </a:prstGeom>
          <a:solidFill>
            <a:srgbClr val="F8F8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6248095" y="2013509"/>
            <a:ext cx="47549" cy="1314907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 txBox="1"/>
          <p:nvPr/>
        </p:nvSpPr>
        <p:spPr>
          <a:xfrm>
            <a:off x="6439205" y="2203704"/>
            <a:ext cx="1000354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86%</a:t>
            </a:r>
            <a:endParaRPr lang="en-US" sz="2700" dirty="0"/>
          </a:p>
        </p:txBody>
      </p:sp>
      <p:sp>
        <p:nvSpPr>
          <p:cNvPr id="17" name="Text 15"/>
          <p:cNvSpPr txBox="1"/>
          <p:nvPr/>
        </p:nvSpPr>
        <p:spPr>
          <a:xfrm>
            <a:off x="6439205" y="2690165"/>
            <a:ext cx="5053889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Of premature NCD deaths occur in resource-constrained regions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6248095" y="3471062"/>
            <a:ext cx="5372100" cy="1314907"/>
          </a:xfrm>
          <a:prstGeom prst="rect">
            <a:avLst/>
          </a:prstGeom>
          <a:solidFill>
            <a:srgbClr val="F8F8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6248095" y="3471062"/>
            <a:ext cx="47549" cy="1314907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 txBox="1"/>
          <p:nvPr/>
        </p:nvSpPr>
        <p:spPr>
          <a:xfrm>
            <a:off x="6439205" y="3661258"/>
            <a:ext cx="981151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74%</a:t>
            </a:r>
            <a:endParaRPr lang="en-US" sz="2700" dirty="0"/>
          </a:p>
        </p:txBody>
      </p:sp>
      <p:sp>
        <p:nvSpPr>
          <p:cNvPr id="21" name="Text 19"/>
          <p:cNvSpPr txBox="1"/>
          <p:nvPr/>
        </p:nvSpPr>
        <p:spPr>
          <a:xfrm>
            <a:off x="6439205" y="4146804"/>
            <a:ext cx="4491533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Of global deaths attributed to non-communicable diseases</a:t>
            </a:r>
            <a:endParaRPr lang="en-US" sz="1300" dirty="0"/>
          </a:p>
        </p:txBody>
      </p:sp>
      <p:sp>
        <p:nvSpPr>
          <p:cNvPr id="22" name="Text 20"/>
          <p:cNvSpPr txBox="1"/>
          <p:nvPr/>
        </p:nvSpPr>
        <p:spPr>
          <a:xfrm>
            <a:off x="571500" y="5185562"/>
            <a:ext cx="10763402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2024 WHO Compendium showcases innovations specifically designed to address </a:t>
            </a:r>
            <a:r>
              <a:rPr lang="en-US" sz="15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critical healthcare gaps </a:t>
            </a: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 </a:t>
            </a:r>
            <a:r>
              <a:rPr lang="en-US" sz="15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underserved regions</a:t>
            </a: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</a:t>
            </a:r>
            <a:r>
              <a:rPr lang="en-US" sz="15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Each technology </a:t>
            </a: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undergoes </a:t>
            </a:r>
            <a:r>
              <a:rPr lang="en-US" sz="15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comprehensive assessment </a:t>
            </a: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for </a:t>
            </a:r>
            <a:r>
              <a:rPr lang="en-US" sz="15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clinical impact</a:t>
            </a: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15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regulatory compliance</a:t>
            </a: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15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local production viability</a:t>
            </a: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and </a:t>
            </a:r>
            <a:r>
              <a:rPr lang="en-US" sz="15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alignment with WHO technical specifications</a:t>
            </a:r>
            <a:r>
              <a:rPr lang="en-US" sz="15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85835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133856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571499" y="181051"/>
            <a:ext cx="9274865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WHO COMPENDIUM ASSESSMENT FRAMEWORK</a:t>
            </a:r>
            <a:endParaRPr lang="en-US" sz="2700" dirty="0"/>
          </a:p>
        </p:txBody>
      </p:sp>
      <p:sp>
        <p:nvSpPr>
          <p:cNvPr id="5" name="Text 3"/>
          <p:cNvSpPr txBox="1"/>
          <p:nvPr/>
        </p:nvSpPr>
        <p:spPr>
          <a:xfrm>
            <a:off x="571500" y="678485"/>
            <a:ext cx="60204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EVALUATING INNOVATIONS FOR LOW-RESOURCE SETTINGS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571500" y="1573682"/>
            <a:ext cx="5372100" cy="19202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 txBox="1"/>
          <p:nvPr/>
        </p:nvSpPr>
        <p:spPr>
          <a:xfrm>
            <a:off x="571500" y="1211580"/>
            <a:ext cx="2886761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EVALUATION CRITERIA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571500" y="1735531"/>
            <a:ext cx="5372100" cy="2343607"/>
          </a:xfrm>
          <a:prstGeom prst="rect">
            <a:avLst/>
          </a:prstGeom>
          <a:solidFill>
            <a:srgbClr val="F8F8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571500" y="1735531"/>
            <a:ext cx="47549" cy="2343607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1695" y="1906524"/>
            <a:ext cx="152705" cy="152705"/>
          </a:xfrm>
          <a:prstGeom prst="rect">
            <a:avLst/>
          </a:prstGeom>
        </p:spPr>
      </p:pic>
      <p:sp>
        <p:nvSpPr>
          <p:cNvPr id="11" name="Text 8"/>
          <p:cNvSpPr txBox="1"/>
          <p:nvPr/>
        </p:nvSpPr>
        <p:spPr>
          <a:xfrm>
            <a:off x="1009498" y="1897380"/>
            <a:ext cx="223845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Clinical Evidence &amp; Impact</a:t>
            </a:r>
            <a:endParaRPr lang="en-US" sz="1200" dirty="0"/>
          </a:p>
        </p:txBody>
      </p:sp>
      <p:sp>
        <p:nvSpPr>
          <p:cNvPr id="12" name="Text 9"/>
          <p:cNvSpPr txBox="1"/>
          <p:nvPr/>
        </p:nvSpPr>
        <p:spPr>
          <a:xfrm>
            <a:off x="1009498" y="2116836"/>
            <a:ext cx="4176979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Documented efficacy and effectiveness in target populations</a:t>
            </a:r>
            <a:endParaRPr lang="en-US" sz="100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1695" y="2421331"/>
            <a:ext cx="152705" cy="152705"/>
          </a:xfrm>
          <a:prstGeom prst="rect">
            <a:avLst/>
          </a:prstGeom>
        </p:spPr>
      </p:pic>
      <p:sp>
        <p:nvSpPr>
          <p:cNvPr id="14" name="Text 10"/>
          <p:cNvSpPr txBox="1"/>
          <p:nvPr/>
        </p:nvSpPr>
        <p:spPr>
          <a:xfrm>
            <a:off x="1009498" y="2412187"/>
            <a:ext cx="199156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Regulatory Compliance</a:t>
            </a:r>
            <a:endParaRPr lang="en-US" sz="1200" dirty="0"/>
          </a:p>
        </p:txBody>
      </p:sp>
      <p:sp>
        <p:nvSpPr>
          <p:cNvPr id="15" name="Text 11"/>
          <p:cNvSpPr txBox="1"/>
          <p:nvPr/>
        </p:nvSpPr>
        <p:spPr>
          <a:xfrm>
            <a:off x="1009498" y="2630729"/>
            <a:ext cx="464423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Status with WHO prequalification or stringent regulatory authorities</a:t>
            </a:r>
            <a:endParaRPr lang="en-US" sz="100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1695" y="2935224"/>
            <a:ext cx="152705" cy="152705"/>
          </a:xfrm>
          <a:prstGeom prst="rect">
            <a:avLst/>
          </a:prstGeom>
        </p:spPr>
      </p:pic>
      <p:sp>
        <p:nvSpPr>
          <p:cNvPr id="17" name="Text 12"/>
          <p:cNvSpPr txBox="1"/>
          <p:nvPr/>
        </p:nvSpPr>
        <p:spPr>
          <a:xfrm>
            <a:off x="1009498" y="2926080"/>
            <a:ext cx="261975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Health Technology Assessment</a:t>
            </a:r>
            <a:endParaRPr lang="en-US" sz="1200" dirty="0"/>
          </a:p>
        </p:txBody>
      </p:sp>
      <p:sp>
        <p:nvSpPr>
          <p:cNvPr id="18" name="Text 13"/>
          <p:cNvSpPr txBox="1"/>
          <p:nvPr/>
        </p:nvSpPr>
        <p:spPr>
          <a:xfrm>
            <a:off x="1009498" y="3145536"/>
            <a:ext cx="3376879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Cost-effectiveness and appropriate specifications</a:t>
            </a:r>
            <a:endParaRPr lang="en-US" sz="1000" dirty="0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1695" y="3450031"/>
            <a:ext cx="152705" cy="152705"/>
          </a:xfrm>
          <a:prstGeom prst="rect">
            <a:avLst/>
          </a:prstGeom>
        </p:spPr>
      </p:pic>
      <p:sp>
        <p:nvSpPr>
          <p:cNvPr id="20" name="Text 14"/>
          <p:cNvSpPr txBox="1"/>
          <p:nvPr/>
        </p:nvSpPr>
        <p:spPr>
          <a:xfrm>
            <a:off x="1009498" y="3440887"/>
            <a:ext cx="21717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Local Production Viability</a:t>
            </a:r>
            <a:endParaRPr lang="en-US" sz="1200" dirty="0"/>
          </a:p>
        </p:txBody>
      </p:sp>
      <p:sp>
        <p:nvSpPr>
          <p:cNvPr id="21" name="Text 15"/>
          <p:cNvSpPr txBox="1"/>
          <p:nvPr/>
        </p:nvSpPr>
        <p:spPr>
          <a:xfrm>
            <a:off x="1009498" y="3659429"/>
            <a:ext cx="355793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Potential for manufacturing in low-resource regions</a:t>
            </a:r>
            <a:endParaRPr lang="en-US" sz="1000" dirty="0"/>
          </a:p>
        </p:txBody>
      </p:sp>
      <p:sp>
        <p:nvSpPr>
          <p:cNvPr id="22" name="Shape 16"/>
          <p:cNvSpPr/>
          <p:nvPr/>
        </p:nvSpPr>
        <p:spPr>
          <a:xfrm>
            <a:off x="571500" y="4697273"/>
            <a:ext cx="5372100" cy="19202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17"/>
          <p:cNvSpPr txBox="1"/>
          <p:nvPr/>
        </p:nvSpPr>
        <p:spPr>
          <a:xfrm>
            <a:off x="571500" y="4336085"/>
            <a:ext cx="34674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ASSESSMENT FRAMEWORK</a:t>
            </a:r>
            <a:endParaRPr lang="en-US" sz="1800" dirty="0"/>
          </a:p>
        </p:txBody>
      </p:sp>
      <p:sp>
        <p:nvSpPr>
          <p:cNvPr id="24" name="Shape 18"/>
          <p:cNvSpPr/>
          <p:nvPr/>
        </p:nvSpPr>
        <p:spPr>
          <a:xfrm>
            <a:off x="571500" y="4860036"/>
            <a:ext cx="5372100" cy="1828800"/>
          </a:xfrm>
          <a:prstGeom prst="rect">
            <a:avLst/>
          </a:prstGeom>
          <a:solidFill>
            <a:srgbClr val="F8F8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19"/>
          <p:cNvSpPr/>
          <p:nvPr/>
        </p:nvSpPr>
        <p:spPr>
          <a:xfrm>
            <a:off x="571500" y="4860036"/>
            <a:ext cx="47549" cy="1828800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4"/>
          <a:srcRect t="-100" b="-100"/>
          <a:stretch/>
        </p:blipFill>
        <p:spPr>
          <a:xfrm>
            <a:off x="761695" y="5031029"/>
            <a:ext cx="114300" cy="152705"/>
          </a:xfrm>
          <a:prstGeom prst="rect">
            <a:avLst/>
          </a:prstGeom>
        </p:spPr>
      </p:pic>
      <p:sp>
        <p:nvSpPr>
          <p:cNvPr id="27" name="Text 20"/>
          <p:cNvSpPr txBox="1"/>
          <p:nvPr/>
        </p:nvSpPr>
        <p:spPr>
          <a:xfrm>
            <a:off x="972007" y="5021885"/>
            <a:ext cx="15243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Selection Process</a:t>
            </a:r>
            <a:endParaRPr lang="en-US" sz="1200" dirty="0"/>
          </a:p>
        </p:txBody>
      </p:sp>
      <p:sp>
        <p:nvSpPr>
          <p:cNvPr id="28" name="Text 21"/>
          <p:cNvSpPr txBox="1"/>
          <p:nvPr/>
        </p:nvSpPr>
        <p:spPr>
          <a:xfrm>
            <a:off x="972007" y="5240426"/>
            <a:ext cx="3339389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Technologies undergo multi-stage expert review</a:t>
            </a:r>
            <a:endParaRPr lang="en-US" sz="1000" dirty="0"/>
          </a:p>
        </p:txBody>
      </p:sp>
      <p:pic>
        <p:nvPicPr>
          <p:cNvPr id="29" name="Image 5" descr="preencoded.png"/>
          <p:cNvPicPr>
            <a:picLocks noChangeAspect="1"/>
          </p:cNvPicPr>
          <p:nvPr/>
        </p:nvPicPr>
        <p:blipFill>
          <a:blip r:embed="rId4"/>
          <a:srcRect t="-100" b="-100"/>
          <a:stretch/>
        </p:blipFill>
        <p:spPr>
          <a:xfrm>
            <a:off x="761695" y="5545836"/>
            <a:ext cx="114300" cy="152705"/>
          </a:xfrm>
          <a:prstGeom prst="rect">
            <a:avLst/>
          </a:prstGeom>
        </p:spPr>
      </p:pic>
      <p:sp>
        <p:nvSpPr>
          <p:cNvPr id="30" name="Text 22"/>
          <p:cNvSpPr txBox="1"/>
          <p:nvPr/>
        </p:nvSpPr>
        <p:spPr>
          <a:xfrm>
            <a:off x="972007" y="5535778"/>
            <a:ext cx="23152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Intellectual Property Status</a:t>
            </a:r>
            <a:endParaRPr lang="en-US" sz="1200" dirty="0"/>
          </a:p>
        </p:txBody>
      </p:sp>
      <p:sp>
        <p:nvSpPr>
          <p:cNvPr id="31" name="Text 23"/>
          <p:cNvSpPr txBox="1"/>
          <p:nvPr/>
        </p:nvSpPr>
        <p:spPr>
          <a:xfrm>
            <a:off x="972007" y="5755234"/>
            <a:ext cx="3243377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Assesses accessibility and rights considerations</a:t>
            </a:r>
            <a:endParaRPr lang="en-US" sz="1000" dirty="0"/>
          </a:p>
        </p:txBody>
      </p:sp>
      <p:pic>
        <p:nvPicPr>
          <p:cNvPr id="32" name="Image 6" descr="preencoded.png"/>
          <p:cNvPicPr>
            <a:picLocks noChangeAspect="1"/>
          </p:cNvPicPr>
          <p:nvPr/>
        </p:nvPicPr>
        <p:blipFill>
          <a:blip r:embed="rId4"/>
          <a:srcRect t="-100" b="-100"/>
          <a:stretch/>
        </p:blipFill>
        <p:spPr>
          <a:xfrm>
            <a:off x="761695" y="6059729"/>
            <a:ext cx="114300" cy="152705"/>
          </a:xfrm>
          <a:prstGeom prst="rect">
            <a:avLst/>
          </a:prstGeom>
        </p:spPr>
      </p:pic>
      <p:sp>
        <p:nvSpPr>
          <p:cNvPr id="33" name="Text 24"/>
          <p:cNvSpPr txBox="1"/>
          <p:nvPr/>
        </p:nvSpPr>
        <p:spPr>
          <a:xfrm>
            <a:off x="972007" y="6050585"/>
            <a:ext cx="223845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WHO Technical Alignment</a:t>
            </a:r>
            <a:endParaRPr lang="en-US" sz="1200" dirty="0"/>
          </a:p>
        </p:txBody>
      </p:sp>
      <p:sp>
        <p:nvSpPr>
          <p:cNvPr id="34" name="Text 25"/>
          <p:cNvSpPr txBox="1"/>
          <p:nvPr/>
        </p:nvSpPr>
        <p:spPr>
          <a:xfrm>
            <a:off x="972007" y="6269126"/>
            <a:ext cx="293888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Compatibility with global health standards</a:t>
            </a:r>
            <a:endParaRPr lang="en-US" sz="1000" dirty="0"/>
          </a:p>
        </p:txBody>
      </p:sp>
      <p:sp>
        <p:nvSpPr>
          <p:cNvPr id="35" name="Shape 26"/>
          <p:cNvSpPr/>
          <p:nvPr/>
        </p:nvSpPr>
        <p:spPr>
          <a:xfrm>
            <a:off x="6248095" y="1573682"/>
            <a:ext cx="5372100" cy="19202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Text 27"/>
          <p:cNvSpPr txBox="1"/>
          <p:nvPr/>
        </p:nvSpPr>
        <p:spPr>
          <a:xfrm>
            <a:off x="6248095" y="1211580"/>
            <a:ext cx="3429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TECHNOLOGY CATEGORIES</a:t>
            </a:r>
            <a:endParaRPr lang="en-US" sz="1800" dirty="0"/>
          </a:p>
        </p:txBody>
      </p:sp>
      <p:sp>
        <p:nvSpPr>
          <p:cNvPr id="37" name="Shape 28"/>
          <p:cNvSpPr/>
          <p:nvPr/>
        </p:nvSpPr>
        <p:spPr>
          <a:xfrm>
            <a:off x="6248095" y="1735531"/>
            <a:ext cx="5372100" cy="2190902"/>
          </a:xfrm>
          <a:prstGeom prst="rect">
            <a:avLst/>
          </a:prstGeom>
          <a:solidFill>
            <a:srgbClr val="F8F8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Shape 29"/>
          <p:cNvSpPr/>
          <p:nvPr/>
        </p:nvSpPr>
        <p:spPr>
          <a:xfrm>
            <a:off x="6248095" y="1735531"/>
            <a:ext cx="47549" cy="2190902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Shape 30"/>
          <p:cNvSpPr/>
          <p:nvPr/>
        </p:nvSpPr>
        <p:spPr>
          <a:xfrm>
            <a:off x="6486754" y="1925726"/>
            <a:ext cx="2095805" cy="381305"/>
          </a:xfrm>
          <a:prstGeom prst="roundRect">
            <a:avLst>
              <a:gd name="adj" fmla="val 119904"/>
            </a:avLst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0" name="Image 7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29400" y="2030882"/>
            <a:ext cx="152705" cy="152705"/>
          </a:xfrm>
          <a:prstGeom prst="rect">
            <a:avLst/>
          </a:prstGeom>
        </p:spPr>
      </p:pic>
      <p:sp>
        <p:nvSpPr>
          <p:cNvPr id="41" name="Text 31"/>
          <p:cNvSpPr txBox="1"/>
          <p:nvPr/>
        </p:nvSpPr>
        <p:spPr>
          <a:xfrm>
            <a:off x="6819595" y="2020824"/>
            <a:ext cx="17337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Portable Diagnostics</a:t>
            </a:r>
            <a:endParaRPr lang="en-US" sz="1200" dirty="0"/>
          </a:p>
        </p:txBody>
      </p:sp>
      <p:sp>
        <p:nvSpPr>
          <p:cNvPr id="42" name="Shape 32"/>
          <p:cNvSpPr/>
          <p:nvPr/>
        </p:nvSpPr>
        <p:spPr>
          <a:xfrm>
            <a:off x="8670341" y="1925726"/>
            <a:ext cx="2295144" cy="381305"/>
          </a:xfrm>
          <a:prstGeom prst="roundRect">
            <a:avLst>
              <a:gd name="adj" fmla="val 119904"/>
            </a:avLst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3" name="Image 8" descr="preencoded.png"/>
          <p:cNvPicPr>
            <a:picLocks noChangeAspect="1"/>
          </p:cNvPicPr>
          <p:nvPr/>
        </p:nvPicPr>
        <p:blipFill>
          <a:blip r:embed="rId6"/>
          <a:srcRect t="-43" b="-43"/>
          <a:stretch/>
        </p:blipFill>
        <p:spPr>
          <a:xfrm>
            <a:off x="8812987" y="2030882"/>
            <a:ext cx="133502" cy="152705"/>
          </a:xfrm>
          <a:prstGeom prst="rect">
            <a:avLst/>
          </a:prstGeom>
        </p:spPr>
      </p:pic>
      <p:sp>
        <p:nvSpPr>
          <p:cNvPr id="44" name="Text 33"/>
          <p:cNvSpPr txBox="1"/>
          <p:nvPr/>
        </p:nvSpPr>
        <p:spPr>
          <a:xfrm>
            <a:off x="8984894" y="2020824"/>
            <a:ext cx="195315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Maternal &amp; Child Health</a:t>
            </a:r>
            <a:endParaRPr lang="en-US" sz="1200" dirty="0"/>
          </a:p>
        </p:txBody>
      </p:sp>
      <p:sp>
        <p:nvSpPr>
          <p:cNvPr id="45" name="Shape 34"/>
          <p:cNvSpPr/>
          <p:nvPr/>
        </p:nvSpPr>
        <p:spPr>
          <a:xfrm>
            <a:off x="6486754" y="2402129"/>
            <a:ext cx="2066544" cy="381305"/>
          </a:xfrm>
          <a:prstGeom prst="roundRect">
            <a:avLst>
              <a:gd name="adj" fmla="val 119904"/>
            </a:avLst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6" name="Image 9" descr="preencoded.png"/>
          <p:cNvPicPr>
            <a:picLocks noChangeAspect="1"/>
          </p:cNvPicPr>
          <p:nvPr/>
        </p:nvPicPr>
        <p:blipFill>
          <a:blip r:embed="rId7"/>
          <a:srcRect t="-180" b="-180"/>
          <a:stretch/>
        </p:blipFill>
        <p:spPr>
          <a:xfrm>
            <a:off x="6629400" y="2507285"/>
            <a:ext cx="190195" cy="152705"/>
          </a:xfrm>
          <a:prstGeom prst="rect">
            <a:avLst/>
          </a:prstGeom>
        </p:spPr>
      </p:pic>
      <p:sp>
        <p:nvSpPr>
          <p:cNvPr id="47" name="Text 35"/>
          <p:cNvSpPr txBox="1"/>
          <p:nvPr/>
        </p:nvSpPr>
        <p:spPr>
          <a:xfrm>
            <a:off x="6858000" y="2497226"/>
            <a:ext cx="166695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Respiratory Support</a:t>
            </a:r>
            <a:endParaRPr lang="en-US" sz="1200" dirty="0"/>
          </a:p>
        </p:txBody>
      </p:sp>
      <p:sp>
        <p:nvSpPr>
          <p:cNvPr id="48" name="Shape 36"/>
          <p:cNvSpPr/>
          <p:nvPr/>
        </p:nvSpPr>
        <p:spPr>
          <a:xfrm>
            <a:off x="8645652" y="2402129"/>
            <a:ext cx="2257654" cy="381305"/>
          </a:xfrm>
          <a:prstGeom prst="roundRect">
            <a:avLst>
              <a:gd name="adj" fmla="val 119904"/>
            </a:avLst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9" name="Image 1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788298" y="2507285"/>
            <a:ext cx="152705" cy="152705"/>
          </a:xfrm>
          <a:prstGeom prst="rect">
            <a:avLst/>
          </a:prstGeom>
        </p:spPr>
      </p:pic>
      <p:sp>
        <p:nvSpPr>
          <p:cNvPr id="50" name="Text 37"/>
          <p:cNvSpPr txBox="1"/>
          <p:nvPr/>
        </p:nvSpPr>
        <p:spPr>
          <a:xfrm>
            <a:off x="8979408" y="2497226"/>
            <a:ext cx="189555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Solar-Powered Devices</a:t>
            </a:r>
            <a:endParaRPr lang="en-US" sz="1200" dirty="0"/>
          </a:p>
        </p:txBody>
      </p:sp>
      <p:sp>
        <p:nvSpPr>
          <p:cNvPr id="51" name="Shape 38"/>
          <p:cNvSpPr/>
          <p:nvPr/>
        </p:nvSpPr>
        <p:spPr>
          <a:xfrm>
            <a:off x="6486754" y="2878531"/>
            <a:ext cx="1876349" cy="381305"/>
          </a:xfrm>
          <a:prstGeom prst="roundRect">
            <a:avLst>
              <a:gd name="adj" fmla="val 119904"/>
            </a:avLst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2" name="Image 11" descr="preencoded.png"/>
          <p:cNvPicPr>
            <a:picLocks noChangeAspect="1"/>
          </p:cNvPicPr>
          <p:nvPr/>
        </p:nvPicPr>
        <p:blipFill>
          <a:blip r:embed="rId9"/>
          <a:srcRect t="-100" b="-100"/>
          <a:stretch/>
        </p:blipFill>
        <p:spPr>
          <a:xfrm>
            <a:off x="6629400" y="2983687"/>
            <a:ext cx="114300" cy="152705"/>
          </a:xfrm>
          <a:prstGeom prst="rect">
            <a:avLst/>
          </a:prstGeom>
        </p:spPr>
      </p:pic>
      <p:sp>
        <p:nvSpPr>
          <p:cNvPr id="53" name="Text 39"/>
          <p:cNvSpPr txBox="1"/>
          <p:nvPr/>
        </p:nvSpPr>
        <p:spPr>
          <a:xfrm>
            <a:off x="6782105" y="2973629"/>
            <a:ext cx="155265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mHealth Solutions</a:t>
            </a:r>
            <a:endParaRPr lang="en-US" sz="1200" dirty="0"/>
          </a:p>
        </p:txBody>
      </p:sp>
      <p:sp>
        <p:nvSpPr>
          <p:cNvPr id="54" name="Shape 40"/>
          <p:cNvSpPr/>
          <p:nvPr/>
        </p:nvSpPr>
        <p:spPr>
          <a:xfrm>
            <a:off x="8456371" y="2878531"/>
            <a:ext cx="1552651" cy="381305"/>
          </a:xfrm>
          <a:prstGeom prst="roundRect">
            <a:avLst>
              <a:gd name="adj" fmla="val 119904"/>
            </a:avLst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5" name="Image 12" descr="preencoded.png"/>
          <p:cNvPicPr>
            <a:picLocks noChangeAspect="1"/>
          </p:cNvPicPr>
          <p:nvPr/>
        </p:nvPicPr>
        <p:blipFill>
          <a:blip r:embed="rId10"/>
          <a:srcRect t="-180" b="-180"/>
          <a:stretch/>
        </p:blipFill>
        <p:spPr>
          <a:xfrm>
            <a:off x="8599018" y="2983687"/>
            <a:ext cx="190195" cy="152705"/>
          </a:xfrm>
          <a:prstGeom prst="rect">
            <a:avLst/>
          </a:prstGeom>
        </p:spPr>
      </p:pic>
      <p:sp>
        <p:nvSpPr>
          <p:cNvPr id="56" name="Text 41"/>
          <p:cNvSpPr txBox="1"/>
          <p:nvPr/>
        </p:nvSpPr>
        <p:spPr>
          <a:xfrm>
            <a:off x="8827618" y="2973629"/>
            <a:ext cx="115305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Telemedicine</a:t>
            </a:r>
            <a:endParaRPr lang="en-US" sz="1200" dirty="0"/>
          </a:p>
        </p:txBody>
      </p:sp>
      <p:sp>
        <p:nvSpPr>
          <p:cNvPr id="57" name="Shape 42"/>
          <p:cNvSpPr/>
          <p:nvPr/>
        </p:nvSpPr>
        <p:spPr>
          <a:xfrm>
            <a:off x="6486754" y="3354934"/>
            <a:ext cx="2095805" cy="381305"/>
          </a:xfrm>
          <a:prstGeom prst="roundRect">
            <a:avLst>
              <a:gd name="adj" fmla="val 119904"/>
            </a:avLst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8" name="Image 13" descr="preencoded.png"/>
          <p:cNvPicPr>
            <a:picLocks noChangeAspect="1"/>
          </p:cNvPicPr>
          <p:nvPr/>
        </p:nvPicPr>
        <p:blipFill>
          <a:blip r:embed="rId11"/>
          <a:srcRect t="-180" b="-180"/>
          <a:stretch/>
        </p:blipFill>
        <p:spPr>
          <a:xfrm>
            <a:off x="6629400" y="3459175"/>
            <a:ext cx="190195" cy="152705"/>
          </a:xfrm>
          <a:prstGeom prst="rect">
            <a:avLst/>
          </a:prstGeom>
        </p:spPr>
      </p:pic>
      <p:sp>
        <p:nvSpPr>
          <p:cNvPr id="59" name="Text 43"/>
          <p:cNvSpPr txBox="1"/>
          <p:nvPr/>
        </p:nvSpPr>
        <p:spPr>
          <a:xfrm>
            <a:off x="6858000" y="3450031"/>
            <a:ext cx="16962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Surgical Innovations</a:t>
            </a:r>
            <a:endParaRPr lang="en-US" sz="1200" dirty="0"/>
          </a:p>
        </p:txBody>
      </p:sp>
      <p:sp>
        <p:nvSpPr>
          <p:cNvPr id="60" name="Shape 44"/>
          <p:cNvSpPr/>
          <p:nvPr/>
        </p:nvSpPr>
        <p:spPr>
          <a:xfrm>
            <a:off x="8668512" y="3354934"/>
            <a:ext cx="2324405" cy="381305"/>
          </a:xfrm>
          <a:prstGeom prst="roundRect">
            <a:avLst>
              <a:gd name="adj" fmla="val 119904"/>
            </a:avLst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1" name="Image 14" descr="preencoded.png"/>
          <p:cNvPicPr>
            <a:picLocks noChangeAspect="1"/>
          </p:cNvPicPr>
          <p:nvPr/>
        </p:nvPicPr>
        <p:blipFill>
          <a:blip r:embed="rId12"/>
          <a:srcRect t="-43" b="-43"/>
          <a:stretch/>
        </p:blipFill>
        <p:spPr>
          <a:xfrm>
            <a:off x="8812073" y="3459175"/>
            <a:ext cx="133502" cy="152705"/>
          </a:xfrm>
          <a:prstGeom prst="rect">
            <a:avLst/>
          </a:prstGeom>
        </p:spPr>
      </p:pic>
      <p:sp>
        <p:nvSpPr>
          <p:cNvPr id="62" name="Text 45"/>
          <p:cNvSpPr txBox="1"/>
          <p:nvPr/>
        </p:nvSpPr>
        <p:spPr>
          <a:xfrm>
            <a:off x="8983066" y="3450031"/>
            <a:ext cx="19815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Digital Health Platforms</a:t>
            </a:r>
            <a:endParaRPr lang="en-US" sz="1200" dirty="0"/>
          </a:p>
        </p:txBody>
      </p:sp>
      <p:sp>
        <p:nvSpPr>
          <p:cNvPr id="63" name="Shape 46"/>
          <p:cNvSpPr/>
          <p:nvPr/>
        </p:nvSpPr>
        <p:spPr>
          <a:xfrm>
            <a:off x="6248095" y="4545482"/>
            <a:ext cx="5372100" cy="19202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4" name="Text 47"/>
          <p:cNvSpPr txBox="1"/>
          <p:nvPr/>
        </p:nvSpPr>
        <p:spPr>
          <a:xfrm>
            <a:off x="6248095" y="4183380"/>
            <a:ext cx="2791663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5B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IMPACT FACTORS</a:t>
            </a:r>
            <a:endParaRPr lang="en-US" sz="1800" dirty="0"/>
          </a:p>
        </p:txBody>
      </p:sp>
      <p:sp>
        <p:nvSpPr>
          <p:cNvPr id="65" name="Shape 48"/>
          <p:cNvSpPr/>
          <p:nvPr/>
        </p:nvSpPr>
        <p:spPr>
          <a:xfrm>
            <a:off x="6248095" y="4803345"/>
            <a:ext cx="5372100" cy="2076607"/>
          </a:xfrm>
          <a:prstGeom prst="rect">
            <a:avLst/>
          </a:prstGeom>
          <a:solidFill>
            <a:srgbClr val="F8F8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6" name="Shape 49"/>
          <p:cNvSpPr/>
          <p:nvPr/>
        </p:nvSpPr>
        <p:spPr>
          <a:xfrm>
            <a:off x="6248095" y="4803345"/>
            <a:ext cx="47549" cy="2076607"/>
          </a:xfrm>
          <a:prstGeom prst="rect">
            <a:avLst/>
          </a:prstGeom>
          <a:solidFill>
            <a:srgbClr val="005B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7" name="Image 15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439205" y="4878324"/>
            <a:ext cx="152705" cy="152705"/>
          </a:xfrm>
          <a:prstGeom prst="rect">
            <a:avLst/>
          </a:prstGeom>
        </p:spPr>
      </p:pic>
      <p:sp>
        <p:nvSpPr>
          <p:cNvPr id="68" name="Text 50"/>
          <p:cNvSpPr txBox="1"/>
          <p:nvPr/>
        </p:nvSpPr>
        <p:spPr>
          <a:xfrm>
            <a:off x="6687007" y="4869180"/>
            <a:ext cx="23052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Affordability &amp; Accessibility</a:t>
            </a:r>
            <a:endParaRPr lang="en-US" sz="1200" dirty="0"/>
          </a:p>
        </p:txBody>
      </p:sp>
      <p:sp>
        <p:nvSpPr>
          <p:cNvPr id="69" name="Text 51"/>
          <p:cNvSpPr txBox="1"/>
          <p:nvPr/>
        </p:nvSpPr>
        <p:spPr>
          <a:xfrm>
            <a:off x="6687007" y="5088636"/>
            <a:ext cx="373898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Cost-effective solutions designed for wide deployment</a:t>
            </a:r>
            <a:endParaRPr lang="en-US" sz="1000" dirty="0"/>
          </a:p>
        </p:txBody>
      </p:sp>
      <p:pic>
        <p:nvPicPr>
          <p:cNvPr id="70" name="Image 16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439205" y="5393131"/>
            <a:ext cx="152705" cy="152705"/>
          </a:xfrm>
          <a:prstGeom prst="rect">
            <a:avLst/>
          </a:prstGeom>
        </p:spPr>
      </p:pic>
      <p:sp>
        <p:nvSpPr>
          <p:cNvPr id="71" name="Text 52"/>
          <p:cNvSpPr txBox="1"/>
          <p:nvPr/>
        </p:nvSpPr>
        <p:spPr>
          <a:xfrm>
            <a:off x="6687007" y="5383987"/>
            <a:ext cx="218175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Sustainability &amp; Durability</a:t>
            </a:r>
            <a:endParaRPr lang="en-US" sz="1200" dirty="0"/>
          </a:p>
        </p:txBody>
      </p:sp>
      <p:sp>
        <p:nvSpPr>
          <p:cNvPr id="72" name="Text 53"/>
          <p:cNvSpPr txBox="1"/>
          <p:nvPr/>
        </p:nvSpPr>
        <p:spPr>
          <a:xfrm>
            <a:off x="6687007" y="5602529"/>
            <a:ext cx="346283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Long-term operation in challenging environments</a:t>
            </a:r>
            <a:endParaRPr lang="en-US" sz="1000" dirty="0"/>
          </a:p>
        </p:txBody>
      </p:sp>
      <p:pic>
        <p:nvPicPr>
          <p:cNvPr id="73" name="Image 17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439205" y="5907024"/>
            <a:ext cx="152705" cy="152705"/>
          </a:xfrm>
          <a:prstGeom prst="rect">
            <a:avLst/>
          </a:prstGeom>
        </p:spPr>
      </p:pic>
      <p:sp>
        <p:nvSpPr>
          <p:cNvPr id="74" name="Text 54"/>
          <p:cNvSpPr txBox="1"/>
          <p:nvPr/>
        </p:nvSpPr>
        <p:spPr>
          <a:xfrm>
            <a:off x="6687007" y="5897880"/>
            <a:ext cx="18864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Ease of Use &amp; Training</a:t>
            </a:r>
            <a:endParaRPr lang="en-US" sz="1200" dirty="0"/>
          </a:p>
        </p:txBody>
      </p:sp>
      <p:sp>
        <p:nvSpPr>
          <p:cNvPr id="75" name="Text 55"/>
          <p:cNvSpPr txBox="1"/>
          <p:nvPr/>
        </p:nvSpPr>
        <p:spPr>
          <a:xfrm>
            <a:off x="6687007" y="6117336"/>
            <a:ext cx="3682289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Minimal training requirements for healthcare workers</a:t>
            </a:r>
            <a:endParaRPr lang="en-US" sz="1000" dirty="0"/>
          </a:p>
        </p:txBody>
      </p:sp>
      <p:pic>
        <p:nvPicPr>
          <p:cNvPr id="76" name="Image 18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439205" y="6421831"/>
            <a:ext cx="152705" cy="152705"/>
          </a:xfrm>
          <a:prstGeom prst="rect">
            <a:avLst/>
          </a:prstGeom>
        </p:spPr>
      </p:pic>
      <p:sp>
        <p:nvSpPr>
          <p:cNvPr id="77" name="Text 56"/>
          <p:cNvSpPr txBox="1"/>
          <p:nvPr/>
        </p:nvSpPr>
        <p:spPr>
          <a:xfrm>
            <a:off x="6687007" y="6412687"/>
            <a:ext cx="170535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Scalability Potential</a:t>
            </a:r>
            <a:endParaRPr lang="en-US" sz="1200" dirty="0"/>
          </a:p>
        </p:txBody>
      </p:sp>
      <p:sp>
        <p:nvSpPr>
          <p:cNvPr id="78" name="Text 57"/>
          <p:cNvSpPr txBox="1"/>
          <p:nvPr/>
        </p:nvSpPr>
        <p:spPr>
          <a:xfrm>
            <a:off x="6687007" y="6631229"/>
            <a:ext cx="3814877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Capacity for widespread implementation across regions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2421</Words>
  <Application>Microsoft Macintosh PowerPoint</Application>
  <PresentationFormat>Widescreen</PresentationFormat>
  <Paragraphs>417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Barlow</vt:lpstr>
      <vt:lpstr>Barlow Light</vt:lpstr>
      <vt:lpstr>Barlow Semi-Bold</vt:lpstr>
      <vt:lpstr>Libre Baskerville</vt:lpstr>
      <vt:lpstr>Montserrat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David Arku</cp:lastModifiedBy>
  <cp:revision>57</cp:revision>
  <cp:lastPrinted>2025-09-20T22:16:20Z</cp:lastPrinted>
  <dcterms:created xsi:type="dcterms:W3CDTF">2025-09-10T08:05:46Z</dcterms:created>
  <dcterms:modified xsi:type="dcterms:W3CDTF">2025-09-23T08:19:42Z</dcterms:modified>
</cp:coreProperties>
</file>