
<file path=[Content_Types].xml><?xml version="1.0" encoding="utf-8"?>
<Types xmlns="http://schemas.openxmlformats.org/package/2006/content-types">
  <Default Extension="xml" ContentType="application/vnd.openxmlformats-officedocument.extended-properties+xml"/>
  <Default Extension="jpg" ContentType="image/jpeg"/>
  <Default Extension="png" ContentType="image/png"/>
  <Default Extension="jfif" ContentType="image/jpeg"/>
  <Default Extension="jpeg" ContentType="image/jpeg"/>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26.xml" ContentType="application/vnd.openxmlformats-officedocument.presentationml.slideLayout+xml"/>
  <Override PartName="/ppt/slideMasters/slideMaster1.xml" ContentType="application/vnd.openxmlformats-officedocument.presentationml.slideMaster+xml"/>
  <Override PartName="/ppt/slideLayouts/slideLayout53.xml" ContentType="application/vnd.openxmlformats-officedocument.presentationml.slideLayout+xml"/>
  <Override PartName="/ppt/slideLayouts/slideLayout43.xml" ContentType="application/vnd.openxmlformats-officedocument.presentationml.slideLayout+xml"/>
  <Override PartName="/ppt/slideLayouts/slideLayout64.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8.xml" ContentType="application/vnd.openxmlformats-officedocument.presentationml.slideLayout+xml"/>
  <Override PartName="/ppt/theme/theme1.xml" ContentType="application/vnd.openxmlformats-officedocument.theme+xml"/>
  <Override PartName="/ppt/slides/slide17.xml" ContentType="application/vnd.openxmlformats-officedocument.presentationml.slide+xml"/>
  <Override PartName="/ppt/slides/slide25.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6.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ableStyles.xml" ContentType="application/vnd.openxmlformats-officedocument.presentationml.tableStyles+xml"/>
  <Override PartName="/ppt/slides/slide1.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slides/slide5.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theme/theme3.xml" ContentType="application/vnd.openxmlformats-officedocument.theme+xml"/>
  <Override PartName="/ppt/slides/slide9.xml" ContentType="application/vnd.openxmlformats-officedocument.presentationml.slide+xml"/>
  <Override PartName="/ppt/slides/slide18.xml" ContentType="application/vnd.openxmlformats-officedocument.presentationml.slide+xml"/>
  <Override PartName="/ppt/viewProps.xml" ContentType="application/vnd.openxmlformats-officedocument.presentationml.viewProps+xml"/>
  <Override PartName="/ppt/slides/slide3.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slides/slide7.xml" ContentType="application/vnd.openxmlformats-officedocument.presentationml.slide+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96" r:id="rId2"/>
    <p:sldId id="2608" r:id="rId3"/>
    <p:sldId id="2602" r:id="rId4"/>
    <p:sldId id="2627" r:id="rId5"/>
    <p:sldId id="2609" r:id="rId6"/>
    <p:sldId id="2565" r:id="rId7"/>
    <p:sldId id="2598" r:id="rId8"/>
    <p:sldId id="2600" r:id="rId9"/>
    <p:sldId id="2601" r:id="rId10"/>
    <p:sldId id="2613" r:id="rId11"/>
    <p:sldId id="2616" r:id="rId12"/>
    <p:sldId id="2622" r:id="rId13"/>
    <p:sldId id="2623" r:id="rId14"/>
    <p:sldId id="2624" r:id="rId15"/>
    <p:sldId id="2575" r:id="rId16"/>
    <p:sldId id="2614" r:id="rId17"/>
    <p:sldId id="2619" r:id="rId18"/>
    <p:sldId id="2625" r:id="rId19"/>
    <p:sldId id="2626" r:id="rId20"/>
    <p:sldId id="2555" r:id="rId21"/>
    <p:sldId id="2612" r:id="rId22"/>
    <p:sldId id="2620" r:id="rId23"/>
    <p:sldId id="2617" r:id="rId24"/>
    <p:sldId id="2621" r:id="rId25"/>
    <p:sldId id="25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26"/>
    <a:srgbClr val="5DAAB0"/>
    <a:srgbClr val="3B7579"/>
    <a:srgbClr val="AAD3D6"/>
    <a:srgbClr val="418287"/>
    <a:srgbClr val="DFE3E9"/>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5280" autoAdjust="0"/>
  </p:normalViewPr>
  <p:slideViewPr>
    <p:cSldViewPr snapToGrid="0" snapToObjects="1" showGuides="1">
      <p:cViewPr>
        <p:scale>
          <a:sx n="76" d="100"/>
          <a:sy n="76" d="100"/>
        </p:scale>
        <p:origin x="296" y="-684"/>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12.xml" Id="rId13" /><Relationship Type="http://schemas.openxmlformats.org/officeDocument/2006/relationships/slide" Target="/ppt/slides/slide17.xml" Id="rId18" /><Relationship Type="http://schemas.openxmlformats.org/officeDocument/2006/relationships/slide" Target="/ppt/slides/slide25.xml" Id="rId26" /><Relationship Type="http://schemas.openxmlformats.org/officeDocument/2006/relationships/slide" Target="/ppt/slides/slide2.xml" Id="rId3" /><Relationship Type="http://schemas.openxmlformats.org/officeDocument/2006/relationships/slide" Target="/ppt/slides/slide20.xml" Id="rId21" /><Relationship Type="http://schemas.openxmlformats.org/officeDocument/2006/relationships/slide" Target="/ppt/slides/slide6.xml" Id="rId7" /><Relationship Type="http://schemas.openxmlformats.org/officeDocument/2006/relationships/slide" Target="/ppt/slides/slide11.xml" Id="rId12" /><Relationship Type="http://schemas.openxmlformats.org/officeDocument/2006/relationships/slide" Target="/ppt/slides/slide16.xml" Id="rId17" /><Relationship Type="http://schemas.openxmlformats.org/officeDocument/2006/relationships/slide" Target="/ppt/slides/slide24.xml" Id="rId25" /><Relationship Type="http://schemas.openxmlformats.org/officeDocument/2006/relationships/tableStyles" Target="/ppt/tableStyles.xml" Id="rId33" /><Relationship Type="http://schemas.openxmlformats.org/officeDocument/2006/relationships/slide" Target="/ppt/slides/slide1.xml" Id="rId2" /><Relationship Type="http://schemas.openxmlformats.org/officeDocument/2006/relationships/slide" Target="/ppt/slides/slide15.xml" Id="rId16" /><Relationship Type="http://schemas.openxmlformats.org/officeDocument/2006/relationships/slide" Target="/ppt/slides/slide19.xml" Id="rId20" /><Relationship Type="http://schemas.openxmlformats.org/officeDocument/2006/relationships/commentAuthors" Target="/ppt/commentAuthors.xml" Id="rId29" /><Relationship Type="http://schemas.openxmlformats.org/officeDocument/2006/relationships/slideMaster" Target="/ppt/slideMasters/slideMaster1.xml" Id="rId1" /><Relationship Type="http://schemas.openxmlformats.org/officeDocument/2006/relationships/slide" Target="/ppt/slides/slide5.xml" Id="rId6" /><Relationship Type="http://schemas.openxmlformats.org/officeDocument/2006/relationships/slide" Target="/ppt/slides/slide10.xml" Id="rId11" /><Relationship Type="http://schemas.openxmlformats.org/officeDocument/2006/relationships/slide" Target="/ppt/slides/slide23.xml" Id="rId24" /><Relationship Type="http://schemas.openxmlformats.org/officeDocument/2006/relationships/theme" Target="/ppt/theme/theme1.xml" Id="rId32" /><Relationship Type="http://schemas.openxmlformats.org/officeDocument/2006/relationships/slide" Target="/ppt/slides/slide4.xml" Id="rId5" /><Relationship Type="http://schemas.openxmlformats.org/officeDocument/2006/relationships/slide" Target="/ppt/slides/slide14.xml" Id="rId15" /><Relationship Type="http://schemas.openxmlformats.org/officeDocument/2006/relationships/slide" Target="/ppt/slides/slide22.xml" Id="rId23" /><Relationship Type="http://schemas.openxmlformats.org/officeDocument/2006/relationships/handoutMaster" Target="/ppt/handoutMasters/handoutMaster1.xml" Id="rId28" /><Relationship Type="http://schemas.openxmlformats.org/officeDocument/2006/relationships/slide" Target="/ppt/slides/slide9.xml" Id="rId10" /><Relationship Type="http://schemas.openxmlformats.org/officeDocument/2006/relationships/slide" Target="/ppt/slides/slide18.xml" Id="rId19" /><Relationship Type="http://schemas.openxmlformats.org/officeDocument/2006/relationships/viewProps" Target="/ppt/viewProps.xml" Id="rId31" /><Relationship Type="http://schemas.openxmlformats.org/officeDocument/2006/relationships/slide" Target="/ppt/slides/slide3.xml" Id="rId4" /><Relationship Type="http://schemas.openxmlformats.org/officeDocument/2006/relationships/slide" Target="/ppt/slides/slide8.xml" Id="rId9" /><Relationship Type="http://schemas.openxmlformats.org/officeDocument/2006/relationships/slide" Target="/ppt/slides/slide13.xml" Id="rId14" /><Relationship Type="http://schemas.openxmlformats.org/officeDocument/2006/relationships/slide" Target="/ppt/slides/slide21.xml" Id="rId22" /><Relationship Type="http://schemas.openxmlformats.org/officeDocument/2006/relationships/notesMaster" Target="/ppt/notesMasters/notesMaster1.xml" Id="rId27" /><Relationship Type="http://schemas.openxmlformats.org/officeDocument/2006/relationships/presProps" Target="/ppt/presProps.xml" Id="rId30" /><Relationship Type="http://schemas.openxmlformats.org/officeDocument/2006/relationships/slide" Target="/ppt/slides/slide7.xml" Id="rId8" /></Relationships>
</file>

<file path=ppt/handoutMasters/_rels/handoutMaster1.xml.rels>&#65279;<?xml version="1.0" encoding="utf-8"?><Relationships xmlns="http://schemas.openxmlformats.org/package/2006/relationships"><Relationship Type="http://schemas.openxmlformats.org/officeDocument/2006/relationships/theme" Target="/ppt/theme/theme3.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9/24/2025</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9/24/2025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6.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8.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4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5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6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26.xml" Id="rId26" /><Relationship Type="http://schemas.openxmlformats.org/officeDocument/2006/relationships/slideLayout" Target="/ppt/slideLayouts/slideLayout53.xml" Id="rId53" /><Relationship Type="http://schemas.openxmlformats.org/officeDocument/2006/relationships/slideLayout" Target="/ppt/slideLayouts/slideLayout43.xml" Id="rId43" /><Relationship Type="http://schemas.openxmlformats.org/officeDocument/2006/relationships/slideLayout" Target="/ppt/slideLayouts/slideLayout64.xml" Id="rId64" /><Relationship Type="http://schemas.openxmlformats.org/officeDocument/2006/relationships/slideLayout" Target="/ppt/slideLayouts/slideLayout12.xml" Id="rId12" /><Relationship Type="http://schemas.openxmlformats.org/officeDocument/2006/relationships/slideLayout" Target="/ppt/slideLayouts/slideLayout1.xml" Id="rId1" /><Relationship Type="http://schemas.openxmlformats.org/officeDocument/2006/relationships/slideLayout" Target="/ppt/slideLayouts/slideLayout28.xml" Id="rId28" /><Relationship Type="http://schemas.openxmlformats.org/officeDocument/2006/relationships/theme" Target="/ppt/theme/theme1.xml" Id="rId65" /></Relationships>
</file>

<file path=ppt/slideMasters/slideMaster1.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690" r:id="rId12"/>
    <p:sldLayoutId id="2147483713" r:id="rId26"/>
    <p:sldLayoutId id="2147483715" r:id="rId28"/>
    <p:sldLayoutId id="2147483745" r:id="rId43"/>
    <p:sldLayoutId id="2147483723" r:id="rId5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&#65279;<?xml version="1.0" encoding="utf-8"?><Relationships xmlns="http://schemas.openxmlformats.org/package/2006/relationships"><Relationship Type="http://schemas.openxmlformats.org/officeDocument/2006/relationships/image" Target="/ppt/media/image2.jpeg" Id="rId3" /><Relationship Type="http://schemas.openxmlformats.org/officeDocument/2006/relationships/image" Target="/ppt/media/image1.png" Id="rId2" /><Relationship Type="http://schemas.openxmlformats.org/officeDocument/2006/relationships/slideLayout" Target="/ppt/slideLayouts/slideLayout1.xml" Id="rId1" /></Relationships>
</file>

<file path=ppt/slides/_rels/slide10.xml.rels>&#65279;<?xml version="1.0" encoding="utf-8"?><Relationships xmlns="http://schemas.openxmlformats.org/package/2006/relationships"><Relationship Type="http://schemas.openxmlformats.org/officeDocument/2006/relationships/image" Target="/ppt/media/image9.jpg" Id="rId3" /><Relationship Type="http://schemas.openxmlformats.org/officeDocument/2006/relationships/image" Target="/ppt/media/image8.jpg" Id="rId2" /><Relationship Type="http://schemas.openxmlformats.org/officeDocument/2006/relationships/slideLayout" Target="/ppt/slideLayouts/slideLayout26.xml" Id="rId1" /></Relationships>
</file>

<file path=ppt/slides/_rels/slide11.xml.rels>&#65279;<?xml version="1.0" encoding="utf-8"?><Relationships xmlns="http://schemas.openxmlformats.org/package/2006/relationships"><Relationship Type="http://schemas.openxmlformats.org/officeDocument/2006/relationships/image" Target="/ppt/media/image9.jpg" Id="rId3" /><Relationship Type="http://schemas.openxmlformats.org/officeDocument/2006/relationships/image" Target="/ppt/media/image8.jpg" Id="rId2" /><Relationship Type="http://schemas.openxmlformats.org/officeDocument/2006/relationships/slideLayout" Target="/ppt/slideLayouts/slideLayout26.xml" Id="rId1" /></Relationships>
</file>

<file path=ppt/slides/_rels/slide12.xml.rels>&#65279;<?xml version="1.0" encoding="utf-8"?><Relationships xmlns="http://schemas.openxmlformats.org/package/2006/relationships"><Relationship Type="http://schemas.openxmlformats.org/officeDocument/2006/relationships/image" Target="/ppt/media/image10.jpg" Id="rId2" /><Relationship Type="http://schemas.openxmlformats.org/officeDocument/2006/relationships/slideLayout" Target="/ppt/slideLayouts/slideLayout26.xml" Id="rId1" /></Relationships>
</file>

<file path=ppt/slides/_rels/slide13.xml.rels>&#65279;<?xml version="1.0" encoding="utf-8"?><Relationships xmlns="http://schemas.openxmlformats.org/package/2006/relationships"><Relationship Type="http://schemas.openxmlformats.org/officeDocument/2006/relationships/image" Target="/ppt/media/image11.jpg" Id="rId2" /><Relationship Type="http://schemas.openxmlformats.org/officeDocument/2006/relationships/slideLayout" Target="/ppt/slideLayouts/slideLayout26.xml" Id="rId1" /></Relationships>
</file>

<file path=ppt/slides/_rels/slide14.xml.rels>&#65279;<?xml version="1.0" encoding="utf-8"?><Relationships xmlns="http://schemas.openxmlformats.org/package/2006/relationships"><Relationship Type="http://schemas.openxmlformats.org/officeDocument/2006/relationships/image" Target="/ppt/media/image12.jpg" Id="rId2" /><Relationship Type="http://schemas.openxmlformats.org/officeDocument/2006/relationships/slideLayout" Target="/ppt/slideLayouts/slideLayout26.xml" Id="rId1" /></Relationships>
</file>

<file path=ppt/slides/_rels/slide15.xml.rels>&#65279;<?xml version="1.0" encoding="utf-8"?><Relationships xmlns="http://schemas.openxmlformats.org/package/2006/relationships"><Relationship Type="http://schemas.openxmlformats.org/officeDocument/2006/relationships/image" Target="/ppt/media/image14.jpg" Id="rId3" /><Relationship Type="http://schemas.openxmlformats.org/officeDocument/2006/relationships/image" Target="/ppt/media/image13.jpeg" Id="rId2" /><Relationship Type="http://schemas.openxmlformats.org/officeDocument/2006/relationships/slideLayout" Target="/ppt/slideLayouts/slideLayout53.xml" Id="rId1" /><Relationship Type="http://schemas.openxmlformats.org/officeDocument/2006/relationships/image" Target="/ppt/media/image17.jpg" Id="rId6" /><Relationship Type="http://schemas.openxmlformats.org/officeDocument/2006/relationships/image" Target="/ppt/media/image16.png" Id="rId5" /><Relationship Type="http://schemas.openxmlformats.org/officeDocument/2006/relationships/image" Target="/ppt/media/image15.jpg" Id="rId4" /></Relationships>
</file>

<file path=ppt/slides/_rels/slide16.xml.rels>&#65279;<?xml version="1.0" encoding="utf-8"?><Relationships xmlns="http://schemas.openxmlformats.org/package/2006/relationships"><Relationship Type="http://schemas.openxmlformats.org/officeDocument/2006/relationships/image" Target="/ppt/media/image18.png" Id="rId2" /><Relationship Type="http://schemas.openxmlformats.org/officeDocument/2006/relationships/slideLayout" Target="/ppt/slideLayouts/slideLayout26.xml" Id="rId1" /></Relationships>
</file>

<file path=ppt/slides/_rels/slide17.xml.rels>&#65279;<?xml version="1.0" encoding="utf-8"?><Relationships xmlns="http://schemas.openxmlformats.org/package/2006/relationships"><Relationship Type="http://schemas.openxmlformats.org/officeDocument/2006/relationships/image" Target="/ppt/media/image19.jpg" Id="rId2" /><Relationship Type="http://schemas.openxmlformats.org/officeDocument/2006/relationships/slideLayout" Target="/ppt/slideLayouts/slideLayout28.xml" Id="rId1" /></Relationships>
</file>

<file path=ppt/slides/_rels/slide18.xml.rels>&#65279;<?xml version="1.0" encoding="utf-8"?><Relationships xmlns="http://schemas.openxmlformats.org/package/2006/relationships"><Relationship Type="http://schemas.openxmlformats.org/officeDocument/2006/relationships/image" Target="/ppt/media/image20.jpg" Id="rId2" /><Relationship Type="http://schemas.openxmlformats.org/officeDocument/2006/relationships/slideLayout" Target="/ppt/slideLayouts/slideLayout26.xml" Id="rId1" /></Relationships>
</file>

<file path=ppt/slides/_rels/slide19.xml.rels>&#65279;<?xml version="1.0" encoding="utf-8"?><Relationships xmlns="http://schemas.openxmlformats.org/package/2006/relationships"><Relationship Type="http://schemas.openxmlformats.org/officeDocument/2006/relationships/image" Target="/ppt/media/image20.jpg" Id="rId2" /><Relationship Type="http://schemas.openxmlformats.org/officeDocument/2006/relationships/slideLayout" Target="/ppt/slideLayouts/slideLayout26.xml" Id="rId1" /></Relationships>
</file>

<file path=ppt/slides/_rels/slide2.xml.rels>&#65279;<?xml version="1.0" encoding="utf-8"?><Relationships xmlns="http://schemas.openxmlformats.org/package/2006/relationships"><Relationship Type="http://schemas.openxmlformats.org/officeDocument/2006/relationships/slideLayout" Target="/ppt/slideLayouts/slideLayout12.xml" Id="rId1" /></Relationships>
</file>

<file path=ppt/slides/_rels/slide20.xml.rels>&#65279;<?xml version="1.0" encoding="utf-8"?><Relationships xmlns="http://schemas.openxmlformats.org/package/2006/relationships"><Relationship Type="http://schemas.openxmlformats.org/officeDocument/2006/relationships/slideLayout" Target="/ppt/slideLayouts/slideLayout43.xml" Id="rId1" /></Relationships>
</file>

<file path=ppt/slides/_rels/slide21.xml.rels>&#65279;<?xml version="1.0" encoding="utf-8"?><Relationships xmlns="http://schemas.openxmlformats.org/package/2006/relationships"><Relationship Type="http://schemas.openxmlformats.org/officeDocument/2006/relationships/image" Target="/ppt/media/image22.jpg" Id="rId3" /><Relationship Type="http://schemas.openxmlformats.org/officeDocument/2006/relationships/image" Target="/ppt/media/image21.jpg" Id="rId2" /><Relationship Type="http://schemas.openxmlformats.org/officeDocument/2006/relationships/slideLayout" Target="/ppt/slideLayouts/slideLayout26.xml" Id="rId1" /></Relationships>
</file>

<file path=ppt/slides/_rels/slide22.xml.rels>&#65279;<?xml version="1.0" encoding="utf-8"?><Relationships xmlns="http://schemas.openxmlformats.org/package/2006/relationships"><Relationship Type="http://schemas.openxmlformats.org/officeDocument/2006/relationships/image" Target="/ppt/media/image23.jfif" Id="rId3" /><Relationship Type="http://schemas.openxmlformats.org/officeDocument/2006/relationships/image" Target="/ppt/media/image21.jpg" Id="rId2" /><Relationship Type="http://schemas.openxmlformats.org/officeDocument/2006/relationships/slideLayout" Target="/ppt/slideLayouts/slideLayout26.xml" Id="rId1" /></Relationships>
</file>

<file path=ppt/slides/_rels/slide23.xml.rels>&#65279;<?xml version="1.0" encoding="utf-8"?><Relationships xmlns="http://schemas.openxmlformats.org/package/2006/relationships"><Relationship Type="http://schemas.openxmlformats.org/officeDocument/2006/relationships/image" Target="/ppt/media/image23.jfif" Id="rId3" /><Relationship Type="http://schemas.openxmlformats.org/officeDocument/2006/relationships/image" Target="/ppt/media/image21.jpg" Id="rId2" /><Relationship Type="http://schemas.openxmlformats.org/officeDocument/2006/relationships/slideLayout" Target="/ppt/slideLayouts/slideLayout26.xml" Id="rId1" /></Relationships>
</file>

<file path=ppt/slides/_rels/slide24.xml.rels>&#65279;<?xml version="1.0" encoding="utf-8"?><Relationships xmlns="http://schemas.openxmlformats.org/package/2006/relationships"><Relationship Type="http://schemas.openxmlformats.org/officeDocument/2006/relationships/image" Target="/ppt/media/image23.jfif" Id="rId3" /><Relationship Type="http://schemas.openxmlformats.org/officeDocument/2006/relationships/image" Target="/ppt/media/image21.jpg" Id="rId2" /><Relationship Type="http://schemas.openxmlformats.org/officeDocument/2006/relationships/slideLayout" Target="/ppt/slideLayouts/slideLayout26.xml" Id="rId1" /></Relationships>
</file>

<file path=ppt/slides/_rels/slide25.xml.rels>&#65279;<?xml version="1.0" encoding="utf-8"?><Relationships xmlns="http://schemas.openxmlformats.org/package/2006/relationships"><Relationship Type="http://schemas.openxmlformats.org/officeDocument/2006/relationships/image" Target="/ppt/media/image24.jpg" Id="rId2" /><Relationship Type="http://schemas.openxmlformats.org/officeDocument/2006/relationships/slideLayout" Target="/ppt/slideLayouts/slideLayout64.xml" Id="rId1" /></Relationships>
</file>

<file path=ppt/slides/_rels/slide3.xml.rels>&#65279;<?xml version="1.0" encoding="utf-8"?><Relationships xmlns="http://schemas.openxmlformats.org/package/2006/relationships"><Relationship Type="http://schemas.openxmlformats.org/officeDocument/2006/relationships/slideLayout" Target="/ppt/slideLayouts/slideLayout43.xml" Id="rId1" /></Relationships>
</file>

<file path=ppt/slides/_rels/slide4.xml.rels>&#65279;<?xml version="1.0" encoding="utf-8"?><Relationships xmlns="http://schemas.openxmlformats.org/package/2006/relationships"><Relationship Type="http://schemas.openxmlformats.org/officeDocument/2006/relationships/slideLayout" Target="/ppt/slideLayouts/slideLayout43.xml" Id="rId1" /></Relationships>
</file>

<file path=ppt/slides/_rels/slide5.xml.rels>&#65279;<?xml version="1.0" encoding="utf-8"?><Relationships xmlns="http://schemas.openxmlformats.org/package/2006/relationships"><Relationship Type="http://schemas.openxmlformats.org/officeDocument/2006/relationships/image" Target="/ppt/media/image3.jpg" Id="rId2" /><Relationship Type="http://schemas.openxmlformats.org/officeDocument/2006/relationships/slideLayout" Target="/ppt/slideLayouts/slideLayout26.xml" Id="rId1" /></Relationships>
</file>

<file path=ppt/slides/_rels/slide6.xml.rels>&#65279;<?xml version="1.0" encoding="utf-8"?><Relationships xmlns="http://schemas.openxmlformats.org/package/2006/relationships"><Relationship Type="http://schemas.openxmlformats.org/officeDocument/2006/relationships/image" Target="/ppt/media/image4.jpg" Id="rId2" /><Relationship Type="http://schemas.openxmlformats.org/officeDocument/2006/relationships/slideLayout" Target="/ppt/slideLayouts/slideLayout26.xml" Id="rId1" /></Relationships>
</file>

<file path=ppt/slides/_rels/slide7.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image" Target="/ppt/media/image4.jpg" Id="rId2" /><Relationship Type="http://schemas.openxmlformats.org/officeDocument/2006/relationships/slideLayout" Target="/ppt/slideLayouts/slideLayout26.xml" Id="rId1" /></Relationships>
</file>

<file path=ppt/slides/_rels/slide8.xml.rels>&#65279;<?xml version="1.0" encoding="utf-8"?><Relationships xmlns="http://schemas.openxmlformats.org/package/2006/relationships"><Relationship Type="http://schemas.openxmlformats.org/officeDocument/2006/relationships/image" Target="/ppt/media/image6.png" Id="rId3" /><Relationship Type="http://schemas.openxmlformats.org/officeDocument/2006/relationships/image" Target="/ppt/media/image4.jpg" Id="rId2" /><Relationship Type="http://schemas.openxmlformats.org/officeDocument/2006/relationships/slideLayout" Target="/ppt/slideLayouts/slideLayout26.xml" Id="rId1" /></Relationships>
</file>

<file path=ppt/slides/_rels/slide9.xml.rels>&#65279;<?xml version="1.0" encoding="utf-8"?><Relationships xmlns="http://schemas.openxmlformats.org/package/2006/relationships"><Relationship Type="http://schemas.openxmlformats.org/officeDocument/2006/relationships/image" Target="/ppt/media/image7.png" Id="rId3" /><Relationship Type="http://schemas.openxmlformats.org/officeDocument/2006/relationships/image" Target="/ppt/media/image4.jpg" Id="rId2" /><Relationship Type="http://schemas.openxmlformats.org/officeDocument/2006/relationships/slideLayout" Target="/ppt/slideLayouts/slideLayout26.xml" Id="rId1"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0" y="4820007"/>
            <a:ext cx="12191999" cy="1156250"/>
          </a:xfrm>
          <a:prstGeom prst="rect">
            <a:avLst/>
          </a:prstGeom>
        </p:spPr>
        <p:txBody>
          <a:bodyPr anchor="t">
            <a:normAutofit fontScale="90000"/>
          </a:bodyPr>
          <a:lstStyle/>
          <a:p>
            <a:pPr algn="ctr"/>
            <a:r>
              <a:rPr lang="en-US" dirty="0"/>
              <a:t>Proactive Public-Private Partnership for the Reset Ghana Agenda</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9087609" y="6344009"/>
            <a:ext cx="3104392" cy="511628"/>
          </a:xfrm>
          <a:prstGeom prst="rect">
            <a:avLst/>
          </a:prstGeom>
        </p:spPr>
        <p:txBody>
          <a:bodyPr>
            <a:noAutofit/>
          </a:bodyPr>
          <a:lstStyle/>
          <a:p>
            <a:pPr algn="ctr"/>
            <a:r>
              <a:rPr lang="en-US" sz="2000" b="1" dirty="0">
                <a:latin typeface="+mj-lt"/>
              </a:rPr>
              <a:t> </a:t>
            </a:r>
            <a:r>
              <a:rPr lang="en-US" sz="2000" b="1" dirty="0">
                <a:effectLst>
                  <a:outerShdw blurRad="38100" dist="38100" dir="2700000" algn="tl">
                    <a:srgbClr val="000000">
                      <a:alpha val="43137"/>
                    </a:srgbClr>
                  </a:outerShdw>
                </a:effectLst>
                <a:latin typeface="+mj-lt"/>
              </a:rPr>
              <a:t>Joseph Awen Awan</a:t>
            </a:r>
          </a:p>
        </p:txBody>
      </p:sp>
      <p:pic>
        <p:nvPicPr>
          <p:cNvPr id="6" name="Picture 5">
            <a:extLst>
              <a:ext uri="{FF2B5EF4-FFF2-40B4-BE49-F238E27FC236}">
                <a16:creationId xmlns:a16="http://schemas.microsoft.com/office/drawing/2014/main" id="{0A1E5AC8-F0AC-704D-AFE5-7AA2304DB096}"/>
              </a:ext>
            </a:extLst>
          </p:cNvPr>
          <p:cNvPicPr>
            <a:picLocks noChangeAspect="1"/>
          </p:cNvPicPr>
          <p:nvPr/>
        </p:nvPicPr>
        <p:blipFill>
          <a:blip r:embed="rId2"/>
          <a:stretch>
            <a:fillRect/>
          </a:stretch>
        </p:blipFill>
        <p:spPr>
          <a:xfrm>
            <a:off x="0" y="0"/>
            <a:ext cx="6962934" cy="4637314"/>
          </a:xfrm>
          <a:prstGeom prst="rect">
            <a:avLst/>
          </a:prstGeom>
        </p:spPr>
      </p:pic>
      <p:pic>
        <p:nvPicPr>
          <p:cNvPr id="1026" name="Picture 2">
            <a:extLst>
              <a:ext uri="{FF2B5EF4-FFF2-40B4-BE49-F238E27FC236}">
                <a16:creationId xmlns:a16="http://schemas.microsoft.com/office/drawing/2014/main" id="{39D17817-E263-2880-D426-AE358C855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657" y="1"/>
            <a:ext cx="8349344" cy="463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146461-3582-D6E6-4737-A1F8439BA060}"/>
              </a:ext>
            </a:extLst>
          </p:cNvPr>
          <p:cNvSpPr>
            <a:spLocks noGrp="1"/>
          </p:cNvSpPr>
          <p:nvPr>
            <p:ph type="body" sz="quarter" idx="11"/>
          </p:nvPr>
        </p:nvSpPr>
        <p:spPr/>
        <p:txBody>
          <a:bodyPr/>
          <a:lstStyle/>
          <a:p>
            <a:pPr marL="457200" indent="-457200">
              <a:buFont typeface="Wingdings" panose="05000000000000000000" pitchFamily="2" charset="2"/>
              <a:buChar char="ü"/>
            </a:pPr>
            <a:r>
              <a:rPr lang="en-US" sz="2200" b="1" dirty="0">
                <a:latin typeface="+mj-lt"/>
              </a:rPr>
              <a:t>27.7Km Accra-Tema Motorway Extension Project</a:t>
            </a:r>
          </a:p>
          <a:p>
            <a:pPr marL="457200" indent="-457200">
              <a:buFont typeface="Wingdings" panose="05000000000000000000" pitchFamily="2" charset="2"/>
              <a:buChar char="ü"/>
            </a:pPr>
            <a:r>
              <a:rPr lang="en-US" sz="2200" b="1" dirty="0">
                <a:latin typeface="+mj-lt"/>
              </a:rPr>
              <a:t>Teshie-Nungua Desalination Project</a:t>
            </a:r>
          </a:p>
          <a:p>
            <a:pPr marL="457200" indent="-457200">
              <a:buFont typeface="Wingdings" panose="05000000000000000000" pitchFamily="2" charset="2"/>
              <a:buChar char="ü"/>
            </a:pPr>
            <a:r>
              <a:rPr lang="en-US" sz="2200" b="1" dirty="0">
                <a:latin typeface="+mj-lt"/>
              </a:rPr>
              <a:t>the National Identification Systems Project,</a:t>
            </a:r>
          </a:p>
          <a:p>
            <a:pPr marL="457200" indent="-457200">
              <a:buFont typeface="Wingdings" panose="05000000000000000000" pitchFamily="2" charset="2"/>
              <a:buChar char="ü"/>
            </a:pPr>
            <a:r>
              <a:rPr lang="en-US" sz="2200" b="1" dirty="0">
                <a:latin typeface="+mj-lt"/>
              </a:rPr>
              <a:t>Takoradi Integrated Container and Multipurpose Terminal,</a:t>
            </a:r>
          </a:p>
          <a:p>
            <a:pPr marL="457200" indent="-457200">
              <a:buFont typeface="Wingdings" panose="05000000000000000000" pitchFamily="2" charset="2"/>
              <a:buChar char="ü"/>
            </a:pPr>
            <a:r>
              <a:rPr lang="en-US" sz="2200" b="1" dirty="0">
                <a:latin typeface="+mj-lt"/>
              </a:rPr>
              <a:t>Tema Terminal 3 Project</a:t>
            </a:r>
          </a:p>
          <a:p>
            <a:endParaRPr lang="en-US" dirty="0"/>
          </a:p>
        </p:txBody>
      </p:sp>
      <p:sp>
        <p:nvSpPr>
          <p:cNvPr id="3" name="Title 2">
            <a:extLst>
              <a:ext uri="{FF2B5EF4-FFF2-40B4-BE49-F238E27FC236}">
                <a16:creationId xmlns:a16="http://schemas.microsoft.com/office/drawing/2014/main" id="{A9A8356A-F3F7-CCF2-2DD4-6FC55D0C087B}"/>
              </a:ext>
            </a:extLst>
          </p:cNvPr>
          <p:cNvSpPr>
            <a:spLocks noGrp="1"/>
          </p:cNvSpPr>
          <p:nvPr>
            <p:ph type="title"/>
          </p:nvPr>
        </p:nvSpPr>
        <p:spPr>
          <a:xfrm>
            <a:off x="4989296" y="908272"/>
            <a:ext cx="6435524" cy="1325563"/>
          </a:xfrm>
        </p:spPr>
        <p:txBody>
          <a:bodyPr/>
          <a:lstStyle/>
          <a:p>
            <a:r>
              <a:rPr lang="en-US" dirty="0"/>
              <a:t>Key Projects Under PPPs</a:t>
            </a:r>
          </a:p>
        </p:txBody>
      </p:sp>
      <p:pic>
        <p:nvPicPr>
          <p:cNvPr id="7" name="Picture Placeholder 6">
            <a:extLst>
              <a:ext uri="{FF2B5EF4-FFF2-40B4-BE49-F238E27FC236}">
                <a16:creationId xmlns:a16="http://schemas.microsoft.com/office/drawing/2014/main" id="{859E8B4F-879E-9801-86B1-47010A875AEB}"/>
              </a:ext>
            </a:extLst>
          </p:cNvPr>
          <p:cNvPicPr>
            <a:picLocks noGrp="1" noChangeAspect="1"/>
          </p:cNvPicPr>
          <p:nvPr>
            <p:ph type="pic" sz="quarter" idx="10"/>
          </p:nvPr>
        </p:nvPicPr>
        <p:blipFill>
          <a:blip r:embed="rId2"/>
          <a:srcRect l="3442" r="3442"/>
          <a:stretch>
            <a:fillRect/>
          </a:stretch>
        </p:blipFill>
        <p:spPr>
          <a:xfrm>
            <a:off x="0" y="0"/>
            <a:ext cx="4495800" cy="3206750"/>
          </a:xfrm>
        </p:spPr>
      </p:pic>
      <p:pic>
        <p:nvPicPr>
          <p:cNvPr id="9" name="Picture Placeholder 8">
            <a:extLst>
              <a:ext uri="{FF2B5EF4-FFF2-40B4-BE49-F238E27FC236}">
                <a16:creationId xmlns:a16="http://schemas.microsoft.com/office/drawing/2014/main" id="{0A8B89E5-CAFB-D054-8E91-E4882DF48449}"/>
              </a:ext>
            </a:extLst>
          </p:cNvPr>
          <p:cNvPicPr>
            <a:picLocks noGrp="1" noChangeAspect="1"/>
          </p:cNvPicPr>
          <p:nvPr>
            <p:ph type="pic" sz="quarter" idx="12"/>
          </p:nvPr>
        </p:nvPicPr>
        <p:blipFill>
          <a:blip r:embed="rId3"/>
          <a:srcRect l="7169" r="7169"/>
          <a:stretch>
            <a:fillRect/>
          </a:stretch>
        </p:blipFill>
        <p:spPr>
          <a:xfrm>
            <a:off x="0" y="3359150"/>
            <a:ext cx="4495800" cy="3498850"/>
          </a:xfrm>
        </p:spPr>
      </p:pic>
    </p:spTree>
    <p:extLst>
      <p:ext uri="{BB962C8B-B14F-4D97-AF65-F5344CB8AC3E}">
        <p14:creationId xmlns:p14="http://schemas.microsoft.com/office/powerpoint/2010/main" val="2581766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65783-E78E-BB62-BAF2-6C66F9E6E4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16B4A2-9C77-A3A5-7896-C16D67E9A938}"/>
              </a:ext>
            </a:extLst>
          </p:cNvPr>
          <p:cNvSpPr>
            <a:spLocks noGrp="1"/>
          </p:cNvSpPr>
          <p:nvPr>
            <p:ph type="body" sz="quarter" idx="11"/>
          </p:nvPr>
        </p:nvSpPr>
        <p:spPr/>
        <p:txBody>
          <a:bodyPr/>
          <a:lstStyle/>
          <a:p>
            <a:pPr marL="457200" indent="-457200">
              <a:buFont typeface="Wingdings" panose="05000000000000000000" pitchFamily="2" charset="2"/>
              <a:buChar char="ü"/>
            </a:pPr>
            <a:r>
              <a:rPr lang="en-US" sz="2200" b="1" dirty="0">
                <a:latin typeface="+mj-lt"/>
              </a:rPr>
              <a:t>Tema LNG Terminal Project</a:t>
            </a:r>
          </a:p>
          <a:p>
            <a:pPr marL="457200" indent="-457200">
              <a:buFont typeface="Wingdings" panose="05000000000000000000" pitchFamily="2" charset="2"/>
              <a:buChar char="ü"/>
            </a:pPr>
            <a:r>
              <a:rPr lang="en-US" sz="2200" b="1" dirty="0">
                <a:latin typeface="+mj-lt"/>
              </a:rPr>
              <a:t>Tema Off-Dock Car Terminal</a:t>
            </a:r>
          </a:p>
          <a:p>
            <a:endParaRPr lang="en-US" sz="2200" b="1" dirty="0">
              <a:latin typeface="+mj-lt"/>
            </a:endParaRPr>
          </a:p>
          <a:p>
            <a:endParaRPr lang="en-US" dirty="0"/>
          </a:p>
        </p:txBody>
      </p:sp>
      <p:sp>
        <p:nvSpPr>
          <p:cNvPr id="3" name="Title 2">
            <a:extLst>
              <a:ext uri="{FF2B5EF4-FFF2-40B4-BE49-F238E27FC236}">
                <a16:creationId xmlns:a16="http://schemas.microsoft.com/office/drawing/2014/main" id="{8CB3935C-4BB6-F787-D9CC-8B2321C42DC4}"/>
              </a:ext>
            </a:extLst>
          </p:cNvPr>
          <p:cNvSpPr>
            <a:spLocks noGrp="1"/>
          </p:cNvSpPr>
          <p:nvPr>
            <p:ph type="title"/>
          </p:nvPr>
        </p:nvSpPr>
        <p:spPr>
          <a:xfrm>
            <a:off x="4989296" y="908272"/>
            <a:ext cx="6435524" cy="1325563"/>
          </a:xfrm>
        </p:spPr>
        <p:txBody>
          <a:bodyPr/>
          <a:lstStyle/>
          <a:p>
            <a:r>
              <a:rPr lang="en-US" dirty="0"/>
              <a:t>Key Projects Under PPPs</a:t>
            </a:r>
          </a:p>
        </p:txBody>
      </p:sp>
      <p:pic>
        <p:nvPicPr>
          <p:cNvPr id="7" name="Picture Placeholder 6">
            <a:extLst>
              <a:ext uri="{FF2B5EF4-FFF2-40B4-BE49-F238E27FC236}">
                <a16:creationId xmlns:a16="http://schemas.microsoft.com/office/drawing/2014/main" id="{B1E39ADF-F245-6711-D329-07E8AF2F0955}"/>
              </a:ext>
            </a:extLst>
          </p:cNvPr>
          <p:cNvPicPr>
            <a:picLocks noGrp="1" noChangeAspect="1"/>
          </p:cNvPicPr>
          <p:nvPr>
            <p:ph type="pic" sz="quarter" idx="10"/>
          </p:nvPr>
        </p:nvPicPr>
        <p:blipFill>
          <a:blip r:embed="rId2"/>
          <a:srcRect l="3442" r="3442"/>
          <a:stretch>
            <a:fillRect/>
          </a:stretch>
        </p:blipFill>
        <p:spPr>
          <a:xfrm>
            <a:off x="0" y="0"/>
            <a:ext cx="4495800" cy="3206750"/>
          </a:xfrm>
        </p:spPr>
      </p:pic>
      <p:pic>
        <p:nvPicPr>
          <p:cNvPr id="9" name="Picture Placeholder 8">
            <a:extLst>
              <a:ext uri="{FF2B5EF4-FFF2-40B4-BE49-F238E27FC236}">
                <a16:creationId xmlns:a16="http://schemas.microsoft.com/office/drawing/2014/main" id="{43607E6A-D25C-DE95-1B3E-7FE612CD14ED}"/>
              </a:ext>
            </a:extLst>
          </p:cNvPr>
          <p:cNvPicPr>
            <a:picLocks noGrp="1" noChangeAspect="1"/>
          </p:cNvPicPr>
          <p:nvPr>
            <p:ph type="pic" sz="quarter" idx="12"/>
          </p:nvPr>
        </p:nvPicPr>
        <p:blipFill>
          <a:blip r:embed="rId3"/>
          <a:srcRect l="7169" r="7169"/>
          <a:stretch>
            <a:fillRect/>
          </a:stretch>
        </p:blipFill>
        <p:spPr>
          <a:xfrm>
            <a:off x="0" y="3359150"/>
            <a:ext cx="4495800" cy="3498850"/>
          </a:xfrm>
        </p:spPr>
      </p:pic>
    </p:spTree>
    <p:extLst>
      <p:ext uri="{BB962C8B-B14F-4D97-AF65-F5344CB8AC3E}">
        <p14:creationId xmlns:p14="http://schemas.microsoft.com/office/powerpoint/2010/main" val="3793357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96A1-C444-DC1C-476B-7C6A7F46519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C1E27E2-D97F-9EAD-E0D9-F8E227E8B2B8}"/>
              </a:ext>
            </a:extLst>
          </p:cNvPr>
          <p:cNvSpPr>
            <a:spLocks noGrp="1"/>
          </p:cNvSpPr>
          <p:nvPr>
            <p:ph type="body" sz="quarter" idx="11"/>
          </p:nvPr>
        </p:nvSpPr>
        <p:spPr/>
        <p:txBody>
          <a:bodyPr anchor="ctr"/>
          <a:lstStyle/>
          <a:p>
            <a:endParaRPr lang="en-US" sz="2800" b="1" dirty="0">
              <a:solidFill>
                <a:srgbClr val="FFFF00"/>
              </a:solidFill>
              <a:latin typeface="Constantia" panose="02030602050306030303" pitchFamily="18" charset="0"/>
            </a:endParaRPr>
          </a:p>
          <a:p>
            <a:pPr marL="457200" indent="-457200">
              <a:buFont typeface="Wingdings" panose="05000000000000000000" pitchFamily="2" charset="2"/>
              <a:buChar char="ü"/>
            </a:pPr>
            <a:r>
              <a:rPr lang="en-US" sz="2600" b="1" dirty="0">
                <a:solidFill>
                  <a:srgbClr val="FFFF00"/>
                </a:solidFill>
                <a:latin typeface="Constantia" panose="02030602050306030303" pitchFamily="18" charset="0"/>
              </a:rPr>
              <a:t>Power Purchase Agreements</a:t>
            </a:r>
          </a:p>
          <a:p>
            <a:pPr marL="457200" indent="-457200">
              <a:buFont typeface="Wingdings" panose="05000000000000000000" pitchFamily="2" charset="2"/>
              <a:buChar char="ü"/>
            </a:pPr>
            <a:r>
              <a:rPr lang="en-US" sz="2600" b="1" dirty="0">
                <a:solidFill>
                  <a:srgbClr val="FFFF00"/>
                </a:solidFill>
                <a:latin typeface="Constantia" panose="02030602050306030303" pitchFamily="18" charset="0"/>
              </a:rPr>
              <a:t>Renewable Power</a:t>
            </a:r>
          </a:p>
          <a:p>
            <a:pPr marL="457200" indent="-457200">
              <a:buFont typeface="Wingdings" panose="05000000000000000000" pitchFamily="2" charset="2"/>
              <a:buChar char="ü"/>
            </a:pPr>
            <a:r>
              <a:rPr lang="en-US" sz="2600" b="1" dirty="0">
                <a:solidFill>
                  <a:srgbClr val="FFFF00"/>
                </a:solidFill>
                <a:latin typeface="Constantia" panose="02030602050306030303" pitchFamily="18" charset="0"/>
              </a:rPr>
              <a:t>LPG Policy Reforms</a:t>
            </a:r>
          </a:p>
          <a:p>
            <a:r>
              <a:rPr lang="en-US" sz="2800" b="1" dirty="0">
                <a:latin typeface="+mj-lt"/>
              </a:rPr>
              <a:t> </a:t>
            </a:r>
            <a:endParaRPr lang="en-US" sz="2800" b="1" dirty="0">
              <a:latin typeface="Constantia" panose="02030602050306030303" pitchFamily="18" charset="0"/>
            </a:endParaRPr>
          </a:p>
        </p:txBody>
      </p:sp>
      <p:sp>
        <p:nvSpPr>
          <p:cNvPr id="8" name="Title 7">
            <a:extLst>
              <a:ext uri="{FF2B5EF4-FFF2-40B4-BE49-F238E27FC236}">
                <a16:creationId xmlns:a16="http://schemas.microsoft.com/office/drawing/2014/main" id="{84A8A3BE-AB87-731F-01AB-DE4E47D0AFAE}"/>
              </a:ext>
            </a:extLst>
          </p:cNvPr>
          <p:cNvSpPr>
            <a:spLocks noGrp="1"/>
          </p:cNvSpPr>
          <p:nvPr>
            <p:ph type="title"/>
          </p:nvPr>
        </p:nvSpPr>
        <p:spPr>
          <a:xfrm>
            <a:off x="0" y="940312"/>
            <a:ext cx="11810144" cy="1325563"/>
          </a:xfrm>
        </p:spPr>
        <p:txBody>
          <a:bodyPr>
            <a:normAutofit/>
          </a:bodyPr>
          <a:lstStyle/>
          <a:p>
            <a:r>
              <a:rPr lang="en-US" sz="4800" dirty="0"/>
              <a:t>PPP Possibilities - </a:t>
            </a:r>
            <a:r>
              <a:rPr lang="en-US" sz="4800" dirty="0">
                <a:solidFill>
                  <a:srgbClr val="0070C0"/>
                </a:solidFill>
              </a:rPr>
              <a:t>Energy</a:t>
            </a:r>
          </a:p>
        </p:txBody>
      </p:sp>
      <p:pic>
        <p:nvPicPr>
          <p:cNvPr id="6" name="Picture Placeholder 5">
            <a:extLst>
              <a:ext uri="{FF2B5EF4-FFF2-40B4-BE49-F238E27FC236}">
                <a16:creationId xmlns:a16="http://schemas.microsoft.com/office/drawing/2014/main" id="{5A00C255-3AC5-1370-9EAF-B79B1691F50B}"/>
              </a:ext>
            </a:extLst>
          </p:cNvPr>
          <p:cNvPicPr>
            <a:picLocks noGrp="1" noChangeAspect="1"/>
          </p:cNvPicPr>
          <p:nvPr>
            <p:ph type="pic" sz="quarter" idx="10"/>
          </p:nvPr>
        </p:nvPicPr>
        <p:blipFill>
          <a:blip r:embed="rId2"/>
          <a:srcRect t="20362" b="20362"/>
          <a:stretch>
            <a:fillRect/>
          </a:stretch>
        </p:blipFill>
        <p:spPr>
          <a:xfrm>
            <a:off x="0" y="3206750"/>
            <a:ext cx="4106863" cy="3651250"/>
          </a:xfrm>
        </p:spPr>
      </p:pic>
    </p:spTree>
    <p:extLst>
      <p:ext uri="{BB962C8B-B14F-4D97-AF65-F5344CB8AC3E}">
        <p14:creationId xmlns:p14="http://schemas.microsoft.com/office/powerpoint/2010/main" val="707386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BCD4C-448B-1D15-8A66-ACFEB8128E4F}"/>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BCD85D3-7F66-8448-AAAC-4CC400319A3B}"/>
              </a:ext>
            </a:extLst>
          </p:cNvPr>
          <p:cNvSpPr>
            <a:spLocks noGrp="1"/>
          </p:cNvSpPr>
          <p:nvPr>
            <p:ph type="body" sz="quarter" idx="11"/>
          </p:nvPr>
        </p:nvSpPr>
        <p:spPr/>
        <p:txBody>
          <a:bodyPr anchor="ctr"/>
          <a:lstStyle/>
          <a:p>
            <a:pPr marL="457200" indent="-457200">
              <a:buFont typeface="Wingdings" panose="05000000000000000000" pitchFamily="2" charset="2"/>
              <a:buChar char="ü"/>
            </a:pPr>
            <a:r>
              <a:rPr lang="en-US" sz="2600" b="1" dirty="0">
                <a:solidFill>
                  <a:srgbClr val="FFFF00"/>
                </a:solidFill>
                <a:latin typeface="Constantia" panose="02030602050306030303" pitchFamily="18" charset="0"/>
              </a:rPr>
              <a:t>Toll Roads</a:t>
            </a:r>
          </a:p>
          <a:p>
            <a:pPr marL="457200" indent="-457200">
              <a:buFont typeface="Wingdings" panose="05000000000000000000" pitchFamily="2" charset="2"/>
              <a:buChar char="ü"/>
            </a:pPr>
            <a:r>
              <a:rPr lang="en-US" sz="2600" b="1" dirty="0">
                <a:solidFill>
                  <a:srgbClr val="FFFF00"/>
                </a:solidFill>
                <a:latin typeface="Constantia" panose="02030602050306030303" pitchFamily="18" charset="0"/>
              </a:rPr>
              <a:t>Port Infrastructure</a:t>
            </a:r>
          </a:p>
          <a:p>
            <a:pPr marL="457200" indent="-457200">
              <a:buFont typeface="Wingdings" panose="05000000000000000000" pitchFamily="2" charset="2"/>
              <a:buChar char="ü"/>
            </a:pPr>
            <a:r>
              <a:rPr lang="en-US" sz="2600" b="1" dirty="0">
                <a:solidFill>
                  <a:srgbClr val="FFFF00"/>
                </a:solidFill>
                <a:latin typeface="Constantia" panose="02030602050306030303" pitchFamily="18" charset="0"/>
              </a:rPr>
              <a:t>Rail Construction</a:t>
            </a:r>
          </a:p>
          <a:p>
            <a:pPr marL="457200" indent="-457200">
              <a:buFont typeface="Wingdings" panose="05000000000000000000" pitchFamily="2" charset="2"/>
              <a:buChar char="ü"/>
            </a:pPr>
            <a:r>
              <a:rPr lang="en-US" sz="2600" b="1" dirty="0">
                <a:solidFill>
                  <a:srgbClr val="FFFF00"/>
                </a:solidFill>
                <a:latin typeface="Constantia" panose="02030602050306030303" pitchFamily="18" charset="0"/>
              </a:rPr>
              <a:t>Transportation by Lake, Sea</a:t>
            </a:r>
          </a:p>
        </p:txBody>
      </p:sp>
      <p:sp>
        <p:nvSpPr>
          <p:cNvPr id="8" name="Title 7">
            <a:extLst>
              <a:ext uri="{FF2B5EF4-FFF2-40B4-BE49-F238E27FC236}">
                <a16:creationId xmlns:a16="http://schemas.microsoft.com/office/drawing/2014/main" id="{2E607CBD-3C10-4AA5-452B-5BFB60AF60D9}"/>
              </a:ext>
            </a:extLst>
          </p:cNvPr>
          <p:cNvSpPr>
            <a:spLocks noGrp="1"/>
          </p:cNvSpPr>
          <p:nvPr>
            <p:ph type="title"/>
          </p:nvPr>
        </p:nvSpPr>
        <p:spPr>
          <a:xfrm>
            <a:off x="0" y="940312"/>
            <a:ext cx="11810144" cy="1325563"/>
          </a:xfrm>
        </p:spPr>
        <p:txBody>
          <a:bodyPr>
            <a:normAutofit/>
          </a:bodyPr>
          <a:lstStyle/>
          <a:p>
            <a:r>
              <a:rPr lang="en-US" sz="4800" dirty="0"/>
              <a:t>PPP Possibilities - </a:t>
            </a:r>
            <a:r>
              <a:rPr lang="en-US" sz="4800" dirty="0">
                <a:solidFill>
                  <a:srgbClr val="0070C0"/>
                </a:solidFill>
              </a:rPr>
              <a:t>Transport</a:t>
            </a:r>
          </a:p>
        </p:txBody>
      </p:sp>
      <p:pic>
        <p:nvPicPr>
          <p:cNvPr id="18" name="Picture Placeholder 17">
            <a:extLst>
              <a:ext uri="{FF2B5EF4-FFF2-40B4-BE49-F238E27FC236}">
                <a16:creationId xmlns:a16="http://schemas.microsoft.com/office/drawing/2014/main" id="{75EC8E65-C38D-A3B3-2D82-6F6718B8DDEC}"/>
              </a:ext>
            </a:extLst>
          </p:cNvPr>
          <p:cNvPicPr>
            <a:picLocks noGrp="1" noChangeAspect="1"/>
          </p:cNvPicPr>
          <p:nvPr>
            <p:ph type="pic" sz="quarter" idx="10"/>
          </p:nvPr>
        </p:nvPicPr>
        <p:blipFill>
          <a:blip r:embed="rId2"/>
          <a:srcRect l="20808" r="20808"/>
          <a:stretch>
            <a:fillRect/>
          </a:stretch>
        </p:blipFill>
        <p:spPr>
          <a:xfrm>
            <a:off x="0" y="3206750"/>
            <a:ext cx="4122738" cy="3651250"/>
          </a:xfrm>
        </p:spPr>
      </p:pic>
    </p:spTree>
    <p:extLst>
      <p:ext uri="{BB962C8B-B14F-4D97-AF65-F5344CB8AC3E}">
        <p14:creationId xmlns:p14="http://schemas.microsoft.com/office/powerpoint/2010/main" val="90229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79A7E-E397-2F57-A646-60081C794D8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9278041-D924-2CF2-B654-EACDC5F5DD75}"/>
              </a:ext>
            </a:extLst>
          </p:cNvPr>
          <p:cNvSpPr>
            <a:spLocks noGrp="1"/>
          </p:cNvSpPr>
          <p:nvPr>
            <p:ph type="body" sz="quarter" idx="11"/>
          </p:nvPr>
        </p:nvSpPr>
        <p:spPr/>
        <p:txBody>
          <a:bodyPr anchor="ctr"/>
          <a:lstStyle/>
          <a:p>
            <a:pPr marL="457200" indent="-457200">
              <a:buFont typeface="Wingdings" panose="05000000000000000000" pitchFamily="2" charset="2"/>
              <a:buChar char="ü"/>
            </a:pPr>
            <a:r>
              <a:rPr lang="en-US" sz="2600" b="1" dirty="0">
                <a:solidFill>
                  <a:srgbClr val="FFFF00"/>
                </a:solidFill>
                <a:latin typeface="Constantia" panose="02030602050306030303" pitchFamily="18" charset="0"/>
              </a:rPr>
              <a:t>Private Capital for Refining, Storage, and Distribution.</a:t>
            </a:r>
          </a:p>
        </p:txBody>
      </p:sp>
      <p:sp>
        <p:nvSpPr>
          <p:cNvPr id="8" name="Title 7">
            <a:extLst>
              <a:ext uri="{FF2B5EF4-FFF2-40B4-BE49-F238E27FC236}">
                <a16:creationId xmlns:a16="http://schemas.microsoft.com/office/drawing/2014/main" id="{3235FB40-2E51-A6A7-1A3F-022F3AABD115}"/>
              </a:ext>
            </a:extLst>
          </p:cNvPr>
          <p:cNvSpPr>
            <a:spLocks noGrp="1"/>
          </p:cNvSpPr>
          <p:nvPr>
            <p:ph type="title"/>
          </p:nvPr>
        </p:nvSpPr>
        <p:spPr>
          <a:xfrm>
            <a:off x="0" y="940312"/>
            <a:ext cx="11810144" cy="1325563"/>
          </a:xfrm>
        </p:spPr>
        <p:txBody>
          <a:bodyPr>
            <a:normAutofit/>
          </a:bodyPr>
          <a:lstStyle/>
          <a:p>
            <a:r>
              <a:rPr lang="en-US" sz="4800" dirty="0"/>
              <a:t>PPP Possibilities– </a:t>
            </a:r>
            <a:r>
              <a:rPr lang="en-US" sz="4800" dirty="0">
                <a:solidFill>
                  <a:srgbClr val="0070C0"/>
                </a:solidFill>
              </a:rPr>
              <a:t>Petroleum Downstream </a:t>
            </a:r>
          </a:p>
        </p:txBody>
      </p:sp>
      <p:pic>
        <p:nvPicPr>
          <p:cNvPr id="12" name="Picture Placeholder 11">
            <a:extLst>
              <a:ext uri="{FF2B5EF4-FFF2-40B4-BE49-F238E27FC236}">
                <a16:creationId xmlns:a16="http://schemas.microsoft.com/office/drawing/2014/main" id="{C7A1CD9E-F01D-340A-9E8F-74E11E9E756A}"/>
              </a:ext>
            </a:extLst>
          </p:cNvPr>
          <p:cNvPicPr>
            <a:picLocks noGrp="1" noChangeAspect="1"/>
          </p:cNvPicPr>
          <p:nvPr>
            <p:ph type="pic" sz="quarter" idx="10"/>
          </p:nvPr>
        </p:nvPicPr>
        <p:blipFill>
          <a:blip r:embed="rId2"/>
          <a:srcRect l="12318" r="12318"/>
          <a:stretch>
            <a:fillRect/>
          </a:stretch>
        </p:blipFill>
        <p:spPr>
          <a:xfrm>
            <a:off x="0" y="3206750"/>
            <a:ext cx="4138613" cy="3651250"/>
          </a:xfrm>
        </p:spPr>
      </p:pic>
    </p:spTree>
    <p:extLst>
      <p:ext uri="{BB962C8B-B14F-4D97-AF65-F5344CB8AC3E}">
        <p14:creationId xmlns:p14="http://schemas.microsoft.com/office/powerpoint/2010/main" val="2902418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F9A722-C416-4CA0-9E81-3AB439623A87}"/>
              </a:ext>
            </a:extLst>
          </p:cNvPr>
          <p:cNvSpPr>
            <a:spLocks noGrp="1"/>
          </p:cNvSpPr>
          <p:nvPr>
            <p:ph type="title"/>
          </p:nvPr>
        </p:nvSpPr>
        <p:spPr>
          <a:xfrm>
            <a:off x="1" y="616350"/>
            <a:ext cx="11923754" cy="1062602"/>
          </a:xfrm>
        </p:spPr>
        <p:txBody>
          <a:bodyPr>
            <a:normAutofit/>
          </a:bodyPr>
          <a:lstStyle/>
          <a:p>
            <a:r>
              <a:rPr lang="en-US" dirty="0"/>
              <a:t>PPP Possibilities – </a:t>
            </a:r>
            <a:r>
              <a:rPr lang="en-US" dirty="0">
                <a:solidFill>
                  <a:srgbClr val="0070C0"/>
                </a:solidFill>
              </a:rPr>
              <a:t>Petroleum Downstream </a:t>
            </a:r>
            <a:endParaRPr lang="en-US" dirty="0">
              <a:latin typeface="Arial Black" panose="020B0A04020102020204" pitchFamily="34" charset="0"/>
            </a:endParaRPr>
          </a:p>
        </p:txBody>
      </p:sp>
      <p:pic>
        <p:nvPicPr>
          <p:cNvPr id="25" name="Picture Placeholder 23" descr="Member Photo" title="Decorative">
            <a:extLst>
              <a:ext uri="{FF2B5EF4-FFF2-40B4-BE49-F238E27FC236}">
                <a16:creationId xmlns:a16="http://schemas.microsoft.com/office/drawing/2014/main" id="{28471B48-B5D4-4311-8051-3D8458674D12}"/>
              </a:ext>
            </a:extLst>
          </p:cNvPr>
          <p:cNvPicPr>
            <a:picLocks noGrp="1" noChangeAspect="1"/>
          </p:cNvPicPr>
          <p:nvPr>
            <p:ph type="pic" sz="quarter" idx="11"/>
          </p:nvPr>
        </p:nvPicPr>
        <p:blipFill>
          <a:blip r:embed="rId2" cstate="email">
            <a:grayscl/>
            <a:extLst>
              <a:ext uri="{28A0092B-C50C-407E-A947-70E740481C1C}">
                <a14:useLocalDpi xmlns:a14="http://schemas.microsoft.com/office/drawing/2010/main"/>
              </a:ext>
            </a:extLst>
          </a:blip>
          <a:srcRect/>
          <a:stretch>
            <a:fillRect/>
          </a:stretch>
        </p:blipFill>
        <p:spPr>
          <a:xfrm>
            <a:off x="0" y="4432594"/>
            <a:ext cx="3054096" cy="2441448"/>
          </a:xfrm>
        </p:spPr>
      </p:pic>
      <p:pic>
        <p:nvPicPr>
          <p:cNvPr id="31" name="Picture Placeholder 29">
            <a:extLst>
              <a:ext uri="{FF2B5EF4-FFF2-40B4-BE49-F238E27FC236}">
                <a16:creationId xmlns:a16="http://schemas.microsoft.com/office/drawing/2014/main" id="{7453335E-1D5E-4FDC-8418-75FFB424DE6C}"/>
              </a:ext>
            </a:extLst>
          </p:cNvPr>
          <p:cNvPicPr>
            <a:picLocks noGrp="1" noChangeAspect="1"/>
          </p:cNvPicPr>
          <p:nvPr>
            <p:ph type="pic" sz="quarter" idx="14"/>
          </p:nvPr>
        </p:nvPicPr>
        <p:blipFill>
          <a:blip r:embed="rId3"/>
          <a:srcRect/>
          <a:stretch/>
        </p:blipFill>
        <p:spPr/>
      </p:pic>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p:txBody>
          <a:bodyPr/>
          <a:lstStyle/>
          <a:p>
            <a:r>
              <a:rPr lang="en-US" sz="2800" dirty="0">
                <a:latin typeface="Arial Black" panose="020B0A04020102020204" pitchFamily="34" charset="0"/>
              </a:rPr>
              <a:t>3  Refineries</a:t>
            </a:r>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a:xfrm>
            <a:off x="6359042" y="3637052"/>
            <a:ext cx="2517605" cy="382749"/>
          </a:xfrm>
        </p:spPr>
        <p:txBody>
          <a:bodyPr/>
          <a:lstStyle/>
          <a:p>
            <a:r>
              <a:rPr lang="en-US" sz="2800" dirty="0">
                <a:latin typeface="Arial Black" panose="020B0A04020102020204" pitchFamily="34" charset="0"/>
              </a:rPr>
              <a:t>10,000,000 m³    Storage Tank</a:t>
            </a:r>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0"/>
          </p:nvPr>
        </p:nvSpPr>
        <p:spPr>
          <a:xfrm>
            <a:off x="3288925" y="5653318"/>
            <a:ext cx="2517605" cy="382749"/>
          </a:xfrm>
        </p:spPr>
        <p:txBody>
          <a:bodyPr/>
          <a:lstStyle/>
          <a:p>
            <a:r>
              <a:rPr lang="en-US" sz="2400" dirty="0">
                <a:latin typeface="Arial Black" panose="020B0A04020102020204" pitchFamily="34" charset="0"/>
              </a:rPr>
              <a:t>5 Petrochemical Plants</a:t>
            </a:r>
          </a:p>
        </p:txBody>
      </p:sp>
      <p:sp>
        <p:nvSpPr>
          <p:cNvPr id="24" name="Text Placeholder 23">
            <a:extLst>
              <a:ext uri="{FF2B5EF4-FFF2-40B4-BE49-F238E27FC236}">
                <a16:creationId xmlns:a16="http://schemas.microsoft.com/office/drawing/2014/main" id="{DDC5EC52-0B52-4D0E-B00E-8E5EF35BC9CD}"/>
              </a:ext>
            </a:extLst>
          </p:cNvPr>
          <p:cNvSpPr>
            <a:spLocks noGrp="1"/>
          </p:cNvSpPr>
          <p:nvPr>
            <p:ph type="body" sz="quarter" idx="22"/>
          </p:nvPr>
        </p:nvSpPr>
        <p:spPr>
          <a:xfrm>
            <a:off x="9406149" y="6064630"/>
            <a:ext cx="2517605" cy="382749"/>
          </a:xfrm>
        </p:spPr>
        <p:txBody>
          <a:bodyPr/>
          <a:lstStyle/>
          <a:p>
            <a:r>
              <a:rPr lang="en-US" sz="2800" dirty="0">
                <a:latin typeface="Arial Black" panose="020B0A04020102020204" pitchFamily="34" charset="0"/>
              </a:rPr>
              <a:t>2 Jetties with Multiple Berths</a:t>
            </a:r>
          </a:p>
        </p:txBody>
      </p:sp>
      <p:pic>
        <p:nvPicPr>
          <p:cNvPr id="29" name="Picture Placeholder 25">
            <a:extLst>
              <a:ext uri="{FF2B5EF4-FFF2-40B4-BE49-F238E27FC236}">
                <a16:creationId xmlns:a16="http://schemas.microsoft.com/office/drawing/2014/main" id="{1507C138-F295-471C-A7C2-F827C437DE97}"/>
              </a:ext>
            </a:extLst>
          </p:cNvPr>
          <p:cNvPicPr>
            <a:picLocks noGrp="1" noChangeAspect="1"/>
          </p:cNvPicPr>
          <p:nvPr>
            <p:ph type="pic" sz="quarter" idx="12"/>
          </p:nvPr>
        </p:nvPicPr>
        <p:blipFill>
          <a:blip r:embed="rId4"/>
          <a:srcRect/>
          <a:stretch/>
        </p:blipFill>
        <p:spPr/>
      </p:pic>
      <p:pic>
        <p:nvPicPr>
          <p:cNvPr id="9" name="Picture 8">
            <a:extLst>
              <a:ext uri="{FF2B5EF4-FFF2-40B4-BE49-F238E27FC236}">
                <a16:creationId xmlns:a16="http://schemas.microsoft.com/office/drawing/2014/main" id="{3BBF4D06-7ECE-5CDE-82BA-995335BB9647}"/>
              </a:ext>
            </a:extLst>
          </p:cNvPr>
          <p:cNvPicPr>
            <a:picLocks noChangeAspect="1"/>
          </p:cNvPicPr>
          <p:nvPr/>
        </p:nvPicPr>
        <p:blipFill>
          <a:blip r:embed="rId5"/>
          <a:stretch>
            <a:fillRect/>
          </a:stretch>
        </p:blipFill>
        <p:spPr>
          <a:xfrm>
            <a:off x="-33056" y="4432593"/>
            <a:ext cx="3054097" cy="2425407"/>
          </a:xfrm>
          <a:prstGeom prst="rect">
            <a:avLst/>
          </a:prstGeom>
        </p:spPr>
      </p:pic>
      <p:pic>
        <p:nvPicPr>
          <p:cNvPr id="27" name="Picture Placeholder 26">
            <a:extLst>
              <a:ext uri="{FF2B5EF4-FFF2-40B4-BE49-F238E27FC236}">
                <a16:creationId xmlns:a16="http://schemas.microsoft.com/office/drawing/2014/main" id="{72E5158C-0B51-D0EC-EB6A-8037558074B6}"/>
              </a:ext>
            </a:extLst>
          </p:cNvPr>
          <p:cNvPicPr>
            <a:picLocks noGrp="1" noChangeAspect="1"/>
          </p:cNvPicPr>
          <p:nvPr>
            <p:ph type="pic" sz="quarter" idx="13"/>
          </p:nvPr>
        </p:nvPicPr>
        <p:blipFill>
          <a:blip r:embed="rId6"/>
          <a:srcRect l="8245" r="8245"/>
          <a:stretch>
            <a:fillRect/>
          </a:stretch>
        </p:blipFill>
        <p:spPr/>
      </p:pic>
    </p:spTree>
    <p:extLst>
      <p:ext uri="{BB962C8B-B14F-4D97-AF65-F5344CB8AC3E}">
        <p14:creationId xmlns:p14="http://schemas.microsoft.com/office/powerpoint/2010/main" val="4148056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7653A4-5EFD-0008-6EF0-5AB9B976CE22}"/>
              </a:ext>
            </a:extLst>
          </p:cNvPr>
          <p:cNvSpPr>
            <a:spLocks noGrp="1"/>
          </p:cNvSpPr>
          <p:nvPr>
            <p:ph type="body" sz="quarter" idx="11"/>
          </p:nvPr>
        </p:nvSpPr>
        <p:spPr>
          <a:xfrm>
            <a:off x="0" y="3206186"/>
            <a:ext cx="12192000" cy="3651813"/>
          </a:xfrm>
        </p:spPr>
        <p:txBody>
          <a:bodyPr/>
          <a:lstStyle/>
          <a:p>
            <a:r>
              <a:rPr lang="en-US" sz="1800" dirty="0">
                <a:latin typeface="+mj-lt"/>
              </a:rPr>
              <a:t>The pre-investment phase of the PPP cycle encompasses the </a:t>
            </a:r>
            <a:r>
              <a:rPr lang="en-US" sz="1800" b="1" dirty="0">
                <a:solidFill>
                  <a:srgbClr val="FFC000"/>
                </a:solidFill>
                <a:latin typeface="+mj-lt"/>
              </a:rPr>
              <a:t>identification</a:t>
            </a:r>
            <a:r>
              <a:rPr lang="en-US" sz="1800" dirty="0">
                <a:latin typeface="+mj-lt"/>
              </a:rPr>
              <a:t> and </a:t>
            </a:r>
            <a:r>
              <a:rPr lang="en-US" sz="1800" b="1" dirty="0">
                <a:solidFill>
                  <a:srgbClr val="FFC000"/>
                </a:solidFill>
                <a:latin typeface="+mj-lt"/>
              </a:rPr>
              <a:t>selection of projects</a:t>
            </a:r>
            <a:r>
              <a:rPr lang="en-US" sz="1800" dirty="0">
                <a:latin typeface="+mj-lt"/>
              </a:rPr>
              <a:t>, </a:t>
            </a:r>
            <a:r>
              <a:rPr lang="en-US" sz="1800" b="1" dirty="0">
                <a:solidFill>
                  <a:srgbClr val="FFC000"/>
                </a:solidFill>
                <a:latin typeface="+mj-lt"/>
              </a:rPr>
              <a:t>developing concept notes </a:t>
            </a:r>
            <a:r>
              <a:rPr lang="en-US" sz="1800" dirty="0">
                <a:latin typeface="+mj-lt"/>
              </a:rPr>
              <a:t>or </a:t>
            </a:r>
            <a:r>
              <a:rPr lang="en-US" sz="1800" b="1" dirty="0">
                <a:solidFill>
                  <a:srgbClr val="FFC000"/>
                </a:solidFill>
                <a:latin typeface="+mj-lt"/>
              </a:rPr>
              <a:t>initial business cases, conducting feasibility studies, structuring financial arrangements</a:t>
            </a:r>
            <a:r>
              <a:rPr lang="en-US" sz="1800" dirty="0">
                <a:latin typeface="+mj-lt"/>
              </a:rPr>
              <a:t>, and </a:t>
            </a:r>
            <a:r>
              <a:rPr lang="en-US" sz="1800" b="1" dirty="0">
                <a:solidFill>
                  <a:srgbClr val="FFC000"/>
                </a:solidFill>
                <a:latin typeface="+mj-lt"/>
              </a:rPr>
              <a:t>preparing procurement plans </a:t>
            </a:r>
            <a:r>
              <a:rPr lang="en-US" sz="1800" b="1" dirty="0">
                <a:latin typeface="+mj-lt"/>
              </a:rPr>
              <a:t>and</a:t>
            </a:r>
            <a:r>
              <a:rPr lang="en-US" sz="1800" b="1" dirty="0">
                <a:solidFill>
                  <a:srgbClr val="FFC000"/>
                </a:solidFill>
                <a:latin typeface="+mj-lt"/>
              </a:rPr>
              <a:t> bidding documents</a:t>
            </a:r>
            <a:r>
              <a:rPr lang="en-US" sz="1800" dirty="0">
                <a:latin typeface="+mj-lt"/>
              </a:rPr>
              <a:t>. </a:t>
            </a:r>
          </a:p>
          <a:p>
            <a:r>
              <a:rPr lang="en-US" sz="1800" b="1" dirty="0">
                <a:latin typeface="+mj-lt"/>
              </a:rPr>
              <a:t>This phase is crucial for ensuring comprehensive project preparation and assessment </a:t>
            </a:r>
            <a:r>
              <a:rPr lang="en-US" sz="1800" b="1" dirty="0">
                <a:solidFill>
                  <a:srgbClr val="FFC000"/>
                </a:solidFill>
                <a:latin typeface="+mj-lt"/>
              </a:rPr>
              <a:t>to establish project viability</a:t>
            </a:r>
            <a:r>
              <a:rPr lang="en-US" sz="1800" b="1" dirty="0">
                <a:latin typeface="+mj-lt"/>
              </a:rPr>
              <a:t> and present a strong foundation for successful PPP implementation.</a:t>
            </a:r>
          </a:p>
        </p:txBody>
      </p:sp>
      <p:sp>
        <p:nvSpPr>
          <p:cNvPr id="22" name="Title 21">
            <a:extLst>
              <a:ext uri="{FF2B5EF4-FFF2-40B4-BE49-F238E27FC236}">
                <a16:creationId xmlns:a16="http://schemas.microsoft.com/office/drawing/2014/main" id="{B75271DC-5D64-DB10-182C-7533E0F282A9}"/>
              </a:ext>
            </a:extLst>
          </p:cNvPr>
          <p:cNvSpPr>
            <a:spLocks noGrp="1"/>
          </p:cNvSpPr>
          <p:nvPr>
            <p:ph type="title"/>
          </p:nvPr>
        </p:nvSpPr>
        <p:spPr>
          <a:xfrm>
            <a:off x="5363749" y="1880623"/>
            <a:ext cx="4977264" cy="1325563"/>
          </a:xfrm>
        </p:spPr>
        <p:txBody>
          <a:bodyPr>
            <a:normAutofit/>
          </a:bodyPr>
          <a:lstStyle/>
          <a:p>
            <a:r>
              <a:rPr lang="en-US" sz="4000" dirty="0">
                <a:latin typeface="Arial Black" panose="020B0A04020102020204" pitchFamily="34" charset="0"/>
              </a:rPr>
              <a:t>Pre-Investment </a:t>
            </a:r>
          </a:p>
        </p:txBody>
      </p:sp>
      <p:pic>
        <p:nvPicPr>
          <p:cNvPr id="4" name="Picture 3">
            <a:extLst>
              <a:ext uri="{FF2B5EF4-FFF2-40B4-BE49-F238E27FC236}">
                <a16:creationId xmlns:a16="http://schemas.microsoft.com/office/drawing/2014/main" id="{477FAA5E-D6E2-C79B-B66E-D8C48B824C7C}"/>
              </a:ext>
            </a:extLst>
          </p:cNvPr>
          <p:cNvPicPr>
            <a:picLocks noChangeAspect="1"/>
          </p:cNvPicPr>
          <p:nvPr/>
        </p:nvPicPr>
        <p:blipFill>
          <a:blip r:embed="rId2"/>
          <a:stretch>
            <a:fillRect/>
          </a:stretch>
        </p:blipFill>
        <p:spPr>
          <a:xfrm>
            <a:off x="0" y="-1"/>
            <a:ext cx="4132162" cy="6858000"/>
          </a:xfrm>
          <a:prstGeom prst="rect">
            <a:avLst/>
          </a:prstGeom>
        </p:spPr>
      </p:pic>
    </p:spTree>
    <p:extLst>
      <p:ext uri="{BB962C8B-B14F-4D97-AF65-F5344CB8AC3E}">
        <p14:creationId xmlns:p14="http://schemas.microsoft.com/office/powerpoint/2010/main" val="181625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199" y="1178943"/>
            <a:ext cx="4745620" cy="1325563"/>
          </a:xfrm>
        </p:spPr>
        <p:txBody>
          <a:bodyPr anchor="ctr">
            <a:noAutofit/>
          </a:bodyPr>
          <a:lstStyle/>
          <a:p>
            <a:pPr algn="ctr"/>
            <a:r>
              <a:rPr lang="en-US" sz="3400" dirty="0"/>
              <a:t>Role of Public Institutions</a:t>
            </a:r>
            <a:br>
              <a:rPr lang="en-US" sz="3400" dirty="0"/>
            </a:br>
            <a:r>
              <a:rPr lang="en-US" sz="3400" dirty="0"/>
              <a:t>(Balancing Risk) </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359077" y="1588155"/>
            <a:ext cx="6824723" cy="1397178"/>
          </a:xfrm>
        </p:spPr>
        <p:txBody>
          <a:bodyPr anchor="ctr">
            <a:normAutofit/>
          </a:bodyPr>
          <a:lstStyle/>
          <a:p>
            <a:pPr marL="342900" indent="-342900">
              <a:buFont typeface="Wingdings" panose="05000000000000000000" pitchFamily="2" charset="2"/>
              <a:buChar char="v"/>
            </a:pPr>
            <a:r>
              <a:rPr lang="en-US" sz="2000" b="1" dirty="0">
                <a:solidFill>
                  <a:srgbClr val="FF0000"/>
                </a:solidFill>
                <a:latin typeface="+mj-lt"/>
              </a:rPr>
              <a:t>Reactive</a:t>
            </a:r>
            <a:r>
              <a:rPr lang="en-US" sz="2000" b="1" dirty="0">
                <a:solidFill>
                  <a:srgbClr val="0070C0"/>
                </a:solidFill>
                <a:latin typeface="+mj-lt"/>
              </a:rPr>
              <a:t> </a:t>
            </a:r>
            <a:r>
              <a:rPr lang="en-US" sz="2000" b="1" dirty="0">
                <a:solidFill>
                  <a:srgbClr val="FF0000"/>
                </a:solidFill>
                <a:latin typeface="+mj-lt"/>
              </a:rPr>
              <a:t>→</a:t>
            </a:r>
            <a:r>
              <a:rPr lang="en-US" sz="2000" b="1" dirty="0">
                <a:solidFill>
                  <a:srgbClr val="0070C0"/>
                </a:solidFill>
                <a:latin typeface="+mj-lt"/>
              </a:rPr>
              <a:t> Private Sector </a:t>
            </a:r>
            <a:r>
              <a:rPr lang="en-US" sz="2000" b="1" dirty="0">
                <a:solidFill>
                  <a:srgbClr val="0070C0"/>
                </a:solidFill>
                <a:effectLst/>
                <a:latin typeface="+mj-lt"/>
                <a:ea typeface="Aptos" panose="020B0004020202020204" pitchFamily="34" charset="0"/>
              </a:rPr>
              <a:t>Invited After Problems Emerge</a:t>
            </a:r>
            <a:endParaRPr lang="en-US" sz="2000" b="1" dirty="0">
              <a:solidFill>
                <a:srgbClr val="0070C0"/>
              </a:solidFill>
              <a:latin typeface="+mj-lt"/>
            </a:endParaRPr>
          </a:p>
        </p:txBody>
      </p:sp>
      <p:sp>
        <p:nvSpPr>
          <p:cNvPr id="9" name="Text Placeholder 8"/>
          <p:cNvSpPr>
            <a:spLocks noGrp="1"/>
          </p:cNvSpPr>
          <p:nvPr>
            <p:ph type="body" sz="quarter" idx="16"/>
          </p:nvPr>
        </p:nvSpPr>
        <p:spPr>
          <a:xfrm>
            <a:off x="54739" y="4282875"/>
            <a:ext cx="4737421" cy="2663707"/>
          </a:xfrm>
        </p:spPr>
        <p:txBody>
          <a:bodyPr anchor="ctr">
            <a:normAutofit/>
          </a:bodyPr>
          <a:lstStyle/>
          <a:p>
            <a:pPr marL="342900" indent="-342900">
              <a:buFont typeface="Wingdings" panose="05000000000000000000" pitchFamily="2" charset="2"/>
              <a:buChar char="ü"/>
            </a:pPr>
            <a:r>
              <a:rPr lang="en-US" b="1" dirty="0">
                <a:solidFill>
                  <a:srgbClr val="0070C0"/>
                </a:solidFill>
                <a:latin typeface="+mj-lt"/>
              </a:rPr>
              <a:t>Innovation-driven </a:t>
            </a:r>
          </a:p>
          <a:p>
            <a:pPr marL="342900" indent="-342900">
              <a:lnSpc>
                <a:spcPct val="150000"/>
              </a:lnSpc>
              <a:buFont typeface="Wingdings" panose="05000000000000000000" pitchFamily="2" charset="2"/>
              <a:buChar char="ü"/>
            </a:pPr>
            <a:r>
              <a:rPr lang="en-US" b="1" dirty="0">
                <a:solidFill>
                  <a:srgbClr val="0070C0"/>
                </a:solidFill>
                <a:latin typeface="+mj-lt"/>
              </a:rPr>
              <a:t>Fair Risk Sharing Frameworks </a:t>
            </a:r>
          </a:p>
          <a:p>
            <a:pPr marL="342900" indent="-342900">
              <a:buFont typeface="Wingdings" panose="05000000000000000000" pitchFamily="2" charset="2"/>
              <a:buChar char="ü"/>
            </a:pPr>
            <a:r>
              <a:rPr lang="en-US" b="1" dirty="0">
                <a:solidFill>
                  <a:srgbClr val="0070C0"/>
                </a:solidFill>
                <a:latin typeface="+mj-lt"/>
              </a:rPr>
              <a:t>Sustainability &amp; Accountability (Aligned with SDGs and the Reset Agenda)</a:t>
            </a:r>
          </a:p>
          <a:p>
            <a:pPr marL="342900" indent="-342900">
              <a:buFont typeface="Wingdings" panose="05000000000000000000" pitchFamily="2" charset="2"/>
              <a:buChar char="ü"/>
            </a:pPr>
            <a:endParaRPr lang="en-US" b="1" dirty="0">
              <a:solidFill>
                <a:srgbClr val="0070C0"/>
              </a:solidFill>
              <a:latin typeface="+mj-lt"/>
            </a:endParaRPr>
          </a:p>
          <a:p>
            <a:endParaRPr lang="en-US" dirty="0"/>
          </a:p>
        </p:txBody>
      </p:sp>
      <p:sp>
        <p:nvSpPr>
          <p:cNvPr id="2" name="Text Placeholder 6">
            <a:extLst>
              <a:ext uri="{FF2B5EF4-FFF2-40B4-BE49-F238E27FC236}">
                <a16:creationId xmlns:a16="http://schemas.microsoft.com/office/drawing/2014/main" id="{4264AE61-D120-127E-D305-15F7F5175BF6}"/>
              </a:ext>
            </a:extLst>
          </p:cNvPr>
          <p:cNvSpPr txBox="1">
            <a:spLocks/>
          </p:cNvSpPr>
          <p:nvPr/>
        </p:nvSpPr>
        <p:spPr>
          <a:xfrm>
            <a:off x="101278" y="3589093"/>
            <a:ext cx="6121722" cy="382749"/>
          </a:xfrm>
          <a:prstGeom prst="rect">
            <a:avLst/>
          </a:prstGeom>
        </p:spPr>
        <p:txBody>
          <a:bodyPr vert="horz" lIns="0" tIns="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u="sng" dirty="0"/>
              <a:t>Pillars For Proactive PPPs</a:t>
            </a:r>
          </a:p>
        </p:txBody>
      </p:sp>
      <p:pic>
        <p:nvPicPr>
          <p:cNvPr id="12" name="Picture Placeholder 11">
            <a:extLst>
              <a:ext uri="{FF2B5EF4-FFF2-40B4-BE49-F238E27FC236}">
                <a16:creationId xmlns:a16="http://schemas.microsoft.com/office/drawing/2014/main" id="{FCCA6B26-596A-8C0D-3512-456707DBC09F}"/>
              </a:ext>
            </a:extLst>
          </p:cNvPr>
          <p:cNvPicPr>
            <a:picLocks noGrp="1" noChangeAspect="1"/>
          </p:cNvPicPr>
          <p:nvPr>
            <p:ph type="pic" sz="quarter" idx="10"/>
          </p:nvPr>
        </p:nvPicPr>
        <p:blipFill>
          <a:blip r:embed="rId2"/>
          <a:srcRect t="15466" b="15466"/>
          <a:stretch>
            <a:fillRect/>
          </a:stretch>
        </p:blipFill>
        <p:spPr/>
      </p:pic>
    </p:spTree>
    <p:extLst>
      <p:ext uri="{BB962C8B-B14F-4D97-AF65-F5344CB8AC3E}">
        <p14:creationId xmlns:p14="http://schemas.microsoft.com/office/powerpoint/2010/main" val="1558284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86758A-8F65-B135-58BF-6C641E04E648}"/>
              </a:ext>
            </a:extLst>
          </p:cNvPr>
          <p:cNvSpPr>
            <a:spLocks noGrp="1"/>
          </p:cNvSpPr>
          <p:nvPr>
            <p:ph type="body" sz="quarter" idx="11"/>
          </p:nvPr>
        </p:nvSpPr>
        <p:spPr/>
        <p:txBody>
          <a:bodyPr/>
          <a:lstStyle/>
          <a:p>
            <a:r>
              <a:rPr lang="en-US" sz="2800" b="1" dirty="0">
                <a:solidFill>
                  <a:srgbClr val="FFC000"/>
                </a:solidFill>
                <a:latin typeface="+mj-lt"/>
              </a:rPr>
              <a:t>Section 11 of the Public Private Partnership Act, 2020 Provides that:</a:t>
            </a:r>
          </a:p>
          <a:p>
            <a:r>
              <a:rPr lang="en-US" sz="1800" b="1" dirty="0">
                <a:latin typeface="+mj-lt"/>
              </a:rPr>
              <a:t>a contracting authority shall conduct a qualitative and quantitative value for money assessment as part of the feasibility study for the partnership project to guide decision making.</a:t>
            </a:r>
          </a:p>
        </p:txBody>
      </p:sp>
      <p:sp>
        <p:nvSpPr>
          <p:cNvPr id="3" name="Title 2">
            <a:extLst>
              <a:ext uri="{FF2B5EF4-FFF2-40B4-BE49-F238E27FC236}">
                <a16:creationId xmlns:a16="http://schemas.microsoft.com/office/drawing/2014/main" id="{C2861CDA-5588-2259-7AE3-4FA8095B2B22}"/>
              </a:ext>
            </a:extLst>
          </p:cNvPr>
          <p:cNvSpPr>
            <a:spLocks noGrp="1"/>
          </p:cNvSpPr>
          <p:nvPr>
            <p:ph type="title"/>
          </p:nvPr>
        </p:nvSpPr>
        <p:spPr/>
        <p:txBody>
          <a:bodyPr/>
          <a:lstStyle/>
          <a:p>
            <a:r>
              <a:rPr lang="en-US" dirty="0"/>
              <a:t>Value For Money</a:t>
            </a:r>
          </a:p>
        </p:txBody>
      </p:sp>
      <p:pic>
        <p:nvPicPr>
          <p:cNvPr id="7" name="Picture Placeholder 6">
            <a:extLst>
              <a:ext uri="{FF2B5EF4-FFF2-40B4-BE49-F238E27FC236}">
                <a16:creationId xmlns:a16="http://schemas.microsoft.com/office/drawing/2014/main" id="{7AAB97D1-6814-6ACC-5F8F-B0DC5CB00655}"/>
              </a:ext>
            </a:extLst>
          </p:cNvPr>
          <p:cNvPicPr>
            <a:picLocks noGrp="1" noChangeAspect="1"/>
          </p:cNvPicPr>
          <p:nvPr>
            <p:ph type="pic" sz="quarter" idx="10"/>
          </p:nvPr>
        </p:nvPicPr>
        <p:blipFill>
          <a:blip r:embed="rId2"/>
          <a:srcRect l="10515" r="10515"/>
          <a:stretch>
            <a:fillRect/>
          </a:stretch>
        </p:blipFill>
        <p:spPr>
          <a:xfrm>
            <a:off x="-1" y="-1"/>
            <a:ext cx="5278053" cy="6857999"/>
          </a:xfrm>
        </p:spPr>
      </p:pic>
    </p:spTree>
    <p:extLst>
      <p:ext uri="{BB962C8B-B14F-4D97-AF65-F5344CB8AC3E}">
        <p14:creationId xmlns:p14="http://schemas.microsoft.com/office/powerpoint/2010/main" val="2540334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54DF0-9D35-9B58-AB46-BED82253E24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2D8FF53-2A67-0D2F-DB9B-32113D7CC9B4}"/>
              </a:ext>
            </a:extLst>
          </p:cNvPr>
          <p:cNvSpPr>
            <a:spLocks noGrp="1"/>
          </p:cNvSpPr>
          <p:nvPr>
            <p:ph type="body" sz="quarter" idx="11"/>
          </p:nvPr>
        </p:nvSpPr>
        <p:spPr/>
        <p:txBody>
          <a:bodyPr/>
          <a:lstStyle/>
          <a:p>
            <a:r>
              <a:rPr lang="en-US" sz="2400" b="1" dirty="0">
                <a:solidFill>
                  <a:srgbClr val="FFC000"/>
                </a:solidFill>
                <a:latin typeface="+mj-lt"/>
              </a:rPr>
              <a:t>Section 11 of the Public Private Partnership Act, 2020 Provides that:</a:t>
            </a:r>
          </a:p>
          <a:p>
            <a:r>
              <a:rPr lang="en-US" sz="2000" b="1" dirty="0">
                <a:latin typeface="+mj-lt"/>
              </a:rPr>
              <a:t>The contracting authority shall, at each stage of the public private partnership process, conduct assessment to determine value for money and demonstrate that there is greater value for money than the best realistic public sector project designed to achieve similar service outputs</a:t>
            </a:r>
          </a:p>
        </p:txBody>
      </p:sp>
      <p:sp>
        <p:nvSpPr>
          <p:cNvPr id="3" name="Title 2">
            <a:extLst>
              <a:ext uri="{FF2B5EF4-FFF2-40B4-BE49-F238E27FC236}">
                <a16:creationId xmlns:a16="http://schemas.microsoft.com/office/drawing/2014/main" id="{4718ACFC-C8A9-BC66-4F41-24A3836E5806}"/>
              </a:ext>
            </a:extLst>
          </p:cNvPr>
          <p:cNvSpPr>
            <a:spLocks noGrp="1"/>
          </p:cNvSpPr>
          <p:nvPr>
            <p:ph type="title"/>
          </p:nvPr>
        </p:nvSpPr>
        <p:spPr/>
        <p:txBody>
          <a:bodyPr/>
          <a:lstStyle/>
          <a:p>
            <a:r>
              <a:rPr lang="en-US" dirty="0"/>
              <a:t>Value For Money</a:t>
            </a:r>
          </a:p>
        </p:txBody>
      </p:sp>
      <p:pic>
        <p:nvPicPr>
          <p:cNvPr id="7" name="Picture Placeholder 6">
            <a:extLst>
              <a:ext uri="{FF2B5EF4-FFF2-40B4-BE49-F238E27FC236}">
                <a16:creationId xmlns:a16="http://schemas.microsoft.com/office/drawing/2014/main" id="{AE7ABAC9-573F-32E3-BF59-226810FFFDC2}"/>
              </a:ext>
            </a:extLst>
          </p:cNvPr>
          <p:cNvPicPr>
            <a:picLocks noGrp="1" noChangeAspect="1"/>
          </p:cNvPicPr>
          <p:nvPr>
            <p:ph type="pic" sz="quarter" idx="10"/>
          </p:nvPr>
        </p:nvPicPr>
        <p:blipFill>
          <a:blip r:embed="rId2"/>
          <a:srcRect l="10515" r="10515"/>
          <a:stretch>
            <a:fillRect/>
          </a:stretch>
        </p:blipFill>
        <p:spPr>
          <a:xfrm>
            <a:off x="-1" y="-1"/>
            <a:ext cx="5278053" cy="6857999"/>
          </a:xfrm>
        </p:spPr>
      </p:pic>
    </p:spTree>
    <p:extLst>
      <p:ext uri="{BB962C8B-B14F-4D97-AF65-F5344CB8AC3E}">
        <p14:creationId xmlns:p14="http://schemas.microsoft.com/office/powerpoint/2010/main" val="1795081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5799C6D-20B9-1747-315A-B3CC03900238}"/>
              </a:ext>
            </a:extLst>
          </p:cNvPr>
          <p:cNvSpPr>
            <a:spLocks noGrp="1"/>
          </p:cNvSpPr>
          <p:nvPr>
            <p:ph type="body" sz="quarter" idx="16"/>
          </p:nvPr>
        </p:nvSpPr>
        <p:spPr>
          <a:xfrm>
            <a:off x="1" y="3424990"/>
            <a:ext cx="12191999" cy="1295522"/>
          </a:xfrm>
        </p:spPr>
        <p:txBody>
          <a:bodyPr>
            <a:noAutofit/>
          </a:bodyPr>
          <a:lstStyle/>
          <a:p>
            <a:pPr algn="ctr"/>
            <a:r>
              <a:rPr lang="en-US" sz="4400" b="1" kern="100" dirty="0">
                <a:effectLst/>
                <a:latin typeface="+mj-lt"/>
                <a:ea typeface="Aptos" panose="020B0004020202020204" pitchFamily="34" charset="0"/>
                <a:cs typeface="Times New Roman" panose="02020603050405020304" pitchFamily="18" charset="0"/>
              </a:rPr>
              <a:t>“Effective partnerships are not built on convenience, but on </a:t>
            </a:r>
            <a:r>
              <a:rPr lang="en-US" sz="4400" b="1" kern="100" dirty="0">
                <a:solidFill>
                  <a:srgbClr val="FF0000"/>
                </a:solidFill>
                <a:effectLst/>
                <a:latin typeface="+mj-lt"/>
                <a:ea typeface="Aptos" panose="020B0004020202020204" pitchFamily="34" charset="0"/>
                <a:cs typeface="Times New Roman" panose="02020603050405020304" pitchFamily="18" charset="0"/>
              </a:rPr>
              <a:t>trust</a:t>
            </a:r>
            <a:r>
              <a:rPr lang="en-US" sz="4400" b="1" kern="100" dirty="0">
                <a:effectLst/>
                <a:latin typeface="+mj-lt"/>
                <a:ea typeface="Aptos" panose="020B0004020202020204" pitchFamily="34" charset="0"/>
                <a:cs typeface="Times New Roman" panose="02020603050405020304" pitchFamily="18" charset="0"/>
              </a:rPr>
              <a:t>, </a:t>
            </a:r>
            <a:r>
              <a:rPr lang="en-US" sz="4400" b="1" kern="100" dirty="0">
                <a:solidFill>
                  <a:srgbClr val="FF0000"/>
                </a:solidFill>
                <a:effectLst/>
                <a:latin typeface="+mj-lt"/>
                <a:ea typeface="Aptos" panose="020B0004020202020204" pitchFamily="34" charset="0"/>
                <a:cs typeface="Times New Roman" panose="02020603050405020304" pitchFamily="18" charset="0"/>
              </a:rPr>
              <a:t>accountability</a:t>
            </a:r>
            <a:r>
              <a:rPr lang="en-US" sz="4400" b="1" kern="100" dirty="0">
                <a:effectLst/>
                <a:latin typeface="+mj-lt"/>
                <a:ea typeface="Aptos" panose="020B0004020202020204" pitchFamily="34" charset="0"/>
                <a:cs typeface="Times New Roman" panose="02020603050405020304" pitchFamily="18" charset="0"/>
              </a:rPr>
              <a:t>, and </a:t>
            </a:r>
            <a:r>
              <a:rPr lang="en-US" sz="4400" b="1" kern="100" dirty="0">
                <a:solidFill>
                  <a:srgbClr val="FF0000"/>
                </a:solidFill>
                <a:effectLst/>
                <a:latin typeface="+mj-lt"/>
                <a:ea typeface="Aptos" panose="020B0004020202020204" pitchFamily="34" charset="0"/>
                <a:cs typeface="Times New Roman" panose="02020603050405020304" pitchFamily="18" charset="0"/>
              </a:rPr>
              <a:t>innovation</a:t>
            </a:r>
            <a:r>
              <a:rPr lang="en-US" sz="4400" b="1" kern="100" dirty="0">
                <a:effectLst/>
                <a:latin typeface="+mj-lt"/>
                <a:ea typeface="Aptos" panose="020B0004020202020204" pitchFamily="34" charset="0"/>
                <a:cs typeface="Times New Roman" panose="02020603050405020304" pitchFamily="18" charset="0"/>
              </a:rPr>
              <a:t>.”</a:t>
            </a:r>
          </a:p>
          <a:p>
            <a:pPr algn="ctr"/>
            <a:endParaRPr lang="en-US" sz="4400" b="1" dirty="0">
              <a:latin typeface="+mj-lt"/>
            </a:endParaRPr>
          </a:p>
        </p:txBody>
      </p:sp>
    </p:spTree>
    <p:extLst>
      <p:ext uri="{BB962C8B-B14F-4D97-AF65-F5344CB8AC3E}">
        <p14:creationId xmlns:p14="http://schemas.microsoft.com/office/powerpoint/2010/main" val="1080835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838199" y="2581910"/>
            <a:ext cx="10407317" cy="1694180"/>
          </a:xfrm>
        </p:spPr>
        <p:txBody>
          <a:bodyPr anchor="ctr">
            <a:normAutofit/>
          </a:bodyPr>
          <a:lstStyle/>
          <a:p>
            <a:pPr algn="ctr"/>
            <a:r>
              <a:rPr lang="en-US" sz="6600" dirty="0"/>
              <a:t>Challenges &amp; Way forward</a:t>
            </a:r>
            <a:endParaRPr lang="en-US" dirty="0"/>
          </a:p>
        </p:txBody>
      </p:sp>
    </p:spTree>
    <p:extLst>
      <p:ext uri="{BB962C8B-B14F-4D97-AF65-F5344CB8AC3E}">
        <p14:creationId xmlns:p14="http://schemas.microsoft.com/office/powerpoint/2010/main" val="660194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C7889-EE8D-4513-E5B7-D7AA69CCB76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490C5E3-D55D-B3F3-E26E-7FC6D1BD8973}"/>
              </a:ext>
            </a:extLst>
          </p:cNvPr>
          <p:cNvSpPr>
            <a:spLocks noGrp="1"/>
          </p:cNvSpPr>
          <p:nvPr>
            <p:ph type="body" sz="quarter" idx="11"/>
          </p:nvPr>
        </p:nvSpPr>
        <p:spPr/>
        <p:txBody>
          <a:bodyPr anchor="ctr"/>
          <a:lstStyle/>
          <a:p>
            <a:pPr marL="457200" indent="-457200">
              <a:buFont typeface="Wingdings" panose="05000000000000000000" pitchFamily="2" charset="2"/>
              <a:buChar char="ü"/>
            </a:pPr>
            <a:r>
              <a:rPr lang="en-US" sz="2800" b="1" dirty="0">
                <a:latin typeface="+mj-lt"/>
              </a:rPr>
              <a:t>Bureaucratic Delays</a:t>
            </a:r>
          </a:p>
          <a:p>
            <a:pPr marL="457200" indent="-457200">
              <a:buFont typeface="Wingdings" panose="05000000000000000000" pitchFamily="2" charset="2"/>
              <a:buChar char="ü"/>
            </a:pPr>
            <a:endParaRPr lang="en-US" sz="1100" b="1" dirty="0">
              <a:latin typeface="+mj-lt"/>
            </a:endParaRPr>
          </a:p>
          <a:p>
            <a:pPr marL="457200" indent="-457200">
              <a:buFont typeface="Wingdings" panose="05000000000000000000" pitchFamily="2" charset="2"/>
              <a:buChar char="ü"/>
            </a:pPr>
            <a:r>
              <a:rPr lang="en-US" sz="2800" b="1" dirty="0">
                <a:latin typeface="+mj-lt"/>
              </a:rPr>
              <a:t>Weak Risk Allocation</a:t>
            </a:r>
          </a:p>
          <a:p>
            <a:pPr marL="457200" indent="-457200">
              <a:buFont typeface="Wingdings" panose="05000000000000000000" pitchFamily="2" charset="2"/>
              <a:buChar char="ü"/>
            </a:pPr>
            <a:endParaRPr lang="en-US" sz="1100" b="1" dirty="0">
              <a:latin typeface="+mj-lt"/>
            </a:endParaRPr>
          </a:p>
          <a:p>
            <a:pPr marL="457200" indent="-457200">
              <a:buFont typeface="Wingdings" panose="05000000000000000000" pitchFamily="2" charset="2"/>
              <a:buChar char="ü"/>
            </a:pPr>
            <a:r>
              <a:rPr lang="en-US" sz="2800" b="1" dirty="0">
                <a:latin typeface="+mj-lt"/>
              </a:rPr>
              <a:t>Lack of Effective M&amp;E to Ensure Project Delivery</a:t>
            </a:r>
          </a:p>
          <a:p>
            <a:pPr marL="457200" indent="-457200">
              <a:buFont typeface="Wingdings" panose="05000000000000000000" pitchFamily="2" charset="2"/>
              <a:buChar char="ü"/>
            </a:pPr>
            <a:r>
              <a:rPr lang="en-US" sz="2800" b="1" dirty="0">
                <a:latin typeface="+mj-lt"/>
              </a:rPr>
              <a:t>Political or Governance Risk</a:t>
            </a:r>
          </a:p>
        </p:txBody>
      </p:sp>
      <p:sp>
        <p:nvSpPr>
          <p:cNvPr id="8" name="Title 7">
            <a:extLst>
              <a:ext uri="{FF2B5EF4-FFF2-40B4-BE49-F238E27FC236}">
                <a16:creationId xmlns:a16="http://schemas.microsoft.com/office/drawing/2014/main" id="{81C64712-F7CB-FA54-6270-33FC75A5634D}"/>
              </a:ext>
            </a:extLst>
          </p:cNvPr>
          <p:cNvSpPr>
            <a:spLocks noGrp="1"/>
          </p:cNvSpPr>
          <p:nvPr>
            <p:ph type="title"/>
          </p:nvPr>
        </p:nvSpPr>
        <p:spPr>
          <a:xfrm>
            <a:off x="4622131" y="0"/>
            <a:ext cx="7443537" cy="854169"/>
          </a:xfrm>
        </p:spPr>
        <p:txBody>
          <a:bodyPr/>
          <a:lstStyle/>
          <a:p>
            <a:r>
              <a:rPr lang="en-US" dirty="0"/>
              <a:t>Challenges</a:t>
            </a:r>
          </a:p>
        </p:txBody>
      </p:sp>
      <p:pic>
        <p:nvPicPr>
          <p:cNvPr id="6" name="Picture Placeholder 5">
            <a:extLst>
              <a:ext uri="{FF2B5EF4-FFF2-40B4-BE49-F238E27FC236}">
                <a16:creationId xmlns:a16="http://schemas.microsoft.com/office/drawing/2014/main" id="{23091319-6D0D-9201-82DD-6976B9BECFAF}"/>
              </a:ext>
            </a:extLst>
          </p:cNvPr>
          <p:cNvPicPr>
            <a:picLocks noGrp="1" noChangeAspect="1"/>
          </p:cNvPicPr>
          <p:nvPr>
            <p:ph type="pic" sz="quarter" idx="12"/>
          </p:nvPr>
        </p:nvPicPr>
        <p:blipFill>
          <a:blip r:embed="rId2"/>
          <a:srcRect l="13348" r="13348"/>
          <a:stretch>
            <a:fillRect/>
          </a:stretch>
        </p:blipFill>
        <p:spPr/>
      </p:pic>
      <p:pic>
        <p:nvPicPr>
          <p:cNvPr id="9" name="Picture Placeholder 8">
            <a:extLst>
              <a:ext uri="{FF2B5EF4-FFF2-40B4-BE49-F238E27FC236}">
                <a16:creationId xmlns:a16="http://schemas.microsoft.com/office/drawing/2014/main" id="{583FBEE1-931F-3107-6A28-6965890BA04C}"/>
              </a:ext>
            </a:extLst>
          </p:cNvPr>
          <p:cNvPicPr>
            <a:picLocks noGrp="1" noChangeAspect="1"/>
          </p:cNvPicPr>
          <p:nvPr>
            <p:ph type="pic" sz="quarter" idx="10"/>
          </p:nvPr>
        </p:nvPicPr>
        <p:blipFill>
          <a:blip r:embed="rId3"/>
          <a:srcRect l="30018" r="30018"/>
          <a:stretch>
            <a:fillRect/>
          </a:stretch>
        </p:blipFill>
        <p:spPr>
          <a:xfrm>
            <a:off x="0" y="0"/>
            <a:ext cx="4495800" cy="6857999"/>
          </a:xfrm>
        </p:spPr>
      </p:pic>
      <p:sp>
        <p:nvSpPr>
          <p:cNvPr id="2" name="TextBox 1">
            <a:extLst>
              <a:ext uri="{FF2B5EF4-FFF2-40B4-BE49-F238E27FC236}">
                <a16:creationId xmlns:a16="http://schemas.microsoft.com/office/drawing/2014/main" id="{FAA8A077-18EA-251D-E4D4-4A17BFF0D507}"/>
              </a:ext>
            </a:extLst>
          </p:cNvPr>
          <p:cNvSpPr txBox="1"/>
          <p:nvPr/>
        </p:nvSpPr>
        <p:spPr>
          <a:xfrm>
            <a:off x="5339773" y="1399521"/>
            <a:ext cx="6208295" cy="1815882"/>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solidFill>
                  <a:srgbClr val="1F1F26"/>
                </a:solidFill>
                <a:latin typeface="+mj-lt"/>
              </a:rPr>
              <a:t>Project Delays</a:t>
            </a:r>
          </a:p>
          <a:p>
            <a:pPr marL="457200" indent="-457200">
              <a:lnSpc>
                <a:spcPct val="200000"/>
              </a:lnSpc>
              <a:buFont typeface="Wingdings" panose="05000000000000000000" pitchFamily="2" charset="2"/>
              <a:buChar char="ü"/>
            </a:pPr>
            <a:r>
              <a:rPr lang="en-US" sz="2800" b="1" dirty="0">
                <a:solidFill>
                  <a:srgbClr val="1F1F26"/>
                </a:solidFill>
                <a:latin typeface="+mj-lt"/>
              </a:rPr>
              <a:t>Financial Constraints </a:t>
            </a:r>
          </a:p>
          <a:p>
            <a:pPr marL="457200" indent="-457200">
              <a:buFont typeface="Wingdings" panose="05000000000000000000" pitchFamily="2" charset="2"/>
              <a:buChar char="ü"/>
            </a:pPr>
            <a:r>
              <a:rPr lang="en-US" sz="2800" b="1" dirty="0">
                <a:solidFill>
                  <a:srgbClr val="1F1F26"/>
                </a:solidFill>
                <a:latin typeface="+mj-lt"/>
              </a:rPr>
              <a:t>Ineffective Project Appraisal</a:t>
            </a:r>
          </a:p>
        </p:txBody>
      </p:sp>
    </p:spTree>
    <p:extLst>
      <p:ext uri="{BB962C8B-B14F-4D97-AF65-F5344CB8AC3E}">
        <p14:creationId xmlns:p14="http://schemas.microsoft.com/office/powerpoint/2010/main" val="649071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C9CB-8BE9-0565-5EDB-1A308390B37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55DFFF7-5E9B-A853-3944-691F587606CA}"/>
              </a:ext>
            </a:extLst>
          </p:cNvPr>
          <p:cNvSpPr>
            <a:spLocks noGrp="1"/>
          </p:cNvSpPr>
          <p:nvPr>
            <p:ph type="body" sz="quarter" idx="11"/>
          </p:nvPr>
        </p:nvSpPr>
        <p:spPr/>
        <p:txBody>
          <a:bodyPr anchor="ctr"/>
          <a:lstStyle/>
          <a:p>
            <a:pPr marL="457200" marR="0" lvl="0" indent="-457200">
              <a:spcAft>
                <a:spcPts val="800"/>
              </a:spcAft>
              <a:buFont typeface="Wingdings" panose="05000000000000000000" pitchFamily="2" charset="2"/>
              <a:buChar char="ü"/>
              <a:tabLst>
                <a:tab pos="457200" algn="l"/>
              </a:tabLst>
            </a:pPr>
            <a:r>
              <a:rPr lang="en-US" sz="2800" b="1" dirty="0">
                <a:latin typeface="+mj-lt"/>
              </a:rPr>
              <a:t>Identify Infrastructure, Service /Operations Gaps, </a:t>
            </a:r>
            <a:r>
              <a:rPr lang="en-US" sz="2800" b="1" dirty="0" err="1">
                <a:latin typeface="+mj-lt"/>
              </a:rPr>
              <a:t>etc</a:t>
            </a:r>
            <a:endParaRPr lang="en-US" sz="2800" b="1" dirty="0">
              <a:latin typeface="+mj-lt"/>
            </a:endParaRPr>
          </a:p>
          <a:p>
            <a:pPr marL="457200" marR="0" lvl="0" indent="-457200">
              <a:spcAft>
                <a:spcPts val="800"/>
              </a:spcAft>
              <a:buFont typeface="Wingdings" panose="05000000000000000000" pitchFamily="2" charset="2"/>
              <a:buChar char="ü"/>
              <a:tabLst>
                <a:tab pos="457200" algn="l"/>
              </a:tabLst>
            </a:pPr>
            <a:r>
              <a:rPr lang="en-US" sz="2800" b="1" dirty="0">
                <a:latin typeface="+mj-lt"/>
              </a:rPr>
              <a:t>Invite Proposals for PPPs from Institutions, Private Sector, Think Tanks</a:t>
            </a:r>
          </a:p>
          <a:p>
            <a:pPr marL="457200" marR="0" lvl="0" indent="-457200">
              <a:spcAft>
                <a:spcPts val="800"/>
              </a:spcAft>
              <a:buFont typeface="Wingdings" panose="05000000000000000000" pitchFamily="2" charset="2"/>
              <a:buChar char="ü"/>
              <a:tabLst>
                <a:tab pos="457200" algn="l"/>
              </a:tabLst>
            </a:pPr>
            <a:r>
              <a:rPr lang="en-US" sz="2800" b="1" dirty="0">
                <a:latin typeface="+mj-lt"/>
              </a:rPr>
              <a:t>Community Engagements </a:t>
            </a:r>
          </a:p>
        </p:txBody>
      </p:sp>
      <p:sp>
        <p:nvSpPr>
          <p:cNvPr id="8" name="Title 7">
            <a:extLst>
              <a:ext uri="{FF2B5EF4-FFF2-40B4-BE49-F238E27FC236}">
                <a16:creationId xmlns:a16="http://schemas.microsoft.com/office/drawing/2014/main" id="{686B3E7B-708C-9883-9BB8-3DE5D733AE82}"/>
              </a:ext>
            </a:extLst>
          </p:cNvPr>
          <p:cNvSpPr>
            <a:spLocks noGrp="1"/>
          </p:cNvSpPr>
          <p:nvPr>
            <p:ph type="title"/>
          </p:nvPr>
        </p:nvSpPr>
        <p:spPr>
          <a:xfrm>
            <a:off x="4748463" y="940312"/>
            <a:ext cx="7443537" cy="1325563"/>
          </a:xfrm>
        </p:spPr>
        <p:txBody>
          <a:bodyPr/>
          <a:lstStyle/>
          <a:p>
            <a:r>
              <a:rPr lang="en-US" dirty="0"/>
              <a:t>Call to Action (Proactive PPPs)</a:t>
            </a:r>
          </a:p>
        </p:txBody>
      </p:sp>
      <p:pic>
        <p:nvPicPr>
          <p:cNvPr id="6" name="Picture Placeholder 5">
            <a:extLst>
              <a:ext uri="{FF2B5EF4-FFF2-40B4-BE49-F238E27FC236}">
                <a16:creationId xmlns:a16="http://schemas.microsoft.com/office/drawing/2014/main" id="{9F90A7C6-7D6F-7867-D0C5-AC5D7D3CAFD4}"/>
              </a:ext>
            </a:extLst>
          </p:cNvPr>
          <p:cNvPicPr>
            <a:picLocks noGrp="1" noChangeAspect="1"/>
          </p:cNvPicPr>
          <p:nvPr>
            <p:ph type="pic" sz="quarter" idx="12"/>
          </p:nvPr>
        </p:nvPicPr>
        <p:blipFill>
          <a:blip r:embed="rId2"/>
          <a:srcRect l="13348" r="13348"/>
          <a:stretch>
            <a:fillRect/>
          </a:stretch>
        </p:blipFill>
        <p:spPr/>
      </p:pic>
      <p:pic>
        <p:nvPicPr>
          <p:cNvPr id="9" name="Picture Placeholder 8">
            <a:extLst>
              <a:ext uri="{FF2B5EF4-FFF2-40B4-BE49-F238E27FC236}">
                <a16:creationId xmlns:a16="http://schemas.microsoft.com/office/drawing/2014/main" id="{4AD4C96E-5C36-28CF-B7C1-55B757BE8EF6}"/>
              </a:ext>
            </a:extLst>
          </p:cNvPr>
          <p:cNvPicPr>
            <a:picLocks noGrp="1" noChangeAspect="1"/>
          </p:cNvPicPr>
          <p:nvPr>
            <p:ph type="pic" sz="quarter" idx="10"/>
          </p:nvPr>
        </p:nvPicPr>
        <p:blipFill>
          <a:blip r:embed="rId3"/>
          <a:srcRect l="25543" r="25543"/>
          <a:stretch>
            <a:fillRect/>
          </a:stretch>
        </p:blipFill>
        <p:spPr>
          <a:xfrm>
            <a:off x="0" y="0"/>
            <a:ext cx="4495800" cy="6858000"/>
          </a:xfrm>
        </p:spPr>
      </p:pic>
    </p:spTree>
    <p:extLst>
      <p:ext uri="{BB962C8B-B14F-4D97-AF65-F5344CB8AC3E}">
        <p14:creationId xmlns:p14="http://schemas.microsoft.com/office/powerpoint/2010/main" val="334258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0E011-0FE9-CE48-A1B7-8392943F1A6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35A15A0-6426-E4C9-71A8-B7A00A3A91A3}"/>
              </a:ext>
            </a:extLst>
          </p:cNvPr>
          <p:cNvSpPr>
            <a:spLocks noGrp="1"/>
          </p:cNvSpPr>
          <p:nvPr>
            <p:ph type="body" sz="quarter" idx="11"/>
          </p:nvPr>
        </p:nvSpPr>
        <p:spPr/>
        <p:txBody>
          <a:bodyPr anchor="ctr"/>
          <a:lstStyle/>
          <a:p>
            <a:pPr marL="457200" indent="-457200">
              <a:spcAft>
                <a:spcPts val="800"/>
              </a:spcAft>
              <a:buFont typeface="Wingdings" panose="05000000000000000000" pitchFamily="2" charset="2"/>
              <a:buChar char="ü"/>
              <a:tabLst>
                <a:tab pos="457200" algn="l"/>
              </a:tabLst>
            </a:pPr>
            <a:r>
              <a:rPr lang="en-US" sz="2800" b="1" dirty="0">
                <a:latin typeface="+mj-lt"/>
              </a:rPr>
              <a:t>Incentives to Encourage Private Sector Participation to Guarantee Security</a:t>
            </a:r>
          </a:p>
          <a:p>
            <a:pPr marL="457200" indent="-457200">
              <a:spcAft>
                <a:spcPts val="800"/>
              </a:spcAft>
              <a:buFont typeface="Wingdings" panose="05000000000000000000" pitchFamily="2" charset="2"/>
              <a:buChar char="ü"/>
              <a:tabLst>
                <a:tab pos="457200" algn="l"/>
              </a:tabLst>
            </a:pPr>
            <a:r>
              <a:rPr lang="en-US" sz="2800" b="1" dirty="0">
                <a:latin typeface="+mj-lt"/>
              </a:rPr>
              <a:t>Invite or Engage Interested Parties</a:t>
            </a:r>
          </a:p>
          <a:p>
            <a:pPr marL="457200" indent="-457200">
              <a:lnSpc>
                <a:spcPct val="115000"/>
              </a:lnSpc>
              <a:spcAft>
                <a:spcPts val="800"/>
              </a:spcAft>
              <a:buFont typeface="Wingdings" panose="05000000000000000000" pitchFamily="2" charset="2"/>
              <a:buChar char="ü"/>
              <a:tabLst>
                <a:tab pos="457200" algn="l"/>
              </a:tabLst>
            </a:pPr>
            <a:r>
              <a:rPr lang="en-US" sz="2800" b="1" dirty="0">
                <a:latin typeface="+mj-lt"/>
              </a:rPr>
              <a:t>Agree on Funding Model</a:t>
            </a:r>
          </a:p>
        </p:txBody>
      </p:sp>
      <p:sp>
        <p:nvSpPr>
          <p:cNvPr id="8" name="Title 7">
            <a:extLst>
              <a:ext uri="{FF2B5EF4-FFF2-40B4-BE49-F238E27FC236}">
                <a16:creationId xmlns:a16="http://schemas.microsoft.com/office/drawing/2014/main" id="{FD282C72-90E5-DF7C-C9CC-C9A6A6FF84D3}"/>
              </a:ext>
            </a:extLst>
          </p:cNvPr>
          <p:cNvSpPr>
            <a:spLocks noGrp="1"/>
          </p:cNvSpPr>
          <p:nvPr>
            <p:ph type="title"/>
          </p:nvPr>
        </p:nvSpPr>
        <p:spPr>
          <a:xfrm>
            <a:off x="4748463" y="940312"/>
            <a:ext cx="7443537" cy="1325563"/>
          </a:xfrm>
        </p:spPr>
        <p:txBody>
          <a:bodyPr/>
          <a:lstStyle/>
          <a:p>
            <a:r>
              <a:rPr lang="en-US" dirty="0"/>
              <a:t>Call to Action (Proactive PPPs)</a:t>
            </a:r>
          </a:p>
        </p:txBody>
      </p:sp>
      <p:pic>
        <p:nvPicPr>
          <p:cNvPr id="6" name="Picture Placeholder 5">
            <a:extLst>
              <a:ext uri="{FF2B5EF4-FFF2-40B4-BE49-F238E27FC236}">
                <a16:creationId xmlns:a16="http://schemas.microsoft.com/office/drawing/2014/main" id="{5810D242-5480-ECB0-DEA0-78A966091020}"/>
              </a:ext>
            </a:extLst>
          </p:cNvPr>
          <p:cNvPicPr>
            <a:picLocks noGrp="1" noChangeAspect="1"/>
          </p:cNvPicPr>
          <p:nvPr>
            <p:ph type="pic" sz="quarter" idx="12"/>
          </p:nvPr>
        </p:nvPicPr>
        <p:blipFill>
          <a:blip r:embed="rId2"/>
          <a:srcRect l="13348" r="13348"/>
          <a:stretch>
            <a:fillRect/>
          </a:stretch>
        </p:blipFill>
        <p:spPr/>
      </p:pic>
      <p:pic>
        <p:nvPicPr>
          <p:cNvPr id="9" name="Picture Placeholder 8">
            <a:extLst>
              <a:ext uri="{FF2B5EF4-FFF2-40B4-BE49-F238E27FC236}">
                <a16:creationId xmlns:a16="http://schemas.microsoft.com/office/drawing/2014/main" id="{B35DDD13-CE19-9DF5-7634-82054D44D0A1}"/>
              </a:ext>
            </a:extLst>
          </p:cNvPr>
          <p:cNvPicPr>
            <a:picLocks noGrp="1" noChangeAspect="1"/>
          </p:cNvPicPr>
          <p:nvPr>
            <p:ph type="pic" sz="quarter" idx="10"/>
          </p:nvPr>
        </p:nvPicPr>
        <p:blipFill>
          <a:blip r:embed="rId3"/>
          <a:srcRect l="25543" r="25543"/>
          <a:stretch>
            <a:fillRect/>
          </a:stretch>
        </p:blipFill>
        <p:spPr>
          <a:xfrm>
            <a:off x="0" y="0"/>
            <a:ext cx="4495800" cy="6858000"/>
          </a:xfrm>
        </p:spPr>
      </p:pic>
    </p:spTree>
    <p:extLst>
      <p:ext uri="{BB962C8B-B14F-4D97-AF65-F5344CB8AC3E}">
        <p14:creationId xmlns:p14="http://schemas.microsoft.com/office/powerpoint/2010/main" val="1621941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F546-E823-2008-2F22-4A5C0A1CBDE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8A6F66F-DF89-9041-A7C5-F908FB1D378C}"/>
              </a:ext>
            </a:extLst>
          </p:cNvPr>
          <p:cNvSpPr>
            <a:spLocks noGrp="1"/>
          </p:cNvSpPr>
          <p:nvPr>
            <p:ph type="body" sz="quarter" idx="11"/>
          </p:nvPr>
        </p:nvSpPr>
        <p:spPr/>
        <p:txBody>
          <a:bodyPr anchor="t"/>
          <a:lstStyle/>
          <a:p>
            <a:pPr marL="457200" indent="-457200">
              <a:spcAft>
                <a:spcPts val="800"/>
              </a:spcAft>
              <a:buFont typeface="Wingdings" panose="05000000000000000000" pitchFamily="2" charset="2"/>
              <a:buChar char="ü"/>
              <a:tabLst>
                <a:tab pos="457200" algn="l"/>
              </a:tabLst>
            </a:pPr>
            <a:r>
              <a:rPr lang="en-US" sz="2200" b="1" dirty="0">
                <a:latin typeface="+mj-lt"/>
              </a:rPr>
              <a:t>Involve or Embed Risk Management from Inception to Mitigate Failure or Future Negative Events, </a:t>
            </a:r>
            <a:r>
              <a:rPr lang="en-US" sz="2200" b="1">
                <a:latin typeface="+mj-lt"/>
              </a:rPr>
              <a:t>Setbacks.                          </a:t>
            </a:r>
            <a:endParaRPr lang="en-US" sz="2200" b="1" dirty="0">
              <a:latin typeface="+mj-lt"/>
            </a:endParaRPr>
          </a:p>
          <a:p>
            <a:pPr marL="457200" indent="-457200">
              <a:spcAft>
                <a:spcPts val="800"/>
              </a:spcAft>
              <a:buFont typeface="Wingdings" panose="05000000000000000000" pitchFamily="2" charset="2"/>
              <a:buChar char="ü"/>
              <a:tabLst>
                <a:tab pos="457200" algn="l"/>
              </a:tabLst>
            </a:pPr>
            <a:r>
              <a:rPr lang="en-US" sz="2200" b="1" dirty="0">
                <a:latin typeface="+mj-lt"/>
              </a:rPr>
              <a:t>Codesign at Project Inception</a:t>
            </a:r>
          </a:p>
          <a:p>
            <a:pPr marL="457200" indent="-457200">
              <a:spcAft>
                <a:spcPts val="800"/>
              </a:spcAft>
              <a:buFont typeface="Wingdings" panose="05000000000000000000" pitchFamily="2" charset="2"/>
              <a:buChar char="ü"/>
              <a:tabLst>
                <a:tab pos="457200" algn="l"/>
              </a:tabLst>
            </a:pPr>
            <a:r>
              <a:rPr lang="en-US" sz="2200" b="1" dirty="0">
                <a:latin typeface="+mj-lt"/>
              </a:rPr>
              <a:t>Science and Data in Shaping PPS Priorities</a:t>
            </a:r>
          </a:p>
          <a:p>
            <a:pPr marL="457200" indent="-457200">
              <a:spcAft>
                <a:spcPts val="800"/>
              </a:spcAft>
              <a:buFont typeface="Wingdings" panose="05000000000000000000" pitchFamily="2" charset="2"/>
              <a:buChar char="ü"/>
              <a:tabLst>
                <a:tab pos="457200" algn="l"/>
              </a:tabLst>
            </a:pPr>
            <a:endParaRPr lang="en-US" sz="2800" b="1" dirty="0">
              <a:latin typeface="+mj-lt"/>
            </a:endParaRPr>
          </a:p>
          <a:p>
            <a:pPr marL="342900" indent="-342900">
              <a:lnSpc>
                <a:spcPct val="115000"/>
              </a:lnSpc>
              <a:spcAft>
                <a:spcPts val="800"/>
              </a:spcAft>
              <a:buFont typeface="Times New Roman" panose="02020603050405020304" pitchFamily="18" charset="0"/>
              <a:buChar char="•"/>
              <a:tabLst>
                <a:tab pos="4572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itle 7">
            <a:extLst>
              <a:ext uri="{FF2B5EF4-FFF2-40B4-BE49-F238E27FC236}">
                <a16:creationId xmlns:a16="http://schemas.microsoft.com/office/drawing/2014/main" id="{067AF895-BADA-FA30-BF63-25432F08365C}"/>
              </a:ext>
            </a:extLst>
          </p:cNvPr>
          <p:cNvSpPr>
            <a:spLocks noGrp="1"/>
          </p:cNvSpPr>
          <p:nvPr>
            <p:ph type="title"/>
          </p:nvPr>
        </p:nvSpPr>
        <p:spPr>
          <a:xfrm>
            <a:off x="4748463" y="940312"/>
            <a:ext cx="7443537" cy="1325563"/>
          </a:xfrm>
        </p:spPr>
        <p:txBody>
          <a:bodyPr/>
          <a:lstStyle/>
          <a:p>
            <a:r>
              <a:rPr lang="en-US" dirty="0"/>
              <a:t>Call to Action (Proactive PPPs)</a:t>
            </a:r>
          </a:p>
        </p:txBody>
      </p:sp>
      <p:pic>
        <p:nvPicPr>
          <p:cNvPr id="6" name="Picture Placeholder 5">
            <a:extLst>
              <a:ext uri="{FF2B5EF4-FFF2-40B4-BE49-F238E27FC236}">
                <a16:creationId xmlns:a16="http://schemas.microsoft.com/office/drawing/2014/main" id="{0296EB1D-CA03-80F1-EEE8-673FD9A8C7B4}"/>
              </a:ext>
            </a:extLst>
          </p:cNvPr>
          <p:cNvPicPr>
            <a:picLocks noGrp="1" noChangeAspect="1"/>
          </p:cNvPicPr>
          <p:nvPr>
            <p:ph type="pic" sz="quarter" idx="12"/>
          </p:nvPr>
        </p:nvPicPr>
        <p:blipFill>
          <a:blip r:embed="rId2"/>
          <a:srcRect l="13348" r="13348"/>
          <a:stretch>
            <a:fillRect/>
          </a:stretch>
        </p:blipFill>
        <p:spPr/>
      </p:pic>
      <p:pic>
        <p:nvPicPr>
          <p:cNvPr id="9" name="Picture Placeholder 8">
            <a:extLst>
              <a:ext uri="{FF2B5EF4-FFF2-40B4-BE49-F238E27FC236}">
                <a16:creationId xmlns:a16="http://schemas.microsoft.com/office/drawing/2014/main" id="{E34657A1-A7B0-B39C-FCD7-1E999E2095C4}"/>
              </a:ext>
            </a:extLst>
          </p:cNvPr>
          <p:cNvPicPr>
            <a:picLocks noGrp="1" noChangeAspect="1"/>
          </p:cNvPicPr>
          <p:nvPr>
            <p:ph type="pic" sz="quarter" idx="10"/>
          </p:nvPr>
        </p:nvPicPr>
        <p:blipFill>
          <a:blip r:embed="rId3"/>
          <a:srcRect l="25543" r="25543"/>
          <a:stretch>
            <a:fillRect/>
          </a:stretch>
        </p:blipFill>
        <p:spPr>
          <a:xfrm>
            <a:off x="0" y="0"/>
            <a:ext cx="4495800" cy="6858000"/>
          </a:xfrm>
        </p:spPr>
      </p:pic>
    </p:spTree>
    <p:extLst>
      <p:ext uri="{BB962C8B-B14F-4D97-AF65-F5344CB8AC3E}">
        <p14:creationId xmlns:p14="http://schemas.microsoft.com/office/powerpoint/2010/main" val="156332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hidden="1">
            <a:extLst>
              <a:ext uri="{FF2B5EF4-FFF2-40B4-BE49-F238E27FC236}">
                <a16:creationId xmlns:a16="http://schemas.microsoft.com/office/drawing/2014/main" id="{4C6A162B-A7A0-49BC-B7CB-0A66DC41715E}"/>
              </a:ext>
            </a:extLst>
          </p:cNvPr>
          <p:cNvSpPr>
            <a:spLocks noGrp="1"/>
          </p:cNvSpPr>
          <p:nvPr>
            <p:ph type="title" idx="4294967295"/>
          </p:nvPr>
        </p:nvSpPr>
        <p:spPr>
          <a:xfrm>
            <a:off x="0" y="-571500"/>
            <a:ext cx="10515600" cy="555625"/>
          </a:xfrm>
        </p:spPr>
        <p:txBody>
          <a:bodyPr>
            <a:normAutofit/>
          </a:bodyPr>
          <a:lstStyle/>
          <a:p>
            <a:r>
              <a:rPr lang="en-US" sz="2000" dirty="0">
                <a:solidFill>
                  <a:schemeClr val="bg1">
                    <a:lumMod val="85000"/>
                  </a:schemeClr>
                </a:solidFill>
              </a:rPr>
              <a:t>Photo Collage</a:t>
            </a:r>
          </a:p>
        </p:txBody>
      </p:sp>
      <p:pic>
        <p:nvPicPr>
          <p:cNvPr id="5" name="Picture Placeholder 4">
            <a:extLst>
              <a:ext uri="{FF2B5EF4-FFF2-40B4-BE49-F238E27FC236}">
                <a16:creationId xmlns:a16="http://schemas.microsoft.com/office/drawing/2014/main" id="{18BCC453-6E79-90C7-23F1-5183D2C3B123}"/>
              </a:ext>
            </a:extLst>
          </p:cNvPr>
          <p:cNvPicPr>
            <a:picLocks noGrp="1" noChangeAspect="1"/>
          </p:cNvPicPr>
          <p:nvPr>
            <p:ph type="pic" sz="quarter" idx="10"/>
          </p:nvPr>
        </p:nvPicPr>
        <p:blipFill>
          <a:blip r:embed="rId2"/>
          <a:srcRect l="25059" r="25059"/>
          <a:stretch>
            <a:fillRect/>
          </a:stretch>
        </p:blipFill>
        <p:spPr>
          <a:xfrm>
            <a:off x="-1" y="1861851"/>
            <a:ext cx="6904139" cy="3429000"/>
          </a:xfrm>
        </p:spPr>
      </p:pic>
    </p:spTree>
    <p:extLst>
      <p:ext uri="{BB962C8B-B14F-4D97-AF65-F5344CB8AC3E}">
        <p14:creationId xmlns:p14="http://schemas.microsoft.com/office/powerpoint/2010/main" val="1250005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F9869-8E2B-3323-5804-121B072459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597A0F-6CAB-AC26-950E-26B9B8F5F2D0}"/>
              </a:ext>
            </a:extLst>
          </p:cNvPr>
          <p:cNvSpPr>
            <a:spLocks noGrp="1"/>
          </p:cNvSpPr>
          <p:nvPr>
            <p:ph type="title"/>
          </p:nvPr>
        </p:nvSpPr>
        <p:spPr>
          <a:xfrm>
            <a:off x="160421" y="1491915"/>
            <a:ext cx="12031579" cy="3561347"/>
          </a:xfrm>
        </p:spPr>
        <p:txBody>
          <a:bodyPr anchor="ctr">
            <a:noAutofit/>
          </a:bodyPr>
          <a:lstStyle/>
          <a:p>
            <a:pPr algn="ctr"/>
            <a:r>
              <a:rPr lang="en-US" sz="3200" i="1" dirty="0">
                <a:latin typeface="+mj-lt"/>
              </a:rPr>
              <a:t>“a form of contractual </a:t>
            </a:r>
            <a:r>
              <a:rPr lang="en-US" sz="3200" i="1" dirty="0">
                <a:solidFill>
                  <a:srgbClr val="FFFF00"/>
                </a:solidFill>
                <a:latin typeface="+mj-lt"/>
              </a:rPr>
              <a:t>arrangement</a:t>
            </a:r>
            <a:r>
              <a:rPr lang="en-US" sz="3200" i="1" dirty="0">
                <a:latin typeface="+mj-lt"/>
              </a:rPr>
              <a:t> or </a:t>
            </a:r>
            <a:r>
              <a:rPr lang="en-US" sz="3200" i="1" dirty="0">
                <a:solidFill>
                  <a:srgbClr val="FFFF00"/>
                </a:solidFill>
                <a:latin typeface="+mj-lt"/>
              </a:rPr>
              <a:t>concession</a:t>
            </a:r>
            <a:r>
              <a:rPr lang="en-US" sz="3200" i="1" dirty="0">
                <a:latin typeface="+mj-lt"/>
              </a:rPr>
              <a:t> between a contracting </a:t>
            </a:r>
            <a:r>
              <a:rPr lang="en-US" sz="3200" i="1" dirty="0">
                <a:solidFill>
                  <a:srgbClr val="FFFF00"/>
                </a:solidFill>
                <a:latin typeface="+mj-lt"/>
              </a:rPr>
              <a:t>authority</a:t>
            </a:r>
            <a:r>
              <a:rPr lang="en-US" sz="3200" i="1" dirty="0">
                <a:latin typeface="+mj-lt"/>
              </a:rPr>
              <a:t> and a </a:t>
            </a:r>
            <a:r>
              <a:rPr lang="en-US" sz="3200" i="1" dirty="0">
                <a:solidFill>
                  <a:srgbClr val="FFFF00"/>
                </a:solidFill>
                <a:latin typeface="+mj-lt"/>
              </a:rPr>
              <a:t>private party </a:t>
            </a:r>
            <a:r>
              <a:rPr lang="en-US" sz="3200" i="1" dirty="0">
                <a:latin typeface="+mj-lt"/>
              </a:rPr>
              <a:t>for the provision of </a:t>
            </a:r>
            <a:r>
              <a:rPr lang="en-US" sz="3200" i="1" dirty="0">
                <a:solidFill>
                  <a:srgbClr val="FFFF00"/>
                </a:solidFill>
                <a:latin typeface="+mj-lt"/>
              </a:rPr>
              <a:t>public infrastructure </a:t>
            </a:r>
            <a:r>
              <a:rPr lang="en-US" sz="3200" i="1" dirty="0">
                <a:latin typeface="+mj-lt"/>
              </a:rPr>
              <a:t>or </a:t>
            </a:r>
            <a:r>
              <a:rPr lang="en-US" sz="3200" i="1" dirty="0">
                <a:solidFill>
                  <a:srgbClr val="FFFF00"/>
                </a:solidFill>
                <a:latin typeface="+mj-lt"/>
              </a:rPr>
              <a:t>public services </a:t>
            </a:r>
            <a:r>
              <a:rPr lang="en-US" sz="3200" i="1" dirty="0">
                <a:latin typeface="+mj-lt"/>
              </a:rPr>
              <a:t>traditionally provided by the public sector, as a result of which the </a:t>
            </a:r>
            <a:r>
              <a:rPr lang="en-US" sz="3200" i="1" dirty="0">
                <a:solidFill>
                  <a:schemeClr val="accent2">
                    <a:lumMod val="50000"/>
                    <a:lumOff val="50000"/>
                  </a:schemeClr>
                </a:solidFill>
                <a:latin typeface="+mj-lt"/>
              </a:rPr>
              <a:t>private party performs part or all of the infrastructure or service delivery functions of Government</a:t>
            </a:r>
            <a:r>
              <a:rPr lang="en-US" sz="3200" i="1" dirty="0">
                <a:latin typeface="+mj-lt"/>
              </a:rPr>
              <a:t>, and assumes the defined risks over a significant period of time.”</a:t>
            </a:r>
          </a:p>
        </p:txBody>
      </p:sp>
    </p:spTree>
    <p:extLst>
      <p:ext uri="{BB962C8B-B14F-4D97-AF65-F5344CB8AC3E}">
        <p14:creationId xmlns:p14="http://schemas.microsoft.com/office/powerpoint/2010/main" val="1339340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C5EF-CA01-0847-8183-90D869B39B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5E965F-A388-2E57-7683-FD5F35740430}"/>
              </a:ext>
            </a:extLst>
          </p:cNvPr>
          <p:cNvSpPr>
            <a:spLocks noGrp="1"/>
          </p:cNvSpPr>
          <p:nvPr>
            <p:ph type="title"/>
          </p:nvPr>
        </p:nvSpPr>
        <p:spPr>
          <a:xfrm>
            <a:off x="160421" y="1491915"/>
            <a:ext cx="12031579" cy="3561347"/>
          </a:xfrm>
        </p:spPr>
        <p:txBody>
          <a:bodyPr anchor="ctr">
            <a:noAutofit/>
          </a:bodyPr>
          <a:lstStyle/>
          <a:p>
            <a:pPr marL="457200" indent="-457200" algn="ctr">
              <a:buFont typeface="Wingdings" panose="05000000000000000000" pitchFamily="2" charset="2"/>
              <a:buChar char="v"/>
            </a:pPr>
            <a:r>
              <a:rPr lang="en-US" sz="3200" i="1" dirty="0"/>
              <a:t>An arrangement between government and the private sector  to finance government projects, services, operations up-front.                                             </a:t>
            </a:r>
            <a:br>
              <a:rPr lang="en-US" sz="3200" i="1" dirty="0"/>
            </a:br>
            <a:br>
              <a:rPr lang="en-US" sz="3200" i="1" dirty="0"/>
            </a:br>
            <a:r>
              <a:rPr lang="en-US" sz="3200" i="1" dirty="0"/>
              <a:t>Usually a long term </a:t>
            </a:r>
            <a:r>
              <a:rPr lang="en-US" sz="3200" i="1" dirty="0">
                <a:latin typeface="+mj-lt"/>
              </a:rPr>
              <a:t>contractual </a:t>
            </a:r>
            <a:r>
              <a:rPr lang="en-US" sz="3200" i="1" dirty="0">
                <a:solidFill>
                  <a:srgbClr val="FFFF00"/>
                </a:solidFill>
                <a:latin typeface="+mj-lt"/>
              </a:rPr>
              <a:t>arrangement</a:t>
            </a:r>
            <a:br>
              <a:rPr lang="en-US" sz="3200" i="1" dirty="0">
                <a:solidFill>
                  <a:srgbClr val="FFFF00"/>
                </a:solidFill>
                <a:latin typeface="+mj-lt"/>
              </a:rPr>
            </a:br>
            <a:br>
              <a:rPr lang="en-US" sz="3200" i="1" dirty="0">
                <a:solidFill>
                  <a:srgbClr val="FFFF00"/>
                </a:solidFill>
                <a:latin typeface="+mj-lt"/>
              </a:rPr>
            </a:br>
            <a:r>
              <a:rPr lang="en-US" sz="3200" i="1" dirty="0">
                <a:solidFill>
                  <a:srgbClr val="FFFF00"/>
                </a:solidFill>
                <a:latin typeface="+mj-lt"/>
              </a:rPr>
              <a:t>Investor  is paid from revenues generated from the project , tax payers /users </a:t>
            </a:r>
            <a:endParaRPr lang="en-US" sz="3200" i="1" dirty="0">
              <a:latin typeface="+mj-lt"/>
            </a:endParaRPr>
          </a:p>
        </p:txBody>
      </p:sp>
    </p:spTree>
    <p:extLst>
      <p:ext uri="{BB962C8B-B14F-4D97-AF65-F5344CB8AC3E}">
        <p14:creationId xmlns:p14="http://schemas.microsoft.com/office/powerpoint/2010/main" val="3606550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E69F28-4D24-CB5D-7833-FE190EA8ED0C}"/>
              </a:ext>
            </a:extLst>
          </p:cNvPr>
          <p:cNvSpPr>
            <a:spLocks noGrp="1"/>
          </p:cNvSpPr>
          <p:nvPr>
            <p:ph type="body" sz="quarter" idx="11"/>
          </p:nvPr>
        </p:nvSpPr>
        <p:spPr/>
        <p:txBody>
          <a:bodyPr anchor="b"/>
          <a:lstStyle/>
          <a:p>
            <a:pPr>
              <a:lnSpc>
                <a:spcPct val="150000"/>
              </a:lnSpc>
            </a:pPr>
            <a:r>
              <a:rPr lang="en-US" sz="2400" b="1" spc="-150" dirty="0">
                <a:latin typeface="+mj-lt"/>
                <a:ea typeface="+mj-ea"/>
                <a:cs typeface="Gill Sans" panose="020B0502020104020203" pitchFamily="34" charset="-79"/>
              </a:rPr>
              <a:t>(1). Regulate PPP Arrangements</a:t>
            </a:r>
          </a:p>
          <a:p>
            <a:pPr>
              <a:lnSpc>
                <a:spcPct val="150000"/>
              </a:lnSpc>
            </a:pPr>
            <a:r>
              <a:rPr lang="en-US" sz="2400" b="1" spc="-150" dirty="0">
                <a:latin typeface="+mj-lt"/>
                <a:ea typeface="+mj-ea"/>
                <a:cs typeface="Gill Sans" panose="020B0502020104020203" pitchFamily="34" charset="-79"/>
              </a:rPr>
              <a:t>(2). Establish Regulatory Framework.</a:t>
            </a:r>
          </a:p>
          <a:p>
            <a:pPr>
              <a:lnSpc>
                <a:spcPct val="150000"/>
              </a:lnSpc>
            </a:pPr>
            <a:r>
              <a:rPr lang="en-US" sz="2400" b="1" spc="-150" dirty="0">
                <a:latin typeface="+mj-lt"/>
                <a:ea typeface="+mj-ea"/>
                <a:cs typeface="Gill Sans" panose="020B0502020104020203" pitchFamily="34" charset="-79"/>
              </a:rPr>
              <a:t>(3).  Evaluate Value for Money</a:t>
            </a:r>
          </a:p>
          <a:p>
            <a:pPr>
              <a:lnSpc>
                <a:spcPct val="150000"/>
              </a:lnSpc>
            </a:pPr>
            <a:r>
              <a:rPr lang="en-US" sz="2400" b="1" spc="-150" dirty="0">
                <a:latin typeface="+mj-lt"/>
                <a:ea typeface="+mj-ea"/>
                <a:cs typeface="Gill Sans" panose="020B0502020104020203" pitchFamily="34" charset="-79"/>
              </a:rPr>
              <a:t>(4). Manage Financial Commitments.</a:t>
            </a:r>
          </a:p>
          <a:p>
            <a:pPr>
              <a:lnSpc>
                <a:spcPct val="150000"/>
              </a:lnSpc>
            </a:pPr>
            <a:r>
              <a:rPr lang="en-US" sz="2400" b="1" spc="-150" dirty="0">
                <a:latin typeface="+mj-lt"/>
                <a:ea typeface="+mj-ea"/>
                <a:cs typeface="Gill Sans" panose="020B0502020104020203" pitchFamily="34" charset="-79"/>
              </a:rPr>
              <a:t>(5). Promote Indigenous Partnership</a:t>
            </a:r>
          </a:p>
        </p:txBody>
      </p:sp>
      <p:sp>
        <p:nvSpPr>
          <p:cNvPr id="3" name="Title 2">
            <a:extLst>
              <a:ext uri="{FF2B5EF4-FFF2-40B4-BE49-F238E27FC236}">
                <a16:creationId xmlns:a16="http://schemas.microsoft.com/office/drawing/2014/main" id="{2F1C8465-21A3-25EE-B3BA-A8B96F08C433}"/>
              </a:ext>
            </a:extLst>
          </p:cNvPr>
          <p:cNvSpPr>
            <a:spLocks noGrp="1"/>
          </p:cNvSpPr>
          <p:nvPr>
            <p:ph type="title"/>
          </p:nvPr>
        </p:nvSpPr>
        <p:spPr>
          <a:xfrm>
            <a:off x="4957012" y="1794365"/>
            <a:ext cx="7202905" cy="1466004"/>
          </a:xfrm>
        </p:spPr>
        <p:txBody>
          <a:bodyPr>
            <a:noAutofit/>
          </a:bodyPr>
          <a:lstStyle/>
          <a:p>
            <a:pPr marL="457200" indent="-457200">
              <a:buFont typeface="Wingdings" panose="05000000000000000000" pitchFamily="2" charset="2"/>
              <a:buChar char="ü"/>
            </a:pPr>
            <a:r>
              <a:rPr lang="en-US" sz="2400" i="0" dirty="0">
                <a:solidFill>
                  <a:srgbClr val="001D35"/>
                </a:solidFill>
                <a:effectLst/>
              </a:rPr>
              <a:t>In </a:t>
            </a:r>
            <a:r>
              <a:rPr lang="en-US" sz="2400" i="0" dirty="0">
                <a:solidFill>
                  <a:srgbClr val="00B0F0"/>
                </a:solidFill>
                <a:effectLst/>
              </a:rPr>
              <a:t>2020</a:t>
            </a:r>
            <a:r>
              <a:rPr lang="en-US" sz="2400" i="0" dirty="0">
                <a:solidFill>
                  <a:srgbClr val="001D35"/>
                </a:solidFill>
                <a:effectLst/>
              </a:rPr>
              <a:t>, Parliament Enacted the Public-Private Partnership Act, 2020 (Act 1039)</a:t>
            </a:r>
            <a:endParaRPr lang="en-US" sz="2400" dirty="0"/>
          </a:p>
        </p:txBody>
      </p:sp>
      <p:pic>
        <p:nvPicPr>
          <p:cNvPr id="11" name="Picture Placeholder 10">
            <a:extLst>
              <a:ext uri="{FF2B5EF4-FFF2-40B4-BE49-F238E27FC236}">
                <a16:creationId xmlns:a16="http://schemas.microsoft.com/office/drawing/2014/main" id="{EF7364CE-3C2B-6112-1695-D772DA116BF5}"/>
              </a:ext>
            </a:extLst>
          </p:cNvPr>
          <p:cNvPicPr>
            <a:picLocks noGrp="1" noChangeAspect="1"/>
          </p:cNvPicPr>
          <p:nvPr>
            <p:ph type="pic" sz="quarter" idx="12"/>
          </p:nvPr>
        </p:nvPicPr>
        <p:blipFill>
          <a:blip r:embed="rId2"/>
          <a:srcRect l="11623" r="11623"/>
          <a:stretch>
            <a:fillRect/>
          </a:stretch>
        </p:blipFill>
        <p:spPr>
          <a:xfrm>
            <a:off x="240631" y="1380723"/>
            <a:ext cx="4716381" cy="4096554"/>
          </a:xfrm>
        </p:spPr>
      </p:pic>
      <p:sp>
        <p:nvSpPr>
          <p:cNvPr id="7" name="Title 2">
            <a:extLst>
              <a:ext uri="{FF2B5EF4-FFF2-40B4-BE49-F238E27FC236}">
                <a16:creationId xmlns:a16="http://schemas.microsoft.com/office/drawing/2014/main" id="{CE7CC542-10E0-CBEC-4A8C-FB6E2B956ECB}"/>
              </a:ext>
            </a:extLst>
          </p:cNvPr>
          <p:cNvSpPr txBox="1">
            <a:spLocks/>
          </p:cNvSpPr>
          <p:nvPr/>
        </p:nvSpPr>
        <p:spPr>
          <a:xfrm>
            <a:off x="4957012" y="941456"/>
            <a:ext cx="6994357" cy="146600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457200" indent="-457200">
              <a:buFont typeface="Wingdings" panose="05000000000000000000" pitchFamily="2" charset="2"/>
              <a:buChar char="ü"/>
            </a:pPr>
            <a:r>
              <a:rPr lang="en-US" sz="2400" dirty="0">
                <a:solidFill>
                  <a:srgbClr val="001D35"/>
                </a:solidFill>
              </a:rPr>
              <a:t>In </a:t>
            </a:r>
            <a:r>
              <a:rPr lang="en-US" sz="2400" dirty="0">
                <a:solidFill>
                  <a:srgbClr val="00B0F0"/>
                </a:solidFill>
              </a:rPr>
              <a:t>2011</a:t>
            </a:r>
            <a:r>
              <a:rPr lang="en-US" sz="2400" dirty="0">
                <a:solidFill>
                  <a:srgbClr val="001D35"/>
                </a:solidFill>
              </a:rPr>
              <a:t>, </a:t>
            </a:r>
            <a:r>
              <a:rPr lang="en-US" sz="2400" dirty="0" err="1">
                <a:solidFill>
                  <a:srgbClr val="001D35"/>
                </a:solidFill>
              </a:rPr>
              <a:t>MoFEP</a:t>
            </a:r>
            <a:r>
              <a:rPr lang="en-US" sz="2400" dirty="0">
                <a:solidFill>
                  <a:srgbClr val="001D35"/>
                </a:solidFill>
              </a:rPr>
              <a:t> Developed the National Policy on PPPs to Provide Consistent Processes; </a:t>
            </a:r>
            <a:r>
              <a:rPr lang="en-US" sz="2400" dirty="0">
                <a:solidFill>
                  <a:srgbClr val="00B050"/>
                </a:solidFill>
              </a:rPr>
              <a:t>Identification</a:t>
            </a:r>
            <a:r>
              <a:rPr lang="en-US" sz="2400" dirty="0">
                <a:solidFill>
                  <a:srgbClr val="001D35"/>
                </a:solidFill>
              </a:rPr>
              <a:t>, </a:t>
            </a:r>
            <a:r>
              <a:rPr lang="en-US" sz="2400" dirty="0">
                <a:solidFill>
                  <a:srgbClr val="00B050"/>
                </a:solidFill>
              </a:rPr>
              <a:t>Appraisal</a:t>
            </a:r>
            <a:r>
              <a:rPr lang="en-US" sz="2400" dirty="0">
                <a:solidFill>
                  <a:srgbClr val="001D35"/>
                </a:solidFill>
              </a:rPr>
              <a:t>, </a:t>
            </a:r>
            <a:r>
              <a:rPr lang="en-US" sz="2400" dirty="0">
                <a:solidFill>
                  <a:srgbClr val="00B050"/>
                </a:solidFill>
              </a:rPr>
              <a:t>Selection</a:t>
            </a:r>
            <a:r>
              <a:rPr lang="en-US" sz="2400" dirty="0">
                <a:solidFill>
                  <a:srgbClr val="001D35"/>
                </a:solidFill>
              </a:rPr>
              <a:t>, </a:t>
            </a:r>
            <a:r>
              <a:rPr lang="en-US" sz="2400" dirty="0">
                <a:solidFill>
                  <a:srgbClr val="00B050"/>
                </a:solidFill>
              </a:rPr>
              <a:t>Procurement</a:t>
            </a:r>
            <a:r>
              <a:rPr lang="en-US" sz="2400" dirty="0">
                <a:solidFill>
                  <a:srgbClr val="001D35"/>
                </a:solidFill>
              </a:rPr>
              <a:t>, </a:t>
            </a:r>
            <a:r>
              <a:rPr lang="en-US" sz="2400" dirty="0">
                <a:solidFill>
                  <a:srgbClr val="00B050"/>
                </a:solidFill>
              </a:rPr>
              <a:t>M&amp;E</a:t>
            </a:r>
            <a:r>
              <a:rPr lang="en-US" sz="2400" dirty="0">
                <a:solidFill>
                  <a:srgbClr val="001D35"/>
                </a:solidFill>
              </a:rPr>
              <a:t>.</a:t>
            </a:r>
            <a:endParaRPr lang="en-US" sz="2400" dirty="0"/>
          </a:p>
        </p:txBody>
      </p:sp>
      <p:sp>
        <p:nvSpPr>
          <p:cNvPr id="15" name="TextBox 14">
            <a:extLst>
              <a:ext uri="{FF2B5EF4-FFF2-40B4-BE49-F238E27FC236}">
                <a16:creationId xmlns:a16="http://schemas.microsoft.com/office/drawing/2014/main" id="{AFBAB93E-B97C-1F5E-CCA0-8942D087BC16}"/>
              </a:ext>
            </a:extLst>
          </p:cNvPr>
          <p:cNvSpPr txBox="1"/>
          <p:nvPr/>
        </p:nvSpPr>
        <p:spPr>
          <a:xfrm>
            <a:off x="4957012" y="734029"/>
            <a:ext cx="7234987"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b="1" dirty="0">
                <a:solidFill>
                  <a:srgbClr val="FFC000"/>
                </a:solidFill>
                <a:latin typeface="+mj-lt"/>
              </a:rPr>
              <a:t>POLICY DOCUMENT &amp; ENACTMENT</a:t>
            </a:r>
          </a:p>
        </p:txBody>
      </p:sp>
    </p:spTree>
    <p:extLst>
      <p:ext uri="{BB962C8B-B14F-4D97-AF65-F5344CB8AC3E}">
        <p14:creationId xmlns:p14="http://schemas.microsoft.com/office/powerpoint/2010/main" val="3045936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nchor="ctr"/>
          <a:lstStyle/>
          <a:p>
            <a:r>
              <a:rPr lang="en-US" sz="2800" b="1" dirty="0">
                <a:latin typeface="Constantia" panose="02030602050306030303" pitchFamily="18" charset="0"/>
              </a:rPr>
              <a:t>Create decent jobs through the promotion of </a:t>
            </a:r>
            <a:r>
              <a:rPr lang="en-US" sz="3200" b="1" dirty="0">
                <a:solidFill>
                  <a:srgbClr val="FFFF00"/>
                </a:solidFill>
                <a:latin typeface="Constantia" panose="02030602050306030303" pitchFamily="18" charset="0"/>
              </a:rPr>
              <a:t>public and private partnerships </a:t>
            </a:r>
            <a:r>
              <a:rPr lang="en-US" sz="2800" b="1" dirty="0">
                <a:latin typeface="Constantia" panose="02030602050306030303" pitchFamily="18" charset="0"/>
              </a:rPr>
              <a:t>in the </a:t>
            </a:r>
            <a:r>
              <a:rPr lang="en-US" sz="2800" b="1" dirty="0">
                <a:solidFill>
                  <a:srgbClr val="FFFF00"/>
                </a:solidFill>
                <a:latin typeface="Constantia" panose="02030602050306030303" pitchFamily="18" charset="0"/>
              </a:rPr>
              <a:t>Construction</a:t>
            </a:r>
            <a:r>
              <a:rPr lang="en-US" sz="2800" b="1" dirty="0">
                <a:latin typeface="Constantia" panose="02030602050306030303" pitchFamily="18" charset="0"/>
              </a:rPr>
              <a:t> and </a:t>
            </a:r>
            <a:r>
              <a:rPr lang="en-US" sz="2800" b="1" dirty="0">
                <a:solidFill>
                  <a:srgbClr val="FFFF00"/>
                </a:solidFill>
                <a:latin typeface="Constantia" panose="02030602050306030303" pitchFamily="18" charset="0"/>
              </a:rPr>
              <a:t>Manufacturing</a:t>
            </a:r>
            <a:r>
              <a:rPr lang="en-US" sz="2800" b="1" dirty="0">
                <a:latin typeface="Constantia" panose="02030602050306030303" pitchFamily="18" charset="0"/>
              </a:rPr>
              <a:t>, </a:t>
            </a:r>
            <a:r>
              <a:rPr lang="en-US" sz="2800" b="1" dirty="0">
                <a:solidFill>
                  <a:srgbClr val="FFFF00"/>
                </a:solidFill>
                <a:latin typeface="Constantia" panose="02030602050306030303" pitchFamily="18" charset="0"/>
              </a:rPr>
              <a:t>Agricultural</a:t>
            </a:r>
            <a:r>
              <a:rPr lang="en-US" sz="2800" b="1" dirty="0">
                <a:latin typeface="Constantia" panose="02030602050306030303" pitchFamily="18" charset="0"/>
              </a:rPr>
              <a:t>, </a:t>
            </a:r>
            <a:r>
              <a:rPr lang="en-US" sz="2800" b="1" dirty="0">
                <a:solidFill>
                  <a:srgbClr val="FFFF00"/>
                </a:solidFill>
                <a:latin typeface="Constantia" panose="02030602050306030303" pitchFamily="18" charset="0"/>
              </a:rPr>
              <a:t>Forestry</a:t>
            </a:r>
            <a:r>
              <a:rPr lang="en-US" sz="2800" b="1" dirty="0">
                <a:latin typeface="Constantia" panose="02030602050306030303" pitchFamily="18" charset="0"/>
              </a:rPr>
              <a:t> and </a:t>
            </a:r>
            <a:r>
              <a:rPr lang="en-US" sz="2800" b="1" dirty="0">
                <a:solidFill>
                  <a:srgbClr val="FFFF00"/>
                </a:solidFill>
                <a:latin typeface="Constantia" panose="02030602050306030303" pitchFamily="18" charset="0"/>
              </a:rPr>
              <a:t>Fisheries</a:t>
            </a:r>
            <a:r>
              <a:rPr lang="en-US" sz="2800" b="1" dirty="0">
                <a:latin typeface="Constantia" panose="02030602050306030303" pitchFamily="18" charset="0"/>
              </a:rPr>
              <a:t>.</a:t>
            </a:r>
          </a:p>
        </p:txBody>
      </p:sp>
      <p:pic>
        <p:nvPicPr>
          <p:cNvPr id="14" name="Picture Placeholder 13">
            <a:extLst>
              <a:ext uri="{FF2B5EF4-FFF2-40B4-BE49-F238E27FC236}">
                <a16:creationId xmlns:a16="http://schemas.microsoft.com/office/drawing/2014/main" id="{C97EF5C5-480B-0D4B-DFFA-F800B355740B}"/>
              </a:ext>
            </a:extLst>
          </p:cNvPr>
          <p:cNvPicPr>
            <a:picLocks noGrp="1" noChangeAspect="1"/>
          </p:cNvPicPr>
          <p:nvPr>
            <p:ph type="pic" sz="quarter" idx="10"/>
          </p:nvPr>
        </p:nvPicPr>
        <p:blipFill>
          <a:blip r:embed="rId2"/>
          <a:srcRect l="13386" r="13386"/>
          <a:stretch>
            <a:fillRect/>
          </a:stretch>
        </p:blipFill>
        <p:spPr>
          <a:xfrm>
            <a:off x="24802" y="3206186"/>
            <a:ext cx="4309073" cy="3651814"/>
          </a:xfrm>
        </p:spPr>
      </p:pic>
      <p:sp>
        <p:nvSpPr>
          <p:cNvPr id="5" name="TextBox 4">
            <a:extLst>
              <a:ext uri="{FF2B5EF4-FFF2-40B4-BE49-F238E27FC236}">
                <a16:creationId xmlns:a16="http://schemas.microsoft.com/office/drawing/2014/main" id="{17DF8DDA-F74D-C9C9-4C0A-8825C91AEC05}"/>
              </a:ext>
            </a:extLst>
          </p:cNvPr>
          <p:cNvSpPr txBox="1"/>
          <p:nvPr/>
        </p:nvSpPr>
        <p:spPr>
          <a:xfrm>
            <a:off x="185223" y="-317494"/>
            <a:ext cx="3523423" cy="4508927"/>
          </a:xfrm>
          <a:prstGeom prst="rect">
            <a:avLst/>
          </a:prstGeom>
          <a:noFill/>
        </p:spPr>
        <p:txBody>
          <a:bodyPr wrap="square" rtlCol="0">
            <a:spAutoFit/>
          </a:bodyPr>
          <a:lstStyle/>
          <a:p>
            <a:pPr algn="ctr"/>
            <a:r>
              <a:rPr lang="en-US" sz="28700" dirty="0">
                <a:solidFill>
                  <a:srgbClr val="7030A0"/>
                </a:solidFill>
                <a:latin typeface="Arial Black" panose="020B0A04020102020204" pitchFamily="34" charset="0"/>
              </a:rPr>
              <a:t>1</a:t>
            </a:r>
            <a:r>
              <a:rPr lang="en-US" sz="4000" dirty="0">
                <a:solidFill>
                  <a:srgbClr val="7030A0"/>
                </a:solidFill>
                <a:latin typeface="Arial Black" panose="020B0A04020102020204" pitchFamily="34" charset="0"/>
              </a:rPr>
              <a:t>.</a:t>
            </a:r>
            <a:r>
              <a:rPr lang="en-US" sz="28700" dirty="0">
                <a:solidFill>
                  <a:srgbClr val="7030A0"/>
                </a:solidFill>
                <a:latin typeface="Arial Black" panose="020B0A04020102020204" pitchFamily="34" charset="0"/>
              </a:rPr>
              <a:t> </a:t>
            </a:r>
          </a:p>
        </p:txBody>
      </p:sp>
      <p:sp>
        <p:nvSpPr>
          <p:cNvPr id="6" name="Title 7">
            <a:extLst>
              <a:ext uri="{FF2B5EF4-FFF2-40B4-BE49-F238E27FC236}">
                <a16:creationId xmlns:a16="http://schemas.microsoft.com/office/drawing/2014/main" id="{37993FB1-A4FD-A188-23F3-86B85E124930}"/>
              </a:ext>
            </a:extLst>
          </p:cNvPr>
          <p:cNvSpPr>
            <a:spLocks noGrp="1"/>
          </p:cNvSpPr>
          <p:nvPr>
            <p:ph type="title"/>
          </p:nvPr>
        </p:nvSpPr>
        <p:spPr>
          <a:xfrm>
            <a:off x="3353114" y="1900603"/>
            <a:ext cx="6933030" cy="1325563"/>
          </a:xfrm>
        </p:spPr>
        <p:txBody>
          <a:bodyPr/>
          <a:lstStyle/>
          <a:p>
            <a:r>
              <a:rPr lang="en-US" dirty="0"/>
              <a:t>Government's Policy Direction</a:t>
            </a:r>
          </a:p>
        </p:txBody>
      </p:sp>
    </p:spTree>
    <p:extLst>
      <p:ext uri="{BB962C8B-B14F-4D97-AF65-F5344CB8AC3E}">
        <p14:creationId xmlns:p14="http://schemas.microsoft.com/office/powerpoint/2010/main" val="42991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96A1-C444-DC1C-476B-7C6A7F46519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C1E27E2-D97F-9EAD-E0D9-F8E227E8B2B8}"/>
              </a:ext>
            </a:extLst>
          </p:cNvPr>
          <p:cNvSpPr>
            <a:spLocks noGrp="1"/>
          </p:cNvSpPr>
          <p:nvPr>
            <p:ph type="body" sz="quarter" idx="11"/>
          </p:nvPr>
        </p:nvSpPr>
        <p:spPr/>
        <p:txBody>
          <a:bodyPr anchor="ctr"/>
          <a:lstStyle/>
          <a:p>
            <a:endParaRPr lang="en-US" sz="2800" b="1" dirty="0">
              <a:solidFill>
                <a:srgbClr val="FFFF00"/>
              </a:solidFill>
              <a:latin typeface="Constantia" panose="02030602050306030303" pitchFamily="18" charset="0"/>
            </a:endParaRPr>
          </a:p>
          <a:p>
            <a:r>
              <a:rPr lang="en-US" sz="2800" b="1" dirty="0">
                <a:latin typeface="Constantia" panose="02030602050306030303" pitchFamily="18" charset="0"/>
              </a:rPr>
              <a:t>Accelerate Inclusive Growth Through </a:t>
            </a:r>
            <a:r>
              <a:rPr lang="en-US" sz="2800" b="1" dirty="0">
                <a:solidFill>
                  <a:srgbClr val="FFFF00"/>
                </a:solidFill>
                <a:latin typeface="Constantia" panose="02030602050306030303" pitchFamily="18" charset="0"/>
              </a:rPr>
              <a:t>The Big Push </a:t>
            </a:r>
            <a:r>
              <a:rPr lang="en-US" sz="2800" b="1" dirty="0">
                <a:latin typeface="Constantia" panose="02030602050306030303" pitchFamily="18" charset="0"/>
              </a:rPr>
              <a:t>– </a:t>
            </a:r>
            <a:r>
              <a:rPr lang="en-US" sz="2800" b="1" dirty="0">
                <a:solidFill>
                  <a:srgbClr val="FFFF00"/>
                </a:solidFill>
                <a:latin typeface="Constantia" panose="02030602050306030303" pitchFamily="18" charset="0"/>
              </a:rPr>
              <a:t>US$10 billion investment in infrastructure </a:t>
            </a:r>
            <a:r>
              <a:rPr lang="en-US" sz="2800" b="1" dirty="0">
                <a:latin typeface="Constantia" panose="02030602050306030303" pitchFamily="18" charset="0"/>
              </a:rPr>
              <a:t>to create jobs which includes a </a:t>
            </a:r>
            <a:r>
              <a:rPr lang="en-US" sz="2800" b="1" dirty="0">
                <a:solidFill>
                  <a:srgbClr val="FFFF00"/>
                </a:solidFill>
                <a:latin typeface="Constantia" panose="02030602050306030303" pitchFamily="18" charset="0"/>
              </a:rPr>
              <a:t>US$3 billion private-sector led investment in ICT</a:t>
            </a:r>
          </a:p>
          <a:p>
            <a:r>
              <a:rPr lang="en-US" sz="2800" b="1" dirty="0">
                <a:latin typeface="+mj-lt"/>
              </a:rPr>
              <a:t> </a:t>
            </a:r>
            <a:endParaRPr lang="en-US" sz="2800" b="1" dirty="0">
              <a:latin typeface="Constantia" panose="02030602050306030303" pitchFamily="18" charset="0"/>
            </a:endParaRPr>
          </a:p>
        </p:txBody>
      </p:sp>
      <p:pic>
        <p:nvPicPr>
          <p:cNvPr id="14" name="Picture Placeholder 13">
            <a:extLst>
              <a:ext uri="{FF2B5EF4-FFF2-40B4-BE49-F238E27FC236}">
                <a16:creationId xmlns:a16="http://schemas.microsoft.com/office/drawing/2014/main" id="{77C2B444-1C58-8094-2DDE-992B3007D0A2}"/>
              </a:ext>
            </a:extLst>
          </p:cNvPr>
          <p:cNvPicPr>
            <a:picLocks noGrp="1" noChangeAspect="1"/>
          </p:cNvPicPr>
          <p:nvPr>
            <p:ph type="pic" sz="quarter" idx="10"/>
          </p:nvPr>
        </p:nvPicPr>
        <p:blipFill>
          <a:blip r:embed="rId2"/>
          <a:srcRect l="13386" r="13386"/>
          <a:stretch>
            <a:fillRect/>
          </a:stretch>
        </p:blipFill>
        <p:spPr>
          <a:xfrm>
            <a:off x="811213" y="3429000"/>
            <a:ext cx="3522662" cy="3206750"/>
          </a:xfrm>
        </p:spPr>
      </p:pic>
      <p:pic>
        <p:nvPicPr>
          <p:cNvPr id="12" name="Picture 11">
            <a:extLst>
              <a:ext uri="{FF2B5EF4-FFF2-40B4-BE49-F238E27FC236}">
                <a16:creationId xmlns:a16="http://schemas.microsoft.com/office/drawing/2014/main" id="{EF7CF075-FE52-0F90-498F-84D1265E19C6}"/>
              </a:ext>
            </a:extLst>
          </p:cNvPr>
          <p:cNvPicPr>
            <a:picLocks noChangeAspect="1"/>
          </p:cNvPicPr>
          <p:nvPr/>
        </p:nvPicPr>
        <p:blipFill>
          <a:blip r:embed="rId3"/>
          <a:stretch>
            <a:fillRect/>
          </a:stretch>
        </p:blipFill>
        <p:spPr>
          <a:xfrm>
            <a:off x="0" y="3206186"/>
            <a:ext cx="4470336" cy="3651814"/>
          </a:xfrm>
          <a:prstGeom prst="rect">
            <a:avLst/>
          </a:prstGeom>
        </p:spPr>
      </p:pic>
      <p:sp>
        <p:nvSpPr>
          <p:cNvPr id="5" name="TextBox 4">
            <a:extLst>
              <a:ext uri="{FF2B5EF4-FFF2-40B4-BE49-F238E27FC236}">
                <a16:creationId xmlns:a16="http://schemas.microsoft.com/office/drawing/2014/main" id="{CC79DC3B-4181-2396-7003-529B906FBFCF}"/>
              </a:ext>
            </a:extLst>
          </p:cNvPr>
          <p:cNvSpPr txBox="1"/>
          <p:nvPr/>
        </p:nvSpPr>
        <p:spPr>
          <a:xfrm>
            <a:off x="185223" y="-317494"/>
            <a:ext cx="3523423" cy="4508927"/>
          </a:xfrm>
          <a:prstGeom prst="rect">
            <a:avLst/>
          </a:prstGeom>
          <a:noFill/>
        </p:spPr>
        <p:txBody>
          <a:bodyPr wrap="square" rtlCol="0">
            <a:spAutoFit/>
          </a:bodyPr>
          <a:lstStyle/>
          <a:p>
            <a:pPr algn="ctr"/>
            <a:r>
              <a:rPr lang="en-US" sz="28700" dirty="0">
                <a:solidFill>
                  <a:srgbClr val="7030A0"/>
                </a:solidFill>
                <a:latin typeface="Arial Black" panose="020B0A04020102020204" pitchFamily="34" charset="0"/>
              </a:rPr>
              <a:t>2</a:t>
            </a:r>
            <a:r>
              <a:rPr lang="en-US" sz="4000" dirty="0">
                <a:solidFill>
                  <a:srgbClr val="7030A0"/>
                </a:solidFill>
                <a:latin typeface="Arial Black" panose="020B0A04020102020204" pitchFamily="34" charset="0"/>
              </a:rPr>
              <a:t>.</a:t>
            </a:r>
            <a:r>
              <a:rPr lang="en-US" sz="28700" dirty="0">
                <a:solidFill>
                  <a:srgbClr val="7030A0"/>
                </a:solidFill>
                <a:latin typeface="Arial Black" panose="020B0A04020102020204" pitchFamily="34" charset="0"/>
              </a:rPr>
              <a:t> </a:t>
            </a:r>
          </a:p>
        </p:txBody>
      </p:sp>
      <p:sp>
        <p:nvSpPr>
          <p:cNvPr id="6" name="Title 7">
            <a:extLst>
              <a:ext uri="{FF2B5EF4-FFF2-40B4-BE49-F238E27FC236}">
                <a16:creationId xmlns:a16="http://schemas.microsoft.com/office/drawing/2014/main" id="{91606551-D461-F467-833E-C8A48B4419A9}"/>
              </a:ext>
            </a:extLst>
          </p:cNvPr>
          <p:cNvSpPr>
            <a:spLocks noGrp="1"/>
          </p:cNvSpPr>
          <p:nvPr>
            <p:ph type="title"/>
          </p:nvPr>
        </p:nvSpPr>
        <p:spPr>
          <a:xfrm>
            <a:off x="3353114" y="1900603"/>
            <a:ext cx="6933030" cy="1325563"/>
          </a:xfrm>
        </p:spPr>
        <p:txBody>
          <a:bodyPr/>
          <a:lstStyle/>
          <a:p>
            <a:r>
              <a:rPr lang="en-US" dirty="0"/>
              <a:t>Government's Policy Direction</a:t>
            </a:r>
          </a:p>
        </p:txBody>
      </p:sp>
    </p:spTree>
    <p:extLst>
      <p:ext uri="{BB962C8B-B14F-4D97-AF65-F5344CB8AC3E}">
        <p14:creationId xmlns:p14="http://schemas.microsoft.com/office/powerpoint/2010/main" val="115939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DCD0B-DCD6-9B2F-F094-39D229AF1AB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AE3B1EC-127D-D77B-458C-3E737E8641F2}"/>
              </a:ext>
            </a:extLst>
          </p:cNvPr>
          <p:cNvSpPr>
            <a:spLocks noGrp="1"/>
          </p:cNvSpPr>
          <p:nvPr>
            <p:ph type="body" sz="quarter" idx="11"/>
          </p:nvPr>
        </p:nvSpPr>
        <p:spPr/>
        <p:txBody>
          <a:bodyPr anchor="ctr"/>
          <a:lstStyle/>
          <a:p>
            <a:r>
              <a:rPr lang="en-US" sz="2800" b="1" dirty="0">
                <a:latin typeface="Constantia" panose="02030602050306030303" pitchFamily="18" charset="0"/>
              </a:rPr>
              <a:t>Drive </a:t>
            </a:r>
            <a:r>
              <a:rPr lang="en-US" sz="2800" b="1" dirty="0">
                <a:solidFill>
                  <a:srgbClr val="FFFF00"/>
                </a:solidFill>
                <a:latin typeface="Constantia" panose="02030602050306030303" pitchFamily="18" charset="0"/>
              </a:rPr>
              <a:t>Innovation</a:t>
            </a:r>
            <a:r>
              <a:rPr lang="en-US" sz="2800" b="1" dirty="0">
                <a:latin typeface="Constantia" panose="02030602050306030303" pitchFamily="18" charset="0"/>
              </a:rPr>
              <a:t> through </a:t>
            </a:r>
            <a:r>
              <a:rPr lang="en-US" sz="2800" b="1" dirty="0">
                <a:solidFill>
                  <a:srgbClr val="FFFF00"/>
                </a:solidFill>
                <a:latin typeface="Constantia" panose="02030602050306030303" pitchFamily="18" charset="0"/>
              </a:rPr>
              <a:t>Science</a:t>
            </a:r>
            <a:r>
              <a:rPr lang="en-US" sz="2800" b="1" dirty="0">
                <a:latin typeface="Constantia" panose="02030602050306030303" pitchFamily="18" charset="0"/>
              </a:rPr>
              <a:t> and </a:t>
            </a:r>
            <a:r>
              <a:rPr lang="en-US" sz="2800" b="1" dirty="0">
                <a:solidFill>
                  <a:srgbClr val="FFFF00"/>
                </a:solidFill>
                <a:latin typeface="Constantia" panose="02030602050306030303" pitchFamily="18" charset="0"/>
              </a:rPr>
              <a:t>Technology</a:t>
            </a:r>
          </a:p>
          <a:p>
            <a:r>
              <a:rPr lang="en-US" sz="2800" b="1" dirty="0">
                <a:latin typeface="Constantia" panose="02030602050306030303" pitchFamily="18" charset="0"/>
              </a:rPr>
              <a:t>Roll out the 5G network and create a </a:t>
            </a:r>
            <a:r>
              <a:rPr lang="en-US" sz="2800" b="1" dirty="0">
                <a:solidFill>
                  <a:srgbClr val="FFFF00"/>
                </a:solidFill>
                <a:latin typeface="Constantia" panose="02030602050306030303" pitchFamily="18" charset="0"/>
              </a:rPr>
              <a:t>strong digital infrastructure </a:t>
            </a:r>
            <a:r>
              <a:rPr lang="en-US" sz="2800" b="1" dirty="0">
                <a:latin typeface="Constantia" panose="02030602050306030303" pitchFamily="18" charset="0"/>
              </a:rPr>
              <a:t>to </a:t>
            </a:r>
            <a:r>
              <a:rPr lang="en-US" sz="2800" b="1" dirty="0">
                <a:solidFill>
                  <a:srgbClr val="FFFF00"/>
                </a:solidFill>
                <a:latin typeface="Constantia" panose="02030602050306030303" pitchFamily="18" charset="0"/>
              </a:rPr>
              <a:t>optimize new technologies.</a:t>
            </a:r>
          </a:p>
          <a:p>
            <a:endParaRPr lang="en-US" sz="2800" b="1" dirty="0">
              <a:latin typeface="Constantia" panose="02030602050306030303" pitchFamily="18" charset="0"/>
            </a:endParaRPr>
          </a:p>
        </p:txBody>
      </p:sp>
      <p:sp>
        <p:nvSpPr>
          <p:cNvPr id="8" name="Title 7">
            <a:extLst>
              <a:ext uri="{FF2B5EF4-FFF2-40B4-BE49-F238E27FC236}">
                <a16:creationId xmlns:a16="http://schemas.microsoft.com/office/drawing/2014/main" id="{0999BD14-C2C6-2D52-D180-1A1DBBFCE1EF}"/>
              </a:ext>
            </a:extLst>
          </p:cNvPr>
          <p:cNvSpPr>
            <a:spLocks noGrp="1"/>
          </p:cNvSpPr>
          <p:nvPr>
            <p:ph type="title"/>
          </p:nvPr>
        </p:nvSpPr>
        <p:spPr>
          <a:xfrm>
            <a:off x="3353114" y="1900603"/>
            <a:ext cx="6933030" cy="1325563"/>
          </a:xfrm>
        </p:spPr>
        <p:txBody>
          <a:bodyPr/>
          <a:lstStyle/>
          <a:p>
            <a:r>
              <a:rPr lang="en-US" dirty="0"/>
              <a:t>Government's Policy Direction</a:t>
            </a:r>
          </a:p>
        </p:txBody>
      </p:sp>
      <p:pic>
        <p:nvPicPr>
          <p:cNvPr id="14" name="Picture Placeholder 13">
            <a:extLst>
              <a:ext uri="{FF2B5EF4-FFF2-40B4-BE49-F238E27FC236}">
                <a16:creationId xmlns:a16="http://schemas.microsoft.com/office/drawing/2014/main" id="{AF671901-8478-5CD9-B2A5-4BF9AF71630C}"/>
              </a:ext>
            </a:extLst>
          </p:cNvPr>
          <p:cNvPicPr>
            <a:picLocks noGrp="1" noChangeAspect="1"/>
          </p:cNvPicPr>
          <p:nvPr>
            <p:ph type="pic" sz="quarter" idx="10"/>
          </p:nvPr>
        </p:nvPicPr>
        <p:blipFill>
          <a:blip r:embed="rId2"/>
          <a:srcRect l="13386" r="13386"/>
          <a:stretch>
            <a:fillRect/>
          </a:stretch>
        </p:blipFill>
        <p:spPr>
          <a:xfrm>
            <a:off x="811213" y="3429000"/>
            <a:ext cx="3522662" cy="3206750"/>
          </a:xfrm>
        </p:spPr>
      </p:pic>
      <p:pic>
        <p:nvPicPr>
          <p:cNvPr id="5" name="Picture 4">
            <a:extLst>
              <a:ext uri="{FF2B5EF4-FFF2-40B4-BE49-F238E27FC236}">
                <a16:creationId xmlns:a16="http://schemas.microsoft.com/office/drawing/2014/main" id="{8A9B1E01-22A0-E38D-4F8B-362A4E6DA5FC}"/>
              </a:ext>
            </a:extLst>
          </p:cNvPr>
          <p:cNvPicPr>
            <a:picLocks noChangeAspect="1"/>
          </p:cNvPicPr>
          <p:nvPr/>
        </p:nvPicPr>
        <p:blipFill>
          <a:blip r:embed="rId3"/>
          <a:stretch>
            <a:fillRect/>
          </a:stretch>
        </p:blipFill>
        <p:spPr>
          <a:xfrm>
            <a:off x="1" y="3194081"/>
            <a:ext cx="4334288" cy="3651813"/>
          </a:xfrm>
          <a:prstGeom prst="rect">
            <a:avLst/>
          </a:prstGeom>
        </p:spPr>
      </p:pic>
      <p:sp>
        <p:nvSpPr>
          <p:cNvPr id="2" name="TextBox 1">
            <a:extLst>
              <a:ext uri="{FF2B5EF4-FFF2-40B4-BE49-F238E27FC236}">
                <a16:creationId xmlns:a16="http://schemas.microsoft.com/office/drawing/2014/main" id="{55E352F9-E2E4-6E30-6076-DA772825FAFD}"/>
              </a:ext>
            </a:extLst>
          </p:cNvPr>
          <p:cNvSpPr txBox="1"/>
          <p:nvPr/>
        </p:nvSpPr>
        <p:spPr>
          <a:xfrm>
            <a:off x="185223" y="-317494"/>
            <a:ext cx="3523423" cy="4508927"/>
          </a:xfrm>
          <a:prstGeom prst="rect">
            <a:avLst/>
          </a:prstGeom>
          <a:noFill/>
        </p:spPr>
        <p:txBody>
          <a:bodyPr wrap="square" rtlCol="0">
            <a:spAutoFit/>
          </a:bodyPr>
          <a:lstStyle/>
          <a:p>
            <a:pPr algn="ctr"/>
            <a:r>
              <a:rPr lang="en-US" sz="28700" dirty="0">
                <a:solidFill>
                  <a:srgbClr val="7030A0"/>
                </a:solidFill>
                <a:latin typeface="Arial Black" panose="020B0A04020102020204" pitchFamily="34" charset="0"/>
              </a:rPr>
              <a:t>3</a:t>
            </a:r>
            <a:r>
              <a:rPr lang="en-US" sz="4000" dirty="0">
                <a:solidFill>
                  <a:srgbClr val="7030A0"/>
                </a:solidFill>
                <a:latin typeface="Arial Black" panose="020B0A04020102020204" pitchFamily="34" charset="0"/>
              </a:rPr>
              <a:t>.</a:t>
            </a:r>
            <a:r>
              <a:rPr lang="en-US" sz="28700" dirty="0">
                <a:solidFill>
                  <a:srgbClr val="7030A0"/>
                </a:solidFill>
                <a:latin typeface="Arial Black" panose="020B0A04020102020204" pitchFamily="34" charset="0"/>
              </a:rPr>
              <a:t> </a:t>
            </a:r>
          </a:p>
        </p:txBody>
      </p:sp>
    </p:spTree>
    <p:extLst>
      <p:ext uri="{BB962C8B-B14F-4D97-AF65-F5344CB8AC3E}">
        <p14:creationId xmlns:p14="http://schemas.microsoft.com/office/powerpoint/2010/main" val="2602647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7ADF1-D1D7-7365-C545-594D10D4C24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65FC240-1345-61F0-326D-1D6B54B76B3D}"/>
              </a:ext>
            </a:extLst>
          </p:cNvPr>
          <p:cNvSpPr>
            <a:spLocks noGrp="1"/>
          </p:cNvSpPr>
          <p:nvPr>
            <p:ph type="body" sz="quarter" idx="11"/>
          </p:nvPr>
        </p:nvSpPr>
        <p:spPr/>
        <p:txBody>
          <a:bodyPr anchor="ctr"/>
          <a:lstStyle/>
          <a:p>
            <a:r>
              <a:rPr lang="en-US" sz="2800" b="1" dirty="0">
                <a:solidFill>
                  <a:srgbClr val="FFFF00"/>
                </a:solidFill>
                <a:latin typeface="Constantia" panose="02030602050306030303" pitchFamily="18" charset="0"/>
              </a:rPr>
              <a:t>Strengthen Energy </a:t>
            </a:r>
            <a:r>
              <a:rPr lang="en-US" sz="2800" b="1" dirty="0">
                <a:latin typeface="Constantia" panose="02030602050306030303" pitchFamily="18" charset="0"/>
              </a:rPr>
              <a:t>and </a:t>
            </a:r>
            <a:r>
              <a:rPr lang="en-US" sz="2800" b="1" dirty="0">
                <a:solidFill>
                  <a:srgbClr val="FFFF00"/>
                </a:solidFill>
                <a:latin typeface="Constantia" panose="02030602050306030303" pitchFamily="18" charset="0"/>
              </a:rPr>
              <a:t>Resource Resilience</a:t>
            </a:r>
          </a:p>
          <a:p>
            <a:r>
              <a:rPr lang="en-US" sz="2800" b="1" dirty="0">
                <a:latin typeface="Constantia" panose="02030602050306030303" pitchFamily="18" charset="0"/>
              </a:rPr>
              <a:t>Restore Institutional </a:t>
            </a:r>
            <a:r>
              <a:rPr lang="en-US" sz="2800" b="1" dirty="0">
                <a:solidFill>
                  <a:srgbClr val="FFFF00"/>
                </a:solidFill>
                <a:latin typeface="Constantia" panose="02030602050306030303" pitchFamily="18" charset="0"/>
              </a:rPr>
              <a:t>Trust</a:t>
            </a:r>
            <a:r>
              <a:rPr lang="en-US" sz="2800" b="1" dirty="0">
                <a:latin typeface="Constantia" panose="02030602050306030303" pitchFamily="18" charset="0"/>
              </a:rPr>
              <a:t> &amp; </a:t>
            </a:r>
            <a:r>
              <a:rPr lang="en-US" sz="2800" b="1" dirty="0">
                <a:solidFill>
                  <a:srgbClr val="FFFF00"/>
                </a:solidFill>
                <a:latin typeface="Constantia" panose="02030602050306030303" pitchFamily="18" charset="0"/>
              </a:rPr>
              <a:t>Credibility </a:t>
            </a:r>
          </a:p>
          <a:p>
            <a:r>
              <a:rPr lang="en-US" sz="2800" b="1" dirty="0">
                <a:latin typeface="Constantia" panose="02030602050306030303" pitchFamily="18" charset="0"/>
              </a:rPr>
              <a:t>Revamp </a:t>
            </a:r>
            <a:r>
              <a:rPr lang="en-US" sz="2800" b="1" dirty="0">
                <a:solidFill>
                  <a:srgbClr val="FFFF00"/>
                </a:solidFill>
                <a:latin typeface="Constantia" panose="02030602050306030303" pitchFamily="18" charset="0"/>
              </a:rPr>
              <a:t>Tema Oil Refinery</a:t>
            </a:r>
            <a:r>
              <a:rPr lang="en-US" sz="2800" b="1" dirty="0">
                <a:latin typeface="Constantia" panose="02030602050306030303" pitchFamily="18" charset="0"/>
              </a:rPr>
              <a:t>.</a:t>
            </a:r>
          </a:p>
        </p:txBody>
      </p:sp>
      <p:pic>
        <p:nvPicPr>
          <p:cNvPr id="14" name="Picture Placeholder 13">
            <a:extLst>
              <a:ext uri="{FF2B5EF4-FFF2-40B4-BE49-F238E27FC236}">
                <a16:creationId xmlns:a16="http://schemas.microsoft.com/office/drawing/2014/main" id="{095211B8-4EEA-C55C-7568-DACEB1B6CDD8}"/>
              </a:ext>
            </a:extLst>
          </p:cNvPr>
          <p:cNvPicPr>
            <a:picLocks noGrp="1" noChangeAspect="1"/>
          </p:cNvPicPr>
          <p:nvPr>
            <p:ph type="pic" sz="quarter" idx="10"/>
          </p:nvPr>
        </p:nvPicPr>
        <p:blipFill>
          <a:blip r:embed="rId2"/>
          <a:srcRect l="13386" r="13386"/>
          <a:stretch>
            <a:fillRect/>
          </a:stretch>
        </p:blipFill>
        <p:spPr>
          <a:xfrm>
            <a:off x="811213" y="3429000"/>
            <a:ext cx="3522662" cy="3206750"/>
          </a:xfrm>
        </p:spPr>
      </p:pic>
      <p:pic>
        <p:nvPicPr>
          <p:cNvPr id="7" name="Picture 6">
            <a:extLst>
              <a:ext uri="{FF2B5EF4-FFF2-40B4-BE49-F238E27FC236}">
                <a16:creationId xmlns:a16="http://schemas.microsoft.com/office/drawing/2014/main" id="{09BB8EB8-EF02-A640-A084-A0229431F6EB}"/>
              </a:ext>
            </a:extLst>
          </p:cNvPr>
          <p:cNvPicPr>
            <a:picLocks noChangeAspect="1"/>
          </p:cNvPicPr>
          <p:nvPr/>
        </p:nvPicPr>
        <p:blipFill>
          <a:blip r:embed="rId3"/>
          <a:stretch>
            <a:fillRect/>
          </a:stretch>
        </p:blipFill>
        <p:spPr>
          <a:xfrm>
            <a:off x="0" y="3206186"/>
            <a:ext cx="4323292" cy="3543660"/>
          </a:xfrm>
          <a:prstGeom prst="rect">
            <a:avLst/>
          </a:prstGeom>
        </p:spPr>
      </p:pic>
      <p:sp>
        <p:nvSpPr>
          <p:cNvPr id="3" name="TextBox 2">
            <a:extLst>
              <a:ext uri="{FF2B5EF4-FFF2-40B4-BE49-F238E27FC236}">
                <a16:creationId xmlns:a16="http://schemas.microsoft.com/office/drawing/2014/main" id="{FF374A61-2F57-3753-B1EA-64F73DF7C3EC}"/>
              </a:ext>
            </a:extLst>
          </p:cNvPr>
          <p:cNvSpPr txBox="1"/>
          <p:nvPr/>
        </p:nvSpPr>
        <p:spPr>
          <a:xfrm>
            <a:off x="185223" y="-317494"/>
            <a:ext cx="3523423" cy="4508927"/>
          </a:xfrm>
          <a:prstGeom prst="rect">
            <a:avLst/>
          </a:prstGeom>
          <a:noFill/>
        </p:spPr>
        <p:txBody>
          <a:bodyPr wrap="square" rtlCol="0">
            <a:spAutoFit/>
          </a:bodyPr>
          <a:lstStyle/>
          <a:p>
            <a:pPr algn="ctr"/>
            <a:r>
              <a:rPr lang="en-US" sz="28700" dirty="0">
                <a:solidFill>
                  <a:srgbClr val="7030A0"/>
                </a:solidFill>
                <a:latin typeface="Arial Black" panose="020B0A04020102020204" pitchFamily="34" charset="0"/>
              </a:rPr>
              <a:t>4</a:t>
            </a:r>
            <a:r>
              <a:rPr lang="en-US" sz="4000" dirty="0">
                <a:solidFill>
                  <a:srgbClr val="7030A0"/>
                </a:solidFill>
                <a:latin typeface="Arial Black" panose="020B0A04020102020204" pitchFamily="34" charset="0"/>
              </a:rPr>
              <a:t>.</a:t>
            </a:r>
            <a:r>
              <a:rPr lang="en-US" sz="28700" dirty="0">
                <a:solidFill>
                  <a:srgbClr val="7030A0"/>
                </a:solidFill>
                <a:latin typeface="Arial Black" panose="020B0A04020102020204" pitchFamily="34" charset="0"/>
              </a:rPr>
              <a:t> </a:t>
            </a:r>
          </a:p>
        </p:txBody>
      </p:sp>
      <p:sp>
        <p:nvSpPr>
          <p:cNvPr id="9" name="Title 7">
            <a:extLst>
              <a:ext uri="{FF2B5EF4-FFF2-40B4-BE49-F238E27FC236}">
                <a16:creationId xmlns:a16="http://schemas.microsoft.com/office/drawing/2014/main" id="{760076C0-1736-5A6E-1BCD-7F10AFDC4D16}"/>
              </a:ext>
            </a:extLst>
          </p:cNvPr>
          <p:cNvSpPr>
            <a:spLocks noGrp="1"/>
          </p:cNvSpPr>
          <p:nvPr>
            <p:ph type="title"/>
          </p:nvPr>
        </p:nvSpPr>
        <p:spPr>
          <a:xfrm>
            <a:off x="3353114" y="1900603"/>
            <a:ext cx="6933030" cy="1325563"/>
          </a:xfrm>
        </p:spPr>
        <p:txBody>
          <a:bodyPr/>
          <a:lstStyle/>
          <a:p>
            <a:r>
              <a:rPr lang="en-US" dirty="0"/>
              <a:t>Government's Policy Direction</a:t>
            </a:r>
          </a:p>
        </p:txBody>
      </p:sp>
    </p:spTree>
    <p:extLst>
      <p:ext uri="{BB962C8B-B14F-4D97-AF65-F5344CB8AC3E}">
        <p14:creationId xmlns:p14="http://schemas.microsoft.com/office/powerpoint/2010/main" val="206939918"/>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1178</TotalTime>
  <Words>761</Words>
  <Application>Microsoft Office PowerPoint</Application>
  <PresentationFormat>Widescreen</PresentationFormat>
  <Paragraphs>96</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Aptos</vt:lpstr>
      <vt:lpstr>Arial</vt:lpstr>
      <vt:lpstr>Arial Black</vt:lpstr>
      <vt:lpstr>Calibri</vt:lpstr>
      <vt:lpstr>Calibri Light</vt:lpstr>
      <vt:lpstr>Constantia</vt:lpstr>
      <vt:lpstr>Corbel</vt:lpstr>
      <vt:lpstr>Times New Roman</vt:lpstr>
      <vt:lpstr>Wingdings</vt:lpstr>
      <vt:lpstr>Office Theme</vt:lpstr>
      <vt:lpstr>Proactive Public-Private Partnership for the Reset Ghana Agenda</vt:lpstr>
      <vt:lpstr>PowerPoint Presentation</vt:lpstr>
      <vt:lpstr>“a form of contractual arrangement or concession between a contracting authority and a private party for the provision of public infrastructure or public services traditionally provided by the public sector, as a result of which the private party performs part or all of the infrastructure or service delivery functions of Government, and assumes the defined risks over a significant period of time.”</vt:lpstr>
      <vt:lpstr>An arrangement between government and the private sector  to finance government projects, services, operations up-front.                                               Usually a long term contractual arrangement  Investor  is paid from revenues generated from the project , tax payers /users </vt:lpstr>
      <vt:lpstr>In 2020, Parliament Enacted the Public-Private Partnership Act, 2020 (Act 1039)</vt:lpstr>
      <vt:lpstr>Government's Policy Direction</vt:lpstr>
      <vt:lpstr>Government's Policy Direction</vt:lpstr>
      <vt:lpstr>Government's Policy Direction</vt:lpstr>
      <vt:lpstr>Government's Policy Direction</vt:lpstr>
      <vt:lpstr>Key Projects Under PPPs</vt:lpstr>
      <vt:lpstr>Key Projects Under PPPs</vt:lpstr>
      <vt:lpstr>PPP Possibilities - Energy</vt:lpstr>
      <vt:lpstr>PPP Possibilities - Transport</vt:lpstr>
      <vt:lpstr>PPP Possibilities– Petroleum Downstream </vt:lpstr>
      <vt:lpstr>PPP Possibilities – Petroleum Downstream </vt:lpstr>
      <vt:lpstr>Pre-Investment </vt:lpstr>
      <vt:lpstr>Role of Public Institutions (Balancing Risk) </vt:lpstr>
      <vt:lpstr>Value For Money</vt:lpstr>
      <vt:lpstr>Value For Money</vt:lpstr>
      <vt:lpstr>Challenges &amp; Way forward</vt:lpstr>
      <vt:lpstr>Challenges</vt:lpstr>
      <vt:lpstr>Call to Action (Proactive PPPs)</vt:lpstr>
      <vt:lpstr>Call to Action (Proactive PPPs)</vt:lpstr>
      <vt:lpstr>Call to Action (Proactive PPPs)</vt:lpstr>
      <vt:lpstr>Photo Collage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Nana Yaw Asare-Amoah</dc:creator>
  <cp:lastModifiedBy>Joseph Awen Awan</cp:lastModifiedBy>
  <cp:revision>19</cp:revision>
  <dcterms:created xsi:type="dcterms:W3CDTF">2025-09-11T11:27:15Z</dcterms:created>
  <dcterms:modified xsi:type="dcterms:W3CDTF">2025-09-24T08:54:59Z</dcterms:modified>
</cp:coreProperties>
</file>