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4" r:id="rId3"/>
    <p:sldId id="305" r:id="rId4"/>
    <p:sldId id="276" r:id="rId5"/>
    <p:sldId id="264" r:id="rId6"/>
    <p:sldId id="293" r:id="rId7"/>
    <p:sldId id="295" r:id="rId8"/>
    <p:sldId id="306" r:id="rId9"/>
    <p:sldId id="257" r:id="rId10"/>
    <p:sldId id="288" r:id="rId11"/>
    <p:sldId id="294" r:id="rId12"/>
    <p:sldId id="292" r:id="rId13"/>
    <p:sldId id="310" r:id="rId14"/>
    <p:sldId id="265" r:id="rId15"/>
    <p:sldId id="266" r:id="rId16"/>
    <p:sldId id="289" r:id="rId17"/>
    <p:sldId id="291" r:id="rId18"/>
    <p:sldId id="273" r:id="rId19"/>
    <p:sldId id="287" r:id="rId20"/>
    <p:sldId id="290" r:id="rId21"/>
    <p:sldId id="261" r:id="rId22"/>
    <p:sldId id="296" r:id="rId23"/>
    <p:sldId id="281" r:id="rId24"/>
    <p:sldId id="309" r:id="rId25"/>
    <p:sldId id="282" r:id="rId26"/>
    <p:sldId id="297" r:id="rId27"/>
    <p:sldId id="286" r:id="rId28"/>
    <p:sldId id="300" r:id="rId29"/>
    <p:sldId id="269" r:id="rId30"/>
    <p:sldId id="279" r:id="rId31"/>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varScale="1">
        <p:scale>
          <a:sx n="106" d="100"/>
          <a:sy n="106" d="100"/>
        </p:scale>
        <p:origin x="108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A4C5CD7B-4BC7-4A96-A1B6-ECDBF50CCB85}" type="datetimeFigureOut">
              <a:rPr lang="en-US" smtClean="0"/>
              <a:pPr/>
              <a:t>9/22/2025</a:t>
            </a:fld>
            <a:endParaRPr lang="en-US"/>
          </a:p>
        </p:txBody>
      </p:sp>
      <p:sp>
        <p:nvSpPr>
          <p:cNvPr id="4" name="Slide Image Placeholder 3"/>
          <p:cNvSpPr>
            <a:spLocks noGrp="1" noRot="1" noChangeAspect="1"/>
          </p:cNvSpPr>
          <p:nvPr>
            <p:ph type="sldImg" idx="2"/>
          </p:nvPr>
        </p:nvSpPr>
        <p:spPr>
          <a:xfrm>
            <a:off x="1149350" y="698500"/>
            <a:ext cx="4656138"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EC1C902D-5255-4ACF-850B-872B974D8318}" type="slidenum">
              <a:rPr lang="en-US" smtClean="0"/>
              <a:pPr/>
              <a:t>‹#›</a:t>
            </a:fld>
            <a:endParaRPr lang="en-US"/>
          </a:p>
        </p:txBody>
      </p:sp>
    </p:spTree>
    <p:extLst>
      <p:ext uri="{BB962C8B-B14F-4D97-AF65-F5344CB8AC3E}">
        <p14:creationId xmlns:p14="http://schemas.microsoft.com/office/powerpoint/2010/main" val="228135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C902D-5255-4ACF-850B-872B974D8318}" type="slidenum">
              <a:rPr lang="en-US" smtClean="0"/>
              <a:pPr/>
              <a:t>1</a:t>
            </a:fld>
            <a:endParaRPr lang="en-US"/>
          </a:p>
        </p:txBody>
      </p:sp>
    </p:spTree>
    <p:extLst>
      <p:ext uri="{BB962C8B-B14F-4D97-AF65-F5344CB8AC3E}">
        <p14:creationId xmlns:p14="http://schemas.microsoft.com/office/powerpoint/2010/main" val="242554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normAutofit/>
          </a:bodyPr>
          <a:lstStyle/>
          <a:p>
            <a:r>
              <a:rPr lang="en-US" dirty="0"/>
              <a:t>Ghana will be physically water-stressed by 2025.</a:t>
            </a:r>
            <a:r>
              <a:rPr lang="en-US" baseline="0" dirty="0"/>
              <a:t> This will be in addition to the existing economic water scarcity.</a:t>
            </a:r>
            <a:endParaRPr lang="en-US" dirty="0"/>
          </a:p>
        </p:txBody>
      </p:sp>
      <p:sp>
        <p:nvSpPr>
          <p:cNvPr id="4" name="Slide Number Placeholder 3"/>
          <p:cNvSpPr>
            <a:spLocks noGrp="1"/>
          </p:cNvSpPr>
          <p:nvPr>
            <p:ph type="sldNum" sz="quarter" idx="10"/>
          </p:nvPr>
        </p:nvSpPr>
        <p:spPr/>
        <p:txBody>
          <a:bodyPr/>
          <a:lstStyle/>
          <a:p>
            <a:fld id="{EC1C902D-5255-4ACF-850B-872B974D8318}" type="slidenum">
              <a:rPr lang="en-US" smtClean="0"/>
              <a:pPr/>
              <a:t>15</a:t>
            </a:fld>
            <a:endParaRPr lang="en-US"/>
          </a:p>
        </p:txBody>
      </p:sp>
    </p:spTree>
    <p:extLst>
      <p:ext uri="{BB962C8B-B14F-4D97-AF65-F5344CB8AC3E}">
        <p14:creationId xmlns:p14="http://schemas.microsoft.com/office/powerpoint/2010/main" val="2030166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normAutofit/>
          </a:bodyPr>
          <a:lstStyle/>
          <a:p>
            <a:r>
              <a:rPr lang="en-US" dirty="0"/>
              <a:t>Ghana will be physically water-stressed by 2025.</a:t>
            </a:r>
            <a:r>
              <a:rPr lang="en-US" baseline="0" dirty="0"/>
              <a:t> This will be in addition to the existing economic water scarcity.</a:t>
            </a:r>
            <a:endParaRPr lang="en-US" dirty="0"/>
          </a:p>
        </p:txBody>
      </p:sp>
      <p:sp>
        <p:nvSpPr>
          <p:cNvPr id="4" name="Slide Number Placeholder 3"/>
          <p:cNvSpPr>
            <a:spLocks noGrp="1"/>
          </p:cNvSpPr>
          <p:nvPr>
            <p:ph type="sldNum" sz="quarter" idx="10"/>
          </p:nvPr>
        </p:nvSpPr>
        <p:spPr/>
        <p:txBody>
          <a:bodyPr/>
          <a:lstStyle/>
          <a:p>
            <a:fld id="{EC1C902D-5255-4ACF-850B-872B974D8318}" type="slidenum">
              <a:rPr lang="en-US" smtClean="0"/>
              <a:pPr/>
              <a:t>16</a:t>
            </a:fld>
            <a:endParaRPr lang="en-US"/>
          </a:p>
        </p:txBody>
      </p:sp>
    </p:spTree>
    <p:extLst>
      <p:ext uri="{BB962C8B-B14F-4D97-AF65-F5344CB8AC3E}">
        <p14:creationId xmlns:p14="http://schemas.microsoft.com/office/powerpoint/2010/main" val="81556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C902D-5255-4ACF-850B-872B974D8318}" type="slidenum">
              <a:rPr lang="en-US" smtClean="0"/>
              <a:pPr/>
              <a:t>17</a:t>
            </a:fld>
            <a:endParaRPr lang="en-US"/>
          </a:p>
        </p:txBody>
      </p:sp>
    </p:spTree>
    <p:extLst>
      <p:ext uri="{BB962C8B-B14F-4D97-AF65-F5344CB8AC3E}">
        <p14:creationId xmlns:p14="http://schemas.microsoft.com/office/powerpoint/2010/main" val="3240992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normAutofit/>
          </a:bodyPr>
          <a:lstStyle/>
          <a:p>
            <a:r>
              <a:rPr lang="en-US" dirty="0"/>
              <a:t>Ghana will be physically water-stressed by 2025.</a:t>
            </a:r>
            <a:r>
              <a:rPr lang="en-US" baseline="0" dirty="0"/>
              <a:t> This will be in addition to the existing economic water scarcity.</a:t>
            </a:r>
            <a:endParaRPr lang="en-US" dirty="0"/>
          </a:p>
        </p:txBody>
      </p:sp>
      <p:sp>
        <p:nvSpPr>
          <p:cNvPr id="4" name="Slide Number Placeholder 3"/>
          <p:cNvSpPr>
            <a:spLocks noGrp="1"/>
          </p:cNvSpPr>
          <p:nvPr>
            <p:ph type="sldNum" sz="quarter" idx="10"/>
          </p:nvPr>
        </p:nvSpPr>
        <p:spPr/>
        <p:txBody>
          <a:bodyPr/>
          <a:lstStyle/>
          <a:p>
            <a:fld id="{EC1C902D-5255-4ACF-850B-872B974D8318}" type="slidenum">
              <a:rPr lang="en-US" smtClean="0"/>
              <a:pPr/>
              <a:t>19</a:t>
            </a:fld>
            <a:endParaRPr lang="en-US"/>
          </a:p>
        </p:txBody>
      </p:sp>
    </p:spTree>
    <p:extLst>
      <p:ext uri="{BB962C8B-B14F-4D97-AF65-F5344CB8AC3E}">
        <p14:creationId xmlns:p14="http://schemas.microsoft.com/office/powerpoint/2010/main" val="2516933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normAutofit/>
          </a:bodyPr>
          <a:lstStyle/>
          <a:p>
            <a:r>
              <a:rPr lang="en-US" dirty="0"/>
              <a:t>Ghana will be physically water-stressed by 2025.</a:t>
            </a:r>
            <a:r>
              <a:rPr lang="en-US" baseline="0" dirty="0"/>
              <a:t> This will be in addition to the existing economic water scarcity.</a:t>
            </a:r>
            <a:endParaRPr lang="en-US" dirty="0"/>
          </a:p>
        </p:txBody>
      </p:sp>
      <p:sp>
        <p:nvSpPr>
          <p:cNvPr id="4" name="Slide Number Placeholder 3"/>
          <p:cNvSpPr>
            <a:spLocks noGrp="1"/>
          </p:cNvSpPr>
          <p:nvPr>
            <p:ph type="sldNum" sz="quarter" idx="10"/>
          </p:nvPr>
        </p:nvSpPr>
        <p:spPr/>
        <p:txBody>
          <a:bodyPr/>
          <a:lstStyle/>
          <a:p>
            <a:fld id="{EC1C902D-5255-4ACF-850B-872B974D8318}" type="slidenum">
              <a:rPr lang="en-US" smtClean="0"/>
              <a:pPr/>
              <a:t>20</a:t>
            </a:fld>
            <a:endParaRPr lang="en-US"/>
          </a:p>
        </p:txBody>
      </p:sp>
    </p:spTree>
    <p:extLst>
      <p:ext uri="{BB962C8B-B14F-4D97-AF65-F5344CB8AC3E}">
        <p14:creationId xmlns:p14="http://schemas.microsoft.com/office/powerpoint/2010/main" val="2445170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normAutofit/>
          </a:bodyPr>
          <a:lstStyle/>
          <a:p>
            <a:r>
              <a:rPr lang="en-US" dirty="0"/>
              <a:t>Water scarcity is also linked closely to the five key areas for action identified by the UN Secretary General on the occasion of the WSSD: water, energy, health, agriculture and </a:t>
            </a:r>
          </a:p>
          <a:p>
            <a:r>
              <a:rPr lang="en-US" dirty="0"/>
              <a:t>biodiversity. Last, it also has an impact on all the issues identified in the WSSD Johannesburg Plan of Implementation, and, in particular, on: poverty eradication; changing unsustainable consumption and production patterns; and protecting and managing the natural resources base of economic and social development</a:t>
            </a:r>
          </a:p>
          <a:p>
            <a:endParaRPr lang="en-US" dirty="0"/>
          </a:p>
        </p:txBody>
      </p:sp>
      <p:sp>
        <p:nvSpPr>
          <p:cNvPr id="4" name="Slide Number Placeholder 3"/>
          <p:cNvSpPr>
            <a:spLocks noGrp="1"/>
          </p:cNvSpPr>
          <p:nvPr>
            <p:ph type="sldNum" sz="quarter" idx="10"/>
          </p:nvPr>
        </p:nvSpPr>
        <p:spPr/>
        <p:txBody>
          <a:bodyPr/>
          <a:lstStyle/>
          <a:p>
            <a:fld id="{EC1C902D-5255-4ACF-850B-872B974D8318}" type="slidenum">
              <a:rPr lang="en-US" smtClean="0"/>
              <a:pPr/>
              <a:t>21</a:t>
            </a:fld>
            <a:endParaRPr lang="en-US"/>
          </a:p>
        </p:txBody>
      </p:sp>
    </p:spTree>
    <p:extLst>
      <p:ext uri="{BB962C8B-B14F-4D97-AF65-F5344CB8AC3E}">
        <p14:creationId xmlns:p14="http://schemas.microsoft.com/office/powerpoint/2010/main" val="3936698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1C902D-5255-4ACF-850B-872B974D8318}" type="slidenum">
              <a:rPr lang="en-US" smtClean="0"/>
              <a:pPr/>
              <a:t>27</a:t>
            </a:fld>
            <a:endParaRPr lang="en-US"/>
          </a:p>
        </p:txBody>
      </p:sp>
    </p:spTree>
    <p:extLst>
      <p:ext uri="{BB962C8B-B14F-4D97-AF65-F5344CB8AC3E}">
        <p14:creationId xmlns:p14="http://schemas.microsoft.com/office/powerpoint/2010/main" val="1526660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1C902D-5255-4ACF-850B-872B974D8318}" type="slidenum">
              <a:rPr lang="en-US" smtClean="0"/>
              <a:pPr/>
              <a:t>29</a:t>
            </a:fld>
            <a:endParaRPr lang="en-US"/>
          </a:p>
        </p:txBody>
      </p:sp>
    </p:spTree>
    <p:extLst>
      <p:ext uri="{BB962C8B-B14F-4D97-AF65-F5344CB8AC3E}">
        <p14:creationId xmlns:p14="http://schemas.microsoft.com/office/powerpoint/2010/main" val="101200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normAutofit/>
          </a:bodyPr>
          <a:lstStyle/>
          <a:p>
            <a:r>
              <a:rPr lang="en-US" dirty="0"/>
              <a:t>Ghana’s total renewable water resources (surface water + groundwater)</a:t>
            </a:r>
            <a:r>
              <a:rPr lang="en-US" baseline="0" dirty="0"/>
              <a:t> is estimated at about 56 Billion Cubic Meters. About half of this volume comes (46%) comes from outside of the country, mainly, Burkina Faso, Ivory Coast and Togo)</a:t>
            </a:r>
            <a:endParaRPr lang="en-US" dirty="0"/>
          </a:p>
        </p:txBody>
      </p:sp>
      <p:sp>
        <p:nvSpPr>
          <p:cNvPr id="4" name="Slide Number Placeholder 3"/>
          <p:cNvSpPr>
            <a:spLocks noGrp="1"/>
          </p:cNvSpPr>
          <p:nvPr>
            <p:ph type="sldNum" sz="quarter" idx="10"/>
          </p:nvPr>
        </p:nvSpPr>
        <p:spPr/>
        <p:txBody>
          <a:bodyPr/>
          <a:lstStyle/>
          <a:p>
            <a:fld id="{EC1C902D-5255-4ACF-850B-872B974D8318}" type="slidenum">
              <a:rPr lang="en-US" smtClean="0"/>
              <a:pPr/>
              <a:t>2</a:t>
            </a:fld>
            <a:endParaRPr lang="en-US"/>
          </a:p>
        </p:txBody>
      </p:sp>
    </p:spTree>
    <p:extLst>
      <p:ext uri="{BB962C8B-B14F-4D97-AF65-F5344CB8AC3E}">
        <p14:creationId xmlns:p14="http://schemas.microsoft.com/office/powerpoint/2010/main" val="355273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normAutofit/>
          </a:bodyPr>
          <a:lstStyle/>
          <a:p>
            <a:r>
              <a:rPr lang="en-US" dirty="0"/>
              <a:t>Ghana’s total renewable water resources (surface water + groundwater)</a:t>
            </a:r>
            <a:r>
              <a:rPr lang="en-US" baseline="0" dirty="0"/>
              <a:t> is estimated at about 56 Billion Cubic Meters. About half of this volume comes (46%) comes from outside of the country, mainly, Burkina Faso, Ivory Coast and Togo)</a:t>
            </a:r>
            <a:endParaRPr lang="en-US" dirty="0"/>
          </a:p>
        </p:txBody>
      </p:sp>
      <p:sp>
        <p:nvSpPr>
          <p:cNvPr id="4" name="Slide Number Placeholder 3"/>
          <p:cNvSpPr>
            <a:spLocks noGrp="1"/>
          </p:cNvSpPr>
          <p:nvPr>
            <p:ph type="sldNum" sz="quarter" idx="10"/>
          </p:nvPr>
        </p:nvSpPr>
        <p:spPr/>
        <p:txBody>
          <a:bodyPr/>
          <a:lstStyle/>
          <a:p>
            <a:fld id="{EC1C902D-5255-4ACF-850B-872B974D8318}" type="slidenum">
              <a:rPr lang="en-US" smtClean="0"/>
              <a:pPr/>
              <a:t>3</a:t>
            </a:fld>
            <a:endParaRPr lang="en-US"/>
          </a:p>
        </p:txBody>
      </p:sp>
    </p:spTree>
    <p:extLst>
      <p:ext uri="{BB962C8B-B14F-4D97-AF65-F5344CB8AC3E}">
        <p14:creationId xmlns:p14="http://schemas.microsoft.com/office/powerpoint/2010/main" val="364658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normAutofit/>
          </a:bodyPr>
          <a:lstStyle/>
          <a:p>
            <a:r>
              <a:rPr lang="en-US" dirty="0"/>
              <a:t>Ghana’s total renewable water resources (surface water + groundwater)</a:t>
            </a:r>
            <a:r>
              <a:rPr lang="en-US" baseline="0" dirty="0"/>
              <a:t> is estimated at about 56 Billion Cubic Meters. About half of this volume comes (46%) comes from outside of the country, mainly, Burkina Faso, Ivory Coast and Togo)</a:t>
            </a:r>
            <a:endParaRPr lang="en-US" dirty="0"/>
          </a:p>
        </p:txBody>
      </p:sp>
      <p:sp>
        <p:nvSpPr>
          <p:cNvPr id="4" name="Slide Number Placeholder 3"/>
          <p:cNvSpPr>
            <a:spLocks noGrp="1"/>
          </p:cNvSpPr>
          <p:nvPr>
            <p:ph type="sldNum" sz="quarter" idx="10"/>
          </p:nvPr>
        </p:nvSpPr>
        <p:spPr/>
        <p:txBody>
          <a:bodyPr/>
          <a:lstStyle/>
          <a:p>
            <a:fld id="{EC1C902D-5255-4ACF-850B-872B974D8318}" type="slidenum">
              <a:rPr lang="en-US" smtClean="0"/>
              <a:pPr/>
              <a:t>4</a:t>
            </a:fld>
            <a:endParaRPr lang="en-US"/>
          </a:p>
        </p:txBody>
      </p:sp>
    </p:spTree>
    <p:extLst>
      <p:ext uri="{BB962C8B-B14F-4D97-AF65-F5344CB8AC3E}">
        <p14:creationId xmlns:p14="http://schemas.microsoft.com/office/powerpoint/2010/main" val="116376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normAutofit/>
          </a:bodyPr>
          <a:lstStyle/>
          <a:p>
            <a:r>
              <a:rPr lang="en-US" dirty="0"/>
              <a:t>Ghana’s total renewable water resources (surface water + groundwater)</a:t>
            </a:r>
            <a:r>
              <a:rPr lang="en-US" baseline="0" dirty="0"/>
              <a:t> is estimated at about 56 Billion Cubic Meters. About half of this volume comes (46%) comes from outside of the country, mainly, Burkina Faso, Ivory Coast and Togo)</a:t>
            </a:r>
            <a:endParaRPr lang="en-US" dirty="0"/>
          </a:p>
        </p:txBody>
      </p:sp>
      <p:sp>
        <p:nvSpPr>
          <p:cNvPr id="4" name="Slide Number Placeholder 3"/>
          <p:cNvSpPr>
            <a:spLocks noGrp="1"/>
          </p:cNvSpPr>
          <p:nvPr>
            <p:ph type="sldNum" sz="quarter" idx="10"/>
          </p:nvPr>
        </p:nvSpPr>
        <p:spPr/>
        <p:txBody>
          <a:bodyPr/>
          <a:lstStyle/>
          <a:p>
            <a:fld id="{EC1C902D-5255-4ACF-850B-872B974D8318}" type="slidenum">
              <a:rPr lang="en-US" smtClean="0"/>
              <a:pPr/>
              <a:t>5</a:t>
            </a:fld>
            <a:endParaRPr lang="en-US"/>
          </a:p>
        </p:txBody>
      </p:sp>
    </p:spTree>
    <p:extLst>
      <p:ext uri="{BB962C8B-B14F-4D97-AF65-F5344CB8AC3E}">
        <p14:creationId xmlns:p14="http://schemas.microsoft.com/office/powerpoint/2010/main" val="416105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normAutofit/>
          </a:bodyPr>
          <a:lstStyle/>
          <a:p>
            <a:r>
              <a:rPr lang="en-US" dirty="0"/>
              <a:t>In general, water scarcity is defined as the point at which the aggregate impact of all users impinges on the supply or quality of water under prevailing institutional arrangements to the extent that the demand by all sectors, including the environment, cannot be satisfied fully (UN-Water, 2007).</a:t>
            </a:r>
          </a:p>
          <a:p>
            <a:endParaRPr lang="en-US" dirty="0"/>
          </a:p>
          <a:p>
            <a:r>
              <a:rPr lang="en-US" dirty="0"/>
              <a:t>Water Scarcity is both a natural and human-made phenomenon</a:t>
            </a:r>
            <a:r>
              <a:rPr lang="en-US" baseline="0" dirty="0"/>
              <a:t> and can be refereed to as</a:t>
            </a:r>
            <a:r>
              <a:rPr lang="en-US" dirty="0"/>
              <a:t> economic scarcity and physical scarcity. Physical scarcity is when there simply is not enough water within a given area</a:t>
            </a:r>
            <a:r>
              <a:rPr lang="en-US" baseline="0" dirty="0"/>
              <a:t> while e</a:t>
            </a:r>
            <a:r>
              <a:rPr lang="en-US" dirty="0"/>
              <a:t>conomic scarcity refers to the fact that finding a reliable source of safe water is time consuming and expensive. </a:t>
            </a:r>
          </a:p>
        </p:txBody>
      </p:sp>
      <p:sp>
        <p:nvSpPr>
          <p:cNvPr id="4" name="Slide Number Placeholder 3"/>
          <p:cNvSpPr>
            <a:spLocks noGrp="1"/>
          </p:cNvSpPr>
          <p:nvPr>
            <p:ph type="sldNum" sz="quarter" idx="10"/>
          </p:nvPr>
        </p:nvSpPr>
        <p:spPr/>
        <p:txBody>
          <a:bodyPr/>
          <a:lstStyle/>
          <a:p>
            <a:fld id="{EC1C902D-5255-4ACF-850B-872B974D8318}" type="slidenum">
              <a:rPr lang="en-US" smtClean="0"/>
              <a:pPr/>
              <a:t>9</a:t>
            </a:fld>
            <a:endParaRPr lang="en-US"/>
          </a:p>
        </p:txBody>
      </p:sp>
    </p:spTree>
    <p:extLst>
      <p:ext uri="{BB962C8B-B14F-4D97-AF65-F5344CB8AC3E}">
        <p14:creationId xmlns:p14="http://schemas.microsoft.com/office/powerpoint/2010/main" val="150140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normAutofit/>
          </a:bodyPr>
          <a:lstStyle/>
          <a:p>
            <a:r>
              <a:rPr lang="en-US" dirty="0"/>
              <a:t>In general, water scarcity is defined as the point at which the aggregate impact of all users impinges on the supply or quality of water under prevailing institutional arrangements to the extent that the demand by all sectors, including the environment, cannot be satisfied fully (UN-Water, 2007).</a:t>
            </a:r>
          </a:p>
          <a:p>
            <a:endParaRPr lang="en-US" dirty="0"/>
          </a:p>
          <a:p>
            <a:r>
              <a:rPr lang="en-US" dirty="0"/>
              <a:t>Water Scarcity is both a natural and human-made phenomenon</a:t>
            </a:r>
            <a:r>
              <a:rPr lang="en-US" baseline="0" dirty="0"/>
              <a:t> and can be refereed to as</a:t>
            </a:r>
            <a:r>
              <a:rPr lang="en-US" dirty="0"/>
              <a:t> economic scarcity and physical scarcity. Physical scarcity is when there simply is not enough water within a given area</a:t>
            </a:r>
            <a:r>
              <a:rPr lang="en-US" baseline="0" dirty="0"/>
              <a:t> while e</a:t>
            </a:r>
            <a:r>
              <a:rPr lang="en-US" dirty="0"/>
              <a:t>conomic scarcity refers to the fact that finding a reliable source of safe water is time consuming and expensive. </a:t>
            </a:r>
          </a:p>
        </p:txBody>
      </p:sp>
      <p:sp>
        <p:nvSpPr>
          <p:cNvPr id="4" name="Slide Number Placeholder 3"/>
          <p:cNvSpPr>
            <a:spLocks noGrp="1"/>
          </p:cNvSpPr>
          <p:nvPr>
            <p:ph type="sldNum" sz="quarter" idx="10"/>
          </p:nvPr>
        </p:nvSpPr>
        <p:spPr/>
        <p:txBody>
          <a:bodyPr/>
          <a:lstStyle/>
          <a:p>
            <a:fld id="{EC1C902D-5255-4ACF-850B-872B974D8318}" type="slidenum">
              <a:rPr lang="en-US" smtClean="0"/>
              <a:pPr/>
              <a:t>10</a:t>
            </a:fld>
            <a:endParaRPr lang="en-US"/>
          </a:p>
        </p:txBody>
      </p:sp>
    </p:spTree>
    <p:extLst>
      <p:ext uri="{BB962C8B-B14F-4D97-AF65-F5344CB8AC3E}">
        <p14:creationId xmlns:p14="http://schemas.microsoft.com/office/powerpoint/2010/main" val="374722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1C902D-5255-4ACF-850B-872B974D8318}" type="slidenum">
              <a:rPr lang="en-US" smtClean="0"/>
              <a:pPr/>
              <a:t>12</a:t>
            </a:fld>
            <a:endParaRPr lang="en-US"/>
          </a:p>
        </p:txBody>
      </p:sp>
    </p:spTree>
    <p:extLst>
      <p:ext uri="{BB962C8B-B14F-4D97-AF65-F5344CB8AC3E}">
        <p14:creationId xmlns:p14="http://schemas.microsoft.com/office/powerpoint/2010/main" val="176662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8500"/>
            <a:ext cx="4656138"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1C902D-5255-4ACF-850B-872B974D8318}" type="slidenum">
              <a:rPr lang="en-US" smtClean="0"/>
              <a:pPr/>
              <a:t>14</a:t>
            </a:fld>
            <a:endParaRPr lang="en-US"/>
          </a:p>
        </p:txBody>
      </p:sp>
    </p:spTree>
    <p:extLst>
      <p:ext uri="{BB962C8B-B14F-4D97-AF65-F5344CB8AC3E}">
        <p14:creationId xmlns:p14="http://schemas.microsoft.com/office/powerpoint/2010/main" val="413386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181E88-E905-49E7-8599-8D3FA85C5B7B}" type="datetime1">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627EB-A6F0-4BC2-8FEE-2FFA2E8243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BE22D-BB74-41D3-9ACA-E60E53392D24}" type="datetime1">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627EB-A6F0-4BC2-8FEE-2FFA2E8243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F820A-F39F-49AC-9B2C-3E34F1650FBD}" type="datetime1">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627EB-A6F0-4BC2-8FEE-2FFA2E8243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F0EC91-7AA8-46B5-8A3F-3DDC5C9B2A97}" type="datetime1">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627EB-A6F0-4BC2-8FEE-2FFA2E8243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03BF-C52A-4EF2-A4D4-F0A087398AB7}" type="datetime1">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627EB-A6F0-4BC2-8FEE-2FFA2E8243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DE72B-79CC-4E85-A2A6-E83609104222}" type="datetime1">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627EB-A6F0-4BC2-8FEE-2FFA2E8243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EEA05D-9688-4DB7-A46A-87925192CF1A}" type="datetime1">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627EB-A6F0-4BC2-8FEE-2FFA2E8243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D2F76-3092-444A-85E7-177658908C1C}" type="datetime1">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627EB-A6F0-4BC2-8FEE-2FFA2E8243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2C59C-6F96-402E-ADBC-3E10894D7293}" type="datetime1">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627EB-A6F0-4BC2-8FEE-2FFA2E8243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1B6510-6AAC-4A56-B3F9-D6B964FF8BE6}" type="datetime1">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627EB-A6F0-4BC2-8FEE-2FFA2E8243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3338FE-EED6-4365-BC44-08F6FEB55ACC}" type="datetime1">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627EB-A6F0-4BC2-8FEE-2FFA2E8243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FF7E2-84DF-45CF-BFD5-E7AB100D8CA1}" type="datetime1">
              <a:rPr lang="en-US" smtClean="0"/>
              <a:t>9/22/2025</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627EB-A6F0-4BC2-8FEE-2FFA2E8243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13461" y="364435"/>
            <a:ext cx="7530539" cy="912291"/>
          </a:xfrm>
        </p:spPr>
        <p:txBody>
          <a:bodyPr>
            <a:noAutofit/>
          </a:bodyPr>
          <a:lstStyle/>
          <a:p>
            <a:pPr algn="l"/>
            <a:r>
              <a:rPr lang="en-US" sz="4000" b="1" dirty="0">
                <a:solidFill>
                  <a:srgbClr val="0070C0"/>
                </a:solidFill>
                <a:latin typeface="Candara" panose="020E0502030303020204" pitchFamily="34" charset="0"/>
              </a:rPr>
              <a:t>GHANA SCIENCE ASSOCIATION</a:t>
            </a:r>
          </a:p>
        </p:txBody>
      </p:sp>
      <p:sp>
        <p:nvSpPr>
          <p:cNvPr id="5" name="Subtitle 2"/>
          <p:cNvSpPr txBox="1">
            <a:spLocks/>
          </p:cNvSpPr>
          <p:nvPr/>
        </p:nvSpPr>
        <p:spPr>
          <a:xfrm>
            <a:off x="2209800" y="5273677"/>
            <a:ext cx="5105400" cy="1447802"/>
          </a:xfrm>
          <a:prstGeom prst="rect">
            <a:avLst/>
          </a:prstGeom>
        </p:spPr>
        <p:txBody>
          <a:bodyPr vert="horz" lIns="91440" tIns="45720" rIns="91440" bIns="45720" rtlCol="0">
            <a:normAutofit/>
          </a:bodyPr>
          <a:lstStyle/>
          <a:p>
            <a:pPr algn="ctr">
              <a:spcBef>
                <a:spcPct val="20000"/>
              </a:spcBef>
              <a:defRPr/>
            </a:pPr>
            <a:r>
              <a:rPr lang="en-US" sz="2000" b="1" dirty="0">
                <a:latin typeface="Bradley Hand ITC" panose="03070402050302030203" pitchFamily="66" charset="0"/>
              </a:rPr>
              <a:t>Ing. Dr. Frederick Yaw Logah</a:t>
            </a:r>
          </a:p>
          <a:p>
            <a:pPr algn="ctr">
              <a:spcBef>
                <a:spcPct val="20000"/>
              </a:spcBef>
              <a:defRPr/>
            </a:pPr>
            <a:r>
              <a:rPr lang="en-US" b="1" dirty="0">
                <a:latin typeface="Bradley Hand ITC" panose="03070402050302030203" pitchFamily="66" charset="0"/>
              </a:rPr>
              <a:t>CSIR WATER RESAECH INSTITUTE</a:t>
            </a:r>
          </a:p>
        </p:txBody>
      </p:sp>
      <p:sp>
        <p:nvSpPr>
          <p:cNvPr id="8" name="Title 1"/>
          <p:cNvSpPr txBox="1">
            <a:spLocks/>
          </p:cNvSpPr>
          <p:nvPr/>
        </p:nvSpPr>
        <p:spPr>
          <a:xfrm>
            <a:off x="685800" y="4685019"/>
            <a:ext cx="8146495" cy="420381"/>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latin typeface="Corbel" panose="020B0503020204020204" pitchFamily="34" charset="0"/>
              </a:rPr>
              <a:t>Topic: SUSTAINANBLE WATER RESOURCES MANAGEMENT</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317472"/>
            <a:ext cx="914399" cy="91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s://ghanatravels.files.wordpress.com/2009/11/black-volta-river-ghana-picture-389.jpg"/>
          <p:cNvPicPr>
            <a:picLocks noChangeAspect="1" noChangeArrowheads="1"/>
          </p:cNvPicPr>
          <p:nvPr/>
        </p:nvPicPr>
        <p:blipFill>
          <a:blip r:embed="rId4" cstate="print"/>
          <a:srcRect/>
          <a:stretch>
            <a:fillRect/>
          </a:stretch>
        </p:blipFill>
        <p:spPr bwMode="auto">
          <a:xfrm>
            <a:off x="1370830" y="1825637"/>
            <a:ext cx="3453015" cy="2494257"/>
          </a:xfrm>
          <a:prstGeom prst="rect">
            <a:avLst/>
          </a:prstGeom>
          <a:noFill/>
        </p:spPr>
      </p:pic>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6139" y="1825637"/>
            <a:ext cx="3236256" cy="2494256"/>
          </a:xfrm>
          <a:prstGeom prst="rect">
            <a:avLst/>
          </a:prstGeom>
          <a:noFill/>
          <a:ln>
            <a:noFill/>
          </a:ln>
        </p:spPr>
      </p:pic>
      <p:sp>
        <p:nvSpPr>
          <p:cNvPr id="2" name="Slide Number Placeholder 1"/>
          <p:cNvSpPr>
            <a:spLocks noGrp="1"/>
          </p:cNvSpPr>
          <p:nvPr>
            <p:ph type="sldNum" sz="quarter" idx="12"/>
          </p:nvPr>
        </p:nvSpPr>
        <p:spPr/>
        <p:txBody>
          <a:bodyPr/>
          <a:lstStyle/>
          <a:p>
            <a:fld id="{15D627EB-A6F0-4BC2-8FEE-2FFA2E824394}" type="slidenum">
              <a:rPr lang="en-US" sz="1400" b="1">
                <a:solidFill>
                  <a:schemeClr val="tx1"/>
                </a:solidFill>
              </a:rPr>
              <a:pPr/>
              <a:t>1</a:t>
            </a:fld>
            <a:endParaRPr lang="en-US" sz="1400" b="1" dirty="0">
              <a:solidFill>
                <a:schemeClr val="tx1"/>
              </a:solidFill>
            </a:endParaRPr>
          </a:p>
        </p:txBody>
      </p:sp>
      <p:sp>
        <p:nvSpPr>
          <p:cNvPr id="17" name="Subtitle 2"/>
          <p:cNvSpPr txBox="1">
            <a:spLocks/>
          </p:cNvSpPr>
          <p:nvPr/>
        </p:nvSpPr>
        <p:spPr>
          <a:xfrm>
            <a:off x="2209800" y="6096000"/>
            <a:ext cx="5334000" cy="625479"/>
          </a:xfrm>
          <a:prstGeom prst="rect">
            <a:avLst/>
          </a:prstGeom>
        </p:spPr>
        <p:txBody>
          <a:bodyPr vert="horz" lIns="91440" tIns="45720" rIns="91440" bIns="45720" rtlCol="0">
            <a:normAutofit lnSpcReduction="10000"/>
          </a:bodyPr>
          <a:lstStyle/>
          <a:p>
            <a:pPr algn="ctr">
              <a:spcBef>
                <a:spcPct val="20000"/>
              </a:spcBef>
              <a:defRPr/>
            </a:pPr>
            <a:r>
              <a:rPr lang="en-US" sz="1600" b="1" dirty="0">
                <a:latin typeface="Corbel" panose="020B0503020204020204" pitchFamily="34" charset="0"/>
              </a:rPr>
              <a:t>Dr. </a:t>
            </a:r>
            <a:r>
              <a:rPr lang="en-US" sz="1600" b="1" dirty="0" err="1">
                <a:latin typeface="Corbel" panose="020B0503020204020204" pitchFamily="34" charset="0"/>
              </a:rPr>
              <a:t>Andani</a:t>
            </a:r>
            <a:r>
              <a:rPr lang="en-US" sz="1600" b="1" dirty="0">
                <a:latin typeface="Corbel" panose="020B0503020204020204" pitchFamily="34" charset="0"/>
              </a:rPr>
              <a:t> </a:t>
            </a:r>
            <a:r>
              <a:rPr lang="en-US" sz="1600" b="1" dirty="0" err="1">
                <a:latin typeface="Corbel" panose="020B0503020204020204" pitchFamily="34" charset="0"/>
              </a:rPr>
              <a:t>Andam</a:t>
            </a:r>
            <a:r>
              <a:rPr lang="en-US" sz="1600" b="1" dirty="0">
                <a:latin typeface="Corbel" panose="020B0503020204020204" pitchFamily="34" charset="0"/>
              </a:rPr>
              <a:t> Academic Board Chamber, UDS</a:t>
            </a:r>
          </a:p>
          <a:p>
            <a:pPr algn="ctr">
              <a:spcBef>
                <a:spcPct val="20000"/>
              </a:spcBef>
              <a:defRPr/>
            </a:pPr>
            <a:r>
              <a:rPr lang="en-US" sz="1600" b="1" dirty="0">
                <a:latin typeface="Corbel" panose="020B0503020204020204" pitchFamily="34" charset="0"/>
              </a:rPr>
              <a:t>24</a:t>
            </a:r>
            <a:r>
              <a:rPr lang="en-US" sz="1600" b="1" baseline="30000" dirty="0">
                <a:latin typeface="Corbel" panose="020B0503020204020204" pitchFamily="34" charset="0"/>
              </a:rPr>
              <a:t>th</a:t>
            </a:r>
            <a:r>
              <a:rPr lang="en-US" sz="1600" b="1" dirty="0">
                <a:latin typeface="Corbel" panose="020B0503020204020204" pitchFamily="34" charset="0"/>
              </a:rPr>
              <a:t> September 2025</a:t>
            </a:r>
          </a:p>
          <a:p>
            <a:pPr algn="ctr">
              <a:spcBef>
                <a:spcPct val="20000"/>
              </a:spcBef>
              <a:defRPr/>
            </a:pPr>
            <a:endParaRPr lang="en-US" sz="1600" b="1" dirty="0">
              <a:latin typeface="Corbel" panose="020B0503020204020204" pitchFamily="34" charset="0"/>
            </a:endParaRPr>
          </a:p>
          <a:p>
            <a:pPr algn="ctr">
              <a:spcBef>
                <a:spcPct val="20000"/>
              </a:spcBef>
              <a:defRPr/>
            </a:pPr>
            <a:endParaRPr lang="en-US" sz="1600" b="1" dirty="0">
              <a:latin typeface="Corbel" panose="020B0503020204020204" pitchFamily="34" charset="0"/>
            </a:endParaRPr>
          </a:p>
          <a:p>
            <a:pPr algn="ctr">
              <a:spcBef>
                <a:spcPct val="20000"/>
              </a:spcBef>
              <a:defRPr/>
            </a:pPr>
            <a:endParaRPr lang="en-US" sz="1600" b="1" dirty="0">
              <a:latin typeface="Corbel" panose="020B0503020204020204" pitchFamily="34" charset="0"/>
            </a:endParaRPr>
          </a:p>
        </p:txBody>
      </p:sp>
      <p:sp>
        <p:nvSpPr>
          <p:cNvPr id="18" name="Title 1"/>
          <p:cNvSpPr txBox="1">
            <a:spLocks/>
          </p:cNvSpPr>
          <p:nvPr/>
        </p:nvSpPr>
        <p:spPr>
          <a:xfrm>
            <a:off x="1143000" y="1170925"/>
            <a:ext cx="7361690" cy="73825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CC0066"/>
                </a:solidFill>
                <a:latin typeface="Corbel" panose="020B0503020204020204" pitchFamily="34" charset="0"/>
              </a:rPr>
              <a:t>34</a:t>
            </a:r>
            <a:r>
              <a:rPr lang="en-US" sz="2000" b="1" baseline="30000" dirty="0">
                <a:solidFill>
                  <a:srgbClr val="CC0066"/>
                </a:solidFill>
                <a:latin typeface="Corbel" panose="020B0503020204020204" pitchFamily="34" charset="0"/>
              </a:rPr>
              <a:t>TH</a:t>
            </a:r>
            <a:r>
              <a:rPr lang="en-US" sz="2000" b="1" dirty="0">
                <a:solidFill>
                  <a:srgbClr val="CC0066"/>
                </a:solidFill>
                <a:latin typeface="Corbel" panose="020B0503020204020204" pitchFamily="34" charset="0"/>
              </a:rPr>
              <a:t> BIENNIAL CONFERENCE</a:t>
            </a:r>
          </a:p>
        </p:txBody>
      </p:sp>
      <p:pic>
        <p:nvPicPr>
          <p:cNvPr id="6" name="Picture 5">
            <a:extLst>
              <a:ext uri="{FF2B5EF4-FFF2-40B4-BE49-F238E27FC236}">
                <a16:creationId xmlns:a16="http://schemas.microsoft.com/office/drawing/2014/main" id="{62328580-B9FC-44EF-B675-C4600B52BB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257" y="163089"/>
            <a:ext cx="1398211" cy="14942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1"/>
          <p:cNvSpPr>
            <a:spLocks noGrp="1"/>
          </p:cNvSpPr>
          <p:nvPr>
            <p:ph type="ctrTitle"/>
          </p:nvPr>
        </p:nvSpPr>
        <p:spPr>
          <a:xfrm>
            <a:off x="685800" y="266700"/>
            <a:ext cx="7772400" cy="533399"/>
          </a:xfrm>
        </p:spPr>
        <p:txBody>
          <a:bodyPr>
            <a:noAutofit/>
          </a:bodyPr>
          <a:lstStyle/>
          <a:p>
            <a:pPr algn="l"/>
            <a:r>
              <a:rPr lang="en-US" sz="3600" b="1" dirty="0">
                <a:solidFill>
                  <a:srgbClr val="0070C0"/>
                </a:solidFill>
                <a:latin typeface="Candara heading"/>
              </a:rPr>
              <a:t>Water Scarcity/Stress</a:t>
            </a:r>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5D627EB-A6F0-4BC2-8FEE-2FFA2E824394}" type="slidenum">
              <a:rPr lang="en-US" sz="1400" b="1">
                <a:solidFill>
                  <a:schemeClr val="tx1"/>
                </a:solidFill>
              </a:rPr>
              <a:pPr/>
              <a:t>10</a:t>
            </a:fld>
            <a:endParaRPr lang="en-US" sz="1400" b="1"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583022560"/>
              </p:ext>
            </p:extLst>
          </p:nvPr>
        </p:nvGraphicFramePr>
        <p:xfrm>
          <a:off x="685800" y="4419600"/>
          <a:ext cx="7696200" cy="2008827"/>
        </p:xfrm>
        <a:graphic>
          <a:graphicData uri="http://schemas.openxmlformats.org/drawingml/2006/table">
            <a:tbl>
              <a:tblPr/>
              <a:tblGrid>
                <a:gridCol w="4228681">
                  <a:extLst>
                    <a:ext uri="{9D8B030D-6E8A-4147-A177-3AD203B41FA5}">
                      <a16:colId xmlns:a16="http://schemas.microsoft.com/office/drawing/2014/main" val="20000"/>
                    </a:ext>
                  </a:extLst>
                </a:gridCol>
                <a:gridCol w="3467519">
                  <a:extLst>
                    <a:ext uri="{9D8B030D-6E8A-4147-A177-3AD203B41FA5}">
                      <a16:colId xmlns:a16="http://schemas.microsoft.com/office/drawing/2014/main" val="20001"/>
                    </a:ext>
                  </a:extLst>
                </a:gridCol>
              </a:tblGrid>
              <a:tr h="476838">
                <a:tc gridSpan="2">
                  <a:txBody>
                    <a:bodyPr/>
                    <a:lstStyle/>
                    <a:p>
                      <a:pPr algn="ctr" fontAlgn="b"/>
                      <a:r>
                        <a:rPr lang="en-US" sz="1800" b="1" i="0" u="none" strike="noStrike" dirty="0">
                          <a:solidFill>
                            <a:srgbClr val="000000"/>
                          </a:solidFill>
                          <a:latin typeface="Corbel" panose="020B0503020204020204" pitchFamily="34" charset="0"/>
                        </a:rPr>
                        <a:t>Water Stress Index (Damkjaer &amp; Taylor, 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2096">
                <a:tc>
                  <a:txBody>
                    <a:bodyPr/>
                    <a:lstStyle/>
                    <a:p>
                      <a:pPr algn="l" fontAlgn="b"/>
                      <a:r>
                        <a:rPr lang="en-US" sz="1800" b="1" i="0" u="none" strike="noStrike" dirty="0">
                          <a:solidFill>
                            <a:srgbClr val="000000"/>
                          </a:solidFill>
                          <a:latin typeface="Corbel" panose="020B0503020204020204" pitchFamily="34" charset="0"/>
                        </a:rPr>
                        <a:t>  Index (m</a:t>
                      </a:r>
                      <a:r>
                        <a:rPr lang="en-US" sz="1800" b="1" i="0" u="none" strike="noStrike" baseline="30000" dirty="0">
                          <a:solidFill>
                            <a:srgbClr val="000000"/>
                          </a:solidFill>
                          <a:latin typeface="Corbel" panose="020B0503020204020204" pitchFamily="34" charset="0"/>
                        </a:rPr>
                        <a:t>3</a:t>
                      </a:r>
                      <a:r>
                        <a:rPr lang="en-US" sz="1800" b="1" i="0" u="none" strike="noStrike" dirty="0">
                          <a:solidFill>
                            <a:srgbClr val="000000"/>
                          </a:solidFill>
                          <a:latin typeface="Corbel" panose="020B0503020204020204" pitchFamily="34" charset="0"/>
                        </a:rPr>
                        <a:t>/capita/year)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latin typeface="Corbel" panose="020B0503020204020204" pitchFamily="34" charset="0"/>
                        </a:rPr>
                        <a:t>  Category/Condition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2036">
                <a:tc>
                  <a:txBody>
                    <a:bodyPr/>
                    <a:lstStyle/>
                    <a:p>
                      <a:pPr algn="l" fontAlgn="b"/>
                      <a:r>
                        <a:rPr lang="en-US" sz="1800" b="0" i="0" u="none" strike="noStrike" dirty="0">
                          <a:solidFill>
                            <a:srgbClr val="000000"/>
                          </a:solidFill>
                          <a:latin typeface="Corbel" panose="020B0503020204020204" pitchFamily="34" charset="0"/>
                        </a:rPr>
                        <a:t>  &gt;1,700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orbel" panose="020B0503020204020204" pitchFamily="34" charset="0"/>
                        </a:rPr>
                        <a:t>  No stress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2036">
                <a:tc>
                  <a:txBody>
                    <a:bodyPr/>
                    <a:lstStyle/>
                    <a:p>
                      <a:pPr algn="l" fontAlgn="b"/>
                      <a:r>
                        <a:rPr lang="en-US" sz="1800" b="0" i="0" u="none" strike="noStrike" dirty="0">
                          <a:solidFill>
                            <a:srgbClr val="000000"/>
                          </a:solidFill>
                          <a:latin typeface="Corbel" panose="020B0503020204020204" pitchFamily="34" charset="0"/>
                        </a:rPr>
                        <a:t>  1,700 -</a:t>
                      </a:r>
                      <a:r>
                        <a:rPr lang="en-US" sz="1800" b="0" i="0" u="none" strike="noStrike" baseline="0" dirty="0">
                          <a:solidFill>
                            <a:srgbClr val="000000"/>
                          </a:solidFill>
                          <a:latin typeface="Corbel" panose="020B0503020204020204" pitchFamily="34" charset="0"/>
                        </a:rPr>
                        <a:t> </a:t>
                      </a:r>
                      <a:r>
                        <a:rPr lang="en-US" sz="1800" b="0" i="0" u="none" strike="noStrike" dirty="0">
                          <a:solidFill>
                            <a:srgbClr val="000000"/>
                          </a:solidFill>
                          <a:latin typeface="Corbel" panose="020B0503020204020204" pitchFamily="34" charset="0"/>
                        </a:rPr>
                        <a:t>1,000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orbel" panose="020B0503020204020204" pitchFamily="34" charset="0"/>
                        </a:rPr>
                        <a:t>  Water</a:t>
                      </a:r>
                      <a:r>
                        <a:rPr lang="en-US" sz="1800" b="0" i="0" u="none" strike="noStrike" baseline="0" dirty="0">
                          <a:solidFill>
                            <a:srgbClr val="000000"/>
                          </a:solidFill>
                          <a:latin typeface="Corbel" panose="020B0503020204020204" pitchFamily="34" charset="0"/>
                        </a:rPr>
                        <a:t> </a:t>
                      </a:r>
                      <a:r>
                        <a:rPr lang="en-US" sz="1800" b="0" i="0" u="none" strike="noStrike" dirty="0">
                          <a:solidFill>
                            <a:srgbClr val="000000"/>
                          </a:solidFill>
                          <a:latin typeface="Corbel" panose="020B0503020204020204" pitchFamily="34" charset="0"/>
                        </a:rPr>
                        <a:t>stress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2036">
                <a:tc>
                  <a:txBody>
                    <a:bodyPr/>
                    <a:lstStyle/>
                    <a:p>
                      <a:pPr algn="l" fontAlgn="b"/>
                      <a:r>
                        <a:rPr lang="en-US" sz="1800" b="0" i="0" u="none" strike="noStrike" dirty="0">
                          <a:solidFill>
                            <a:srgbClr val="000000"/>
                          </a:solidFill>
                          <a:latin typeface="Corbel" panose="020B0503020204020204" pitchFamily="34" charset="0"/>
                        </a:rPr>
                        <a:t>  1,000 - 500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orbel" panose="020B0503020204020204" pitchFamily="34" charset="0"/>
                        </a:rPr>
                        <a:t>  Water</a:t>
                      </a:r>
                      <a:r>
                        <a:rPr lang="en-US" sz="1800" b="0" i="0" u="none" strike="noStrike" baseline="0" dirty="0">
                          <a:solidFill>
                            <a:srgbClr val="000000"/>
                          </a:solidFill>
                          <a:latin typeface="Corbel" panose="020B0503020204020204" pitchFamily="34" charset="0"/>
                        </a:rPr>
                        <a:t> </a:t>
                      </a:r>
                      <a:r>
                        <a:rPr lang="en-US" sz="1800" b="0" i="0" u="none" strike="noStrike" dirty="0">
                          <a:solidFill>
                            <a:srgbClr val="000000"/>
                          </a:solidFill>
                          <a:latin typeface="Corbel" panose="020B0503020204020204" pitchFamily="34" charset="0"/>
                        </a:rPr>
                        <a:t>scarcity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2036">
                <a:tc>
                  <a:txBody>
                    <a:bodyPr/>
                    <a:lstStyle/>
                    <a:p>
                      <a:pPr algn="l" fontAlgn="b"/>
                      <a:r>
                        <a:rPr lang="en-US" sz="1800" b="0" i="0" u="none" strike="noStrike" dirty="0">
                          <a:solidFill>
                            <a:srgbClr val="000000"/>
                          </a:solidFill>
                          <a:latin typeface="Corbel" panose="020B0503020204020204" pitchFamily="34" charset="0"/>
                        </a:rPr>
                        <a:t> </a:t>
                      </a:r>
                      <a:r>
                        <a:rPr lang="en-US" sz="1800" b="0" i="0" u="none" strike="noStrike" baseline="0" dirty="0">
                          <a:solidFill>
                            <a:srgbClr val="000000"/>
                          </a:solidFill>
                          <a:latin typeface="Corbel" panose="020B0503020204020204" pitchFamily="34" charset="0"/>
                        </a:rPr>
                        <a:t>  &lt;500</a:t>
                      </a:r>
                      <a:endParaRPr lang="en-US" sz="1800" b="0" i="0" u="none" strike="noStrike" dirty="0">
                        <a:solidFill>
                          <a:srgbClr val="000000"/>
                        </a:solidFill>
                        <a:latin typeface="Corbel" panose="020B0503020204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baseline="0" dirty="0">
                          <a:solidFill>
                            <a:srgbClr val="000000"/>
                          </a:solidFill>
                          <a:latin typeface="Corbel" panose="020B0503020204020204" pitchFamily="34" charset="0"/>
                        </a:rPr>
                        <a:t>  Absolute water scarcity</a:t>
                      </a:r>
                      <a:endParaRPr lang="en-US" sz="1800" b="0" i="0" u="none" strike="noStrike" dirty="0">
                        <a:solidFill>
                          <a:srgbClr val="000000"/>
                        </a:solidFill>
                        <a:latin typeface="Corbel" panose="020B050302020402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Subtitle 2"/>
          <p:cNvSpPr txBox="1">
            <a:spLocks/>
          </p:cNvSpPr>
          <p:nvPr/>
        </p:nvSpPr>
        <p:spPr>
          <a:xfrm>
            <a:off x="76200" y="609600"/>
            <a:ext cx="8534400" cy="3733800"/>
          </a:xfrm>
          <a:prstGeom prst="rect">
            <a:avLst/>
          </a:prstGeom>
        </p:spPr>
        <p:txBody>
          <a:bodyPr vert="horz" lIns="91440" tIns="45720" rIns="91440" bIns="45720" rtlCol="0">
            <a:normAutofit/>
          </a:bodyPr>
          <a:lstStyle/>
          <a:p>
            <a:pPr>
              <a:spcBef>
                <a:spcPct val="20000"/>
              </a:spcBef>
              <a:defRPr/>
            </a:pPr>
            <a:endParaRPr lang="en-US" sz="2400" dirty="0">
              <a:latin typeface="Corbel" panose="020B0503020204020204" pitchFamily="34" charset="0"/>
            </a:endParaRPr>
          </a:p>
          <a:p>
            <a:pPr marL="800080" lvl="1" indent="-342891">
              <a:spcBef>
                <a:spcPct val="20000"/>
              </a:spcBef>
              <a:buFont typeface="Courier New" panose="02070309020205020404" pitchFamily="49" charset="0"/>
              <a:buChar char="o"/>
            </a:pPr>
            <a:r>
              <a:rPr lang="en-US" sz="2400" dirty="0">
                <a:latin typeface="Corbel" panose="020B0503020204020204" pitchFamily="34" charset="0"/>
              </a:rPr>
              <a:t>SDG 6.4 has a target to “substantially reduce the number of people suffering from water scarcity” by 2030 (UN, 2015).</a:t>
            </a:r>
          </a:p>
          <a:p>
            <a:pPr marL="800080" lvl="1" indent="-342891">
              <a:spcBef>
                <a:spcPct val="20000"/>
              </a:spcBef>
              <a:buFont typeface="Courier New" panose="02070309020205020404" pitchFamily="49" charset="0"/>
              <a:buChar char="o"/>
            </a:pPr>
            <a:r>
              <a:rPr lang="en-US" sz="2400" dirty="0">
                <a:latin typeface="Corbel" panose="020B0503020204020204" pitchFamily="34" charset="0"/>
              </a:rPr>
              <a:t>Freshwater scarcity/stress can be evaluated using indices (e.g. </a:t>
            </a:r>
            <a:r>
              <a:rPr lang="en-US" sz="2400" dirty="0">
                <a:solidFill>
                  <a:srgbClr val="CC0066"/>
                </a:solidFill>
                <a:latin typeface="Corbel" panose="020B0503020204020204" pitchFamily="34" charset="0"/>
              </a:rPr>
              <a:t>water stress index </a:t>
            </a:r>
            <a:r>
              <a:rPr lang="en-US" sz="2400" dirty="0">
                <a:latin typeface="Corbel" panose="020B0503020204020204" pitchFamily="34" charset="0"/>
              </a:rPr>
              <a:t>&amp; withdrawal to availability ratio - Brown and Matlock 2011).</a:t>
            </a:r>
          </a:p>
          <a:p>
            <a:pPr marL="800080" lvl="1" indent="-342891">
              <a:spcBef>
                <a:spcPct val="20000"/>
              </a:spcBef>
              <a:buFont typeface="Courier New" panose="02070309020205020404" pitchFamily="49" charset="0"/>
              <a:buChar char="o"/>
            </a:pPr>
            <a:r>
              <a:rPr lang="en-US" sz="2400" dirty="0">
                <a:latin typeface="Corbel" panose="020B0503020204020204" pitchFamily="34" charset="0"/>
              </a:rPr>
              <a:t>Water stress indices define amount of water required by a person to meet domestic needs (100l/c/d),  agricultural, industrial, and energy demands.</a:t>
            </a:r>
          </a:p>
          <a:p>
            <a:pPr marL="800080" lvl="1" indent="-342891">
              <a:spcBef>
                <a:spcPct val="20000"/>
              </a:spcBef>
              <a:buFont typeface="Courier New" panose="02070309020205020404" pitchFamily="49" charset="0"/>
              <a:buChar char="o"/>
            </a:pPr>
            <a:endParaRPr lang="en-US" sz="2400" dirty="0">
              <a:latin typeface="Corbel" panose="020B0503020204020204" pitchFamily="34" charset="0"/>
            </a:endParaRPr>
          </a:p>
          <a:p>
            <a:pPr lvl="1">
              <a:spcBef>
                <a:spcPct val="20000"/>
              </a:spcBef>
            </a:pPr>
            <a:endParaRPr lang="en-US" sz="2000" dirty="0">
              <a:latin typeface="Corbel" panose="020B0503020204020204" pitchFamily="34" charset="0"/>
            </a:endParaRPr>
          </a:p>
        </p:txBody>
      </p:sp>
    </p:spTree>
    <p:extLst>
      <p:ext uri="{BB962C8B-B14F-4D97-AF65-F5344CB8AC3E}">
        <p14:creationId xmlns:p14="http://schemas.microsoft.com/office/powerpoint/2010/main" val="189713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E22C4-9CE5-44D0-90B0-D36C29A7FEE1}"/>
              </a:ext>
            </a:extLst>
          </p:cNvPr>
          <p:cNvSpPr>
            <a:spLocks noGrp="1"/>
          </p:cNvSpPr>
          <p:nvPr>
            <p:ph type="title"/>
          </p:nvPr>
        </p:nvSpPr>
        <p:spPr>
          <a:xfrm>
            <a:off x="914400" y="631033"/>
            <a:ext cx="7848600" cy="800890"/>
          </a:xfrm>
        </p:spPr>
        <p:txBody>
          <a:bodyPr>
            <a:normAutofit/>
          </a:bodyPr>
          <a:lstStyle/>
          <a:p>
            <a:pPr algn="l"/>
            <a:r>
              <a:rPr lang="en-US" sz="2900" b="1" dirty="0">
                <a:solidFill>
                  <a:srgbClr val="0070C0"/>
                </a:solidFill>
                <a:latin typeface="Candara heading"/>
              </a:rPr>
              <a:t>Sustainable Water Resources Management </a:t>
            </a:r>
          </a:p>
        </p:txBody>
      </p:sp>
      <p:sp>
        <p:nvSpPr>
          <p:cNvPr id="3" name="Content Placeholder 2">
            <a:extLst>
              <a:ext uri="{FF2B5EF4-FFF2-40B4-BE49-F238E27FC236}">
                <a16:creationId xmlns:a16="http://schemas.microsoft.com/office/drawing/2014/main" id="{50949109-EB62-4208-A298-CEAEEFEF4468}"/>
              </a:ext>
            </a:extLst>
          </p:cNvPr>
          <p:cNvSpPr>
            <a:spLocks noGrp="1"/>
          </p:cNvSpPr>
          <p:nvPr>
            <p:ph idx="1"/>
          </p:nvPr>
        </p:nvSpPr>
        <p:spPr>
          <a:xfrm>
            <a:off x="749929" y="2362200"/>
            <a:ext cx="7924800" cy="2133599"/>
          </a:xfrm>
        </p:spPr>
        <p:txBody>
          <a:bodyPr>
            <a:normAutofit fontScale="92500" lnSpcReduction="20000"/>
          </a:bodyPr>
          <a:lstStyle/>
          <a:p>
            <a:pPr>
              <a:spcBef>
                <a:spcPts val="0"/>
              </a:spcBef>
              <a:spcAft>
                <a:spcPts val="600"/>
              </a:spcAft>
            </a:pPr>
            <a:r>
              <a:rPr lang="en-US" sz="2400" kern="100" dirty="0">
                <a:solidFill>
                  <a:srgbClr val="040C28"/>
                </a:solidFill>
                <a:latin typeface="Arial" panose="020B0604020202020204" pitchFamily="34" charset="0"/>
                <a:cs typeface="Times New Roman" panose="02020603050405020304" pitchFamily="18" charset="0"/>
              </a:rPr>
              <a:t>In essence, there should be access to adequate water resource for drinking, sanitation, industrial, agricultural/irrigation, and other vital uses essential for sustaining life. </a:t>
            </a:r>
          </a:p>
          <a:p>
            <a:r>
              <a:rPr lang="en-US" sz="2400" kern="100" dirty="0">
                <a:solidFill>
                  <a:srgbClr val="040C28"/>
                </a:solidFill>
                <a:latin typeface="Arial" panose="020B0604020202020204" pitchFamily="34" charset="0"/>
                <a:cs typeface="Times New Roman" panose="02020603050405020304" pitchFamily="18" charset="0"/>
              </a:rPr>
              <a:t>Unfortunately, this isn’t the reality around the globe, with many individuals and communities suffering from water scarcity/stress.</a:t>
            </a:r>
          </a:p>
        </p:txBody>
      </p:sp>
      <p:sp>
        <p:nvSpPr>
          <p:cNvPr id="4" name="Slide Number Placeholder 3">
            <a:extLst>
              <a:ext uri="{FF2B5EF4-FFF2-40B4-BE49-F238E27FC236}">
                <a16:creationId xmlns:a16="http://schemas.microsoft.com/office/drawing/2014/main" id="{E3F0BE19-F77A-43DB-97BD-4F9B5BE7E1A3}"/>
              </a:ext>
            </a:extLst>
          </p:cNvPr>
          <p:cNvSpPr>
            <a:spLocks noGrp="1"/>
          </p:cNvSpPr>
          <p:nvPr>
            <p:ph type="sldNum" sz="quarter" idx="12"/>
          </p:nvPr>
        </p:nvSpPr>
        <p:spPr/>
        <p:txBody>
          <a:bodyPr/>
          <a:lstStyle/>
          <a:p>
            <a:fld id="{15D627EB-A6F0-4BC2-8FEE-2FFA2E824394}" type="slidenum">
              <a:rPr lang="en-US" smtClean="0"/>
              <a:pPr/>
              <a:t>11</a:t>
            </a:fld>
            <a:endParaRPr lang="en-US"/>
          </a:p>
        </p:txBody>
      </p:sp>
      <p:pic>
        <p:nvPicPr>
          <p:cNvPr id="6" name="Picture 6">
            <a:extLst>
              <a:ext uri="{FF2B5EF4-FFF2-40B4-BE49-F238E27FC236}">
                <a16:creationId xmlns:a16="http://schemas.microsoft.com/office/drawing/2014/main" id="{760F91E6-D827-467C-A7C8-E91CB3282E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38" y="18535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19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ghanatravels.files.wordpress.com/2009/11/black-volta-river-ghana-picture-389.jpg"/>
          <p:cNvPicPr>
            <a:picLocks noChangeAspect="1" noChangeArrowheads="1"/>
          </p:cNvPicPr>
          <p:nvPr/>
        </p:nvPicPr>
        <p:blipFill>
          <a:blip r:embed="rId3" cstate="print"/>
          <a:srcRect/>
          <a:stretch>
            <a:fillRect/>
          </a:stretch>
        </p:blipFill>
        <p:spPr bwMode="auto">
          <a:xfrm>
            <a:off x="1371600" y="1941174"/>
            <a:ext cx="6112314" cy="4415180"/>
          </a:xfrm>
          <a:prstGeom prst="rect">
            <a:avLst/>
          </a:prstGeom>
          <a:noFill/>
        </p:spPr>
      </p:pic>
      <p:sp>
        <p:nvSpPr>
          <p:cNvPr id="2" name="Slide Number Placeholder 1"/>
          <p:cNvSpPr>
            <a:spLocks noGrp="1"/>
          </p:cNvSpPr>
          <p:nvPr>
            <p:ph type="sldNum" sz="quarter" idx="12"/>
          </p:nvPr>
        </p:nvSpPr>
        <p:spPr/>
        <p:txBody>
          <a:bodyPr/>
          <a:lstStyle/>
          <a:p>
            <a:fld id="{15D627EB-A6F0-4BC2-8FEE-2FFA2E824394}" type="slidenum">
              <a:rPr lang="en-US" sz="1400" b="1">
                <a:solidFill>
                  <a:schemeClr val="tx1"/>
                </a:solidFill>
              </a:rPr>
              <a:pPr/>
              <a:t>12</a:t>
            </a:fld>
            <a:endParaRPr lang="en-US" sz="1400" b="1" dirty="0">
              <a:solidFill>
                <a:schemeClr val="tx1"/>
              </a:solidFill>
            </a:endParaRPr>
          </a:p>
        </p:txBody>
      </p:sp>
      <p:sp>
        <p:nvSpPr>
          <p:cNvPr id="16" name="Title 1"/>
          <p:cNvSpPr txBox="1">
            <a:spLocks/>
          </p:cNvSpPr>
          <p:nvPr/>
        </p:nvSpPr>
        <p:spPr>
          <a:xfrm>
            <a:off x="533400" y="457200"/>
            <a:ext cx="7772400" cy="1296128"/>
          </a:xfrm>
          <a:prstGeom prst="rect">
            <a:avLst/>
          </a:prstGeom>
        </p:spPr>
        <p:txBody>
          <a:bodyPr vert="horz" lIns="91440" tIns="45720" rIns="91440" bIns="45720" rtlCol="0" anchor="ctr">
            <a:no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70C0"/>
                </a:solidFill>
                <a:latin typeface="Candara heading"/>
              </a:rPr>
              <a:t>Ghana’s water scarcity profile </a:t>
            </a:r>
            <a:r>
              <a:rPr lang="en-US" sz="3200" b="1" dirty="0">
                <a:solidFill>
                  <a:srgbClr val="CC0066"/>
                </a:solidFill>
                <a:latin typeface="Candara heading"/>
              </a:rPr>
              <a:t>without</a:t>
            </a:r>
            <a:r>
              <a:rPr lang="en-US" sz="3200" b="1" dirty="0">
                <a:solidFill>
                  <a:srgbClr val="0070C0"/>
                </a:solidFill>
                <a:latin typeface="Candara heading"/>
              </a:rPr>
              <a:t> galamsey</a:t>
            </a:r>
          </a:p>
        </p:txBody>
      </p:sp>
      <p:pic>
        <p:nvPicPr>
          <p:cNvPr id="5" name="Picture 6">
            <a:extLst>
              <a:ext uri="{FF2B5EF4-FFF2-40B4-BE49-F238E27FC236}">
                <a16:creationId xmlns:a16="http://schemas.microsoft.com/office/drawing/2014/main" id="{EB91A0BA-93BA-4ACA-BAD9-DAECAED1B7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638" y="18535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7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E22C4-9CE5-44D0-90B0-D36C29A7FEE1}"/>
              </a:ext>
            </a:extLst>
          </p:cNvPr>
          <p:cNvSpPr>
            <a:spLocks noGrp="1"/>
          </p:cNvSpPr>
          <p:nvPr>
            <p:ph type="title"/>
          </p:nvPr>
        </p:nvSpPr>
        <p:spPr>
          <a:xfrm>
            <a:off x="844990" y="173489"/>
            <a:ext cx="7848600" cy="800890"/>
          </a:xfrm>
        </p:spPr>
        <p:txBody>
          <a:bodyPr>
            <a:normAutofit/>
          </a:bodyPr>
          <a:lstStyle/>
          <a:p>
            <a:pPr algn="l"/>
            <a:r>
              <a:rPr lang="en-US" sz="2900" b="1" dirty="0">
                <a:solidFill>
                  <a:srgbClr val="0070C0"/>
                </a:solidFill>
                <a:latin typeface="Candara heading"/>
              </a:rPr>
              <a:t>Water Scarcity Index (WSI)</a:t>
            </a:r>
          </a:p>
        </p:txBody>
      </p:sp>
      <p:sp>
        <p:nvSpPr>
          <p:cNvPr id="4" name="Slide Number Placeholder 3">
            <a:extLst>
              <a:ext uri="{FF2B5EF4-FFF2-40B4-BE49-F238E27FC236}">
                <a16:creationId xmlns:a16="http://schemas.microsoft.com/office/drawing/2014/main" id="{E3F0BE19-F77A-43DB-97BD-4F9B5BE7E1A3}"/>
              </a:ext>
            </a:extLst>
          </p:cNvPr>
          <p:cNvSpPr>
            <a:spLocks noGrp="1"/>
          </p:cNvSpPr>
          <p:nvPr>
            <p:ph type="sldNum" sz="quarter" idx="12"/>
          </p:nvPr>
        </p:nvSpPr>
        <p:spPr/>
        <p:txBody>
          <a:bodyPr/>
          <a:lstStyle/>
          <a:p>
            <a:fld id="{15D627EB-A6F0-4BC2-8FEE-2FFA2E824394}" type="slidenum">
              <a:rPr lang="en-US" smtClean="0"/>
              <a:pPr/>
              <a:t>13</a:t>
            </a:fld>
            <a:endParaRPr lang="en-US"/>
          </a:p>
        </p:txBody>
      </p:sp>
      <p:sp>
        <p:nvSpPr>
          <p:cNvPr id="5" name="Subtitle 2">
            <a:extLst>
              <a:ext uri="{FF2B5EF4-FFF2-40B4-BE49-F238E27FC236}">
                <a16:creationId xmlns:a16="http://schemas.microsoft.com/office/drawing/2014/main" id="{469BE162-9AF8-4E97-8B70-C98B70E9D920}"/>
              </a:ext>
            </a:extLst>
          </p:cNvPr>
          <p:cNvSpPr txBox="1">
            <a:spLocks/>
          </p:cNvSpPr>
          <p:nvPr/>
        </p:nvSpPr>
        <p:spPr>
          <a:xfrm>
            <a:off x="1219200" y="5883276"/>
            <a:ext cx="6781800" cy="473078"/>
          </a:xfrm>
          <a:prstGeom prst="rect">
            <a:avLst/>
          </a:prstGeom>
        </p:spPr>
        <p:txBody>
          <a:bodyPr vert="horz" lIns="91440" tIns="45720" rIns="91440" bIns="45720" rtlCol="0">
            <a:normAutofit/>
          </a:bodyPr>
          <a:lstStyle/>
          <a:p>
            <a:pPr marL="800080" lvl="1" indent="-342891">
              <a:spcBef>
                <a:spcPct val="20000"/>
              </a:spcBef>
              <a:buFont typeface="Courier New" panose="02070309020205020404" pitchFamily="49" charset="0"/>
              <a:buChar char="o"/>
            </a:pPr>
            <a:r>
              <a:rPr lang="en-US" sz="2400" kern="100" dirty="0">
                <a:solidFill>
                  <a:srgbClr val="040C28"/>
                </a:solidFill>
                <a:latin typeface="Arial" panose="020B0604020202020204" pitchFamily="34" charset="0"/>
                <a:cs typeface="Times New Roman" panose="02020603050405020304" pitchFamily="18" charset="0"/>
              </a:rPr>
              <a:t>Water scarcity is natural and man-made. </a:t>
            </a:r>
          </a:p>
          <a:p>
            <a:pPr lvl="1">
              <a:spcBef>
                <a:spcPct val="20000"/>
              </a:spcBef>
              <a:buFont typeface="Wingdings" pitchFamily="2" charset="2"/>
              <a:buChar char="§"/>
            </a:pPr>
            <a:endParaRPr lang="en-US" sz="2400" dirty="0">
              <a:latin typeface="Corbel" panose="020B0503020204020204" pitchFamily="34" charset="0"/>
            </a:endParaRPr>
          </a:p>
        </p:txBody>
      </p:sp>
      <p:sp>
        <p:nvSpPr>
          <p:cNvPr id="7" name="Content Placeholder 6">
            <a:extLst>
              <a:ext uri="{FF2B5EF4-FFF2-40B4-BE49-F238E27FC236}">
                <a16:creationId xmlns:a16="http://schemas.microsoft.com/office/drawing/2014/main" id="{453FB9DB-CEBE-48A8-845D-689F00897025}"/>
              </a:ext>
            </a:extLst>
          </p:cNvPr>
          <p:cNvSpPr>
            <a:spLocks noGrp="1"/>
          </p:cNvSpPr>
          <p:nvPr>
            <p:ph idx="1"/>
          </p:nvPr>
        </p:nvSpPr>
        <p:spPr>
          <a:xfrm>
            <a:off x="457200" y="918009"/>
            <a:ext cx="8229600" cy="2510991"/>
          </a:xfrm>
        </p:spPr>
        <p:txBody>
          <a:bodyPr>
            <a:noAutofit/>
          </a:bodyPr>
          <a:lstStyle/>
          <a:p>
            <a:pPr algn="just">
              <a:spcBef>
                <a:spcPts val="0"/>
              </a:spcBef>
              <a:spcAft>
                <a:spcPts val="1200"/>
              </a:spcAft>
            </a:pPr>
            <a:r>
              <a:rPr lang="en-US" sz="2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is defined in terms of the </a:t>
            </a:r>
            <a:r>
              <a:rPr lang="en-US" sz="2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water resources that are available to the population of a region</a:t>
            </a:r>
            <a:r>
              <a:rPr lang="en-US" sz="2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just"/>
            <a:r>
              <a:rPr lang="en-US"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It is </a:t>
            </a:r>
            <a:r>
              <a:rPr lang="en-US" sz="2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measured as the amount of renewable freshwater that is available </a:t>
            </a:r>
            <a:r>
              <a:rPr lang="en-US" sz="2400" kern="0" dirty="0">
                <a:solidFill>
                  <a:srgbClr val="000000"/>
                </a:solidFill>
                <a:latin typeface="Arial" panose="020B0604020202020204" pitchFamily="34" charset="0"/>
                <a:ea typeface="Times New Roman" panose="02020603050405020304" pitchFamily="18" charset="0"/>
                <a:cs typeface="Arial" panose="020B0604020202020204" pitchFamily="34" charset="0"/>
              </a:rPr>
              <a:t>to </a:t>
            </a:r>
            <a:r>
              <a:rPr lang="en-US" sz="2400" dirty="0">
                <a:latin typeface="Arial" panose="020B0604020202020204" pitchFamily="34" charset="0"/>
                <a:cs typeface="Arial" panose="020B0604020202020204" pitchFamily="34" charset="0"/>
              </a:rPr>
              <a:t>meet domestic needs,  agricultural, industrial, and energy demands.</a:t>
            </a:r>
          </a:p>
          <a:p>
            <a:pPr algn="just"/>
            <a:endParaRPr lang="en-US" sz="2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2400" dirty="0"/>
          </a:p>
        </p:txBody>
      </p:sp>
      <p:graphicFrame>
        <p:nvGraphicFramePr>
          <p:cNvPr id="8" name="Table 7">
            <a:extLst>
              <a:ext uri="{FF2B5EF4-FFF2-40B4-BE49-F238E27FC236}">
                <a16:creationId xmlns:a16="http://schemas.microsoft.com/office/drawing/2014/main" id="{2B4F34A0-D51E-4EC6-9530-09600E7F6B3B}"/>
              </a:ext>
            </a:extLst>
          </p:cNvPr>
          <p:cNvGraphicFramePr>
            <a:graphicFrameLocks noGrp="1"/>
          </p:cNvGraphicFramePr>
          <p:nvPr>
            <p:extLst>
              <p:ext uri="{D42A27DB-BD31-4B8C-83A1-F6EECF244321}">
                <p14:modId xmlns:p14="http://schemas.microsoft.com/office/powerpoint/2010/main" val="1295511231"/>
              </p:ext>
            </p:extLst>
          </p:nvPr>
        </p:nvGraphicFramePr>
        <p:xfrm>
          <a:off x="990600" y="3429000"/>
          <a:ext cx="7391400" cy="2031567"/>
        </p:xfrm>
        <a:graphic>
          <a:graphicData uri="http://schemas.openxmlformats.org/drawingml/2006/table">
            <a:tbl>
              <a:tblPr/>
              <a:tblGrid>
                <a:gridCol w="4061208">
                  <a:extLst>
                    <a:ext uri="{9D8B030D-6E8A-4147-A177-3AD203B41FA5}">
                      <a16:colId xmlns:a16="http://schemas.microsoft.com/office/drawing/2014/main" val="20000"/>
                    </a:ext>
                  </a:extLst>
                </a:gridCol>
                <a:gridCol w="3330192">
                  <a:extLst>
                    <a:ext uri="{9D8B030D-6E8A-4147-A177-3AD203B41FA5}">
                      <a16:colId xmlns:a16="http://schemas.microsoft.com/office/drawing/2014/main" val="20001"/>
                    </a:ext>
                  </a:extLst>
                </a:gridCol>
              </a:tblGrid>
              <a:tr h="459942">
                <a:tc gridSpan="2">
                  <a:txBody>
                    <a:bodyPr/>
                    <a:lstStyle/>
                    <a:p>
                      <a:pPr algn="ctr" fontAlgn="b"/>
                      <a:r>
                        <a:rPr lang="en-US" sz="2400" b="1" i="0" u="none" strike="noStrike" dirty="0">
                          <a:solidFill>
                            <a:srgbClr val="000000"/>
                          </a:solidFill>
                          <a:latin typeface="Arial" panose="020B0604020202020204" pitchFamily="34" charset="0"/>
                          <a:cs typeface="Arial" panose="020B0604020202020204" pitchFamily="34" charset="0"/>
                        </a:rPr>
                        <a:t>Water Stress Index (Damkjaer &amp; Taylor, 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3188">
                <a:tc>
                  <a:txBody>
                    <a:bodyPr/>
                    <a:lstStyle/>
                    <a:p>
                      <a:pPr algn="l" fontAlgn="b"/>
                      <a:r>
                        <a:rPr lang="en-US" sz="2000" b="1" i="0" u="none" strike="noStrike" dirty="0">
                          <a:solidFill>
                            <a:srgbClr val="000000"/>
                          </a:solidFill>
                          <a:latin typeface="Arial" panose="020B0604020202020204" pitchFamily="34" charset="0"/>
                          <a:cs typeface="Arial" panose="020B0604020202020204" pitchFamily="34" charset="0"/>
                        </a:rPr>
                        <a:t>  Index (m</a:t>
                      </a:r>
                      <a:r>
                        <a:rPr lang="en-US" sz="2000" b="1" i="0" u="none" strike="noStrike" baseline="30000" dirty="0">
                          <a:solidFill>
                            <a:srgbClr val="000000"/>
                          </a:solidFill>
                          <a:latin typeface="Arial" panose="020B0604020202020204" pitchFamily="34" charset="0"/>
                          <a:cs typeface="Arial" panose="020B0604020202020204" pitchFamily="34" charset="0"/>
                        </a:rPr>
                        <a:t>3</a:t>
                      </a:r>
                      <a:r>
                        <a:rPr lang="en-US" sz="2000" b="1" i="0" u="none" strike="noStrike" dirty="0">
                          <a:solidFill>
                            <a:srgbClr val="000000"/>
                          </a:solidFill>
                          <a:latin typeface="Arial" panose="020B0604020202020204" pitchFamily="34" charset="0"/>
                          <a:cs typeface="Arial" panose="020B0604020202020204" pitchFamily="34" charset="0"/>
                        </a:rPr>
                        <a:t>/capita/year)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1" i="0" u="none" strike="noStrike" dirty="0">
                          <a:solidFill>
                            <a:srgbClr val="000000"/>
                          </a:solidFill>
                          <a:latin typeface="Arial" panose="020B0604020202020204" pitchFamily="34" charset="0"/>
                          <a:cs typeface="Arial" panose="020B0604020202020204" pitchFamily="34" charset="0"/>
                        </a:rPr>
                        <a:t>  Category/Condition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188">
                <a:tc>
                  <a:txBody>
                    <a:bodyPr/>
                    <a:lstStyle/>
                    <a:p>
                      <a:pPr algn="l" fontAlgn="b"/>
                      <a:r>
                        <a:rPr lang="en-US" sz="2000" b="0" i="0" u="none" strike="noStrike" dirty="0">
                          <a:solidFill>
                            <a:srgbClr val="000000"/>
                          </a:solidFill>
                          <a:latin typeface="Arial" panose="020B0604020202020204" pitchFamily="34" charset="0"/>
                          <a:cs typeface="Arial" panose="020B0604020202020204" pitchFamily="34" charset="0"/>
                        </a:rPr>
                        <a:t>  &gt;1,700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Arial" panose="020B0604020202020204" pitchFamily="34" charset="0"/>
                          <a:cs typeface="Arial" panose="020B0604020202020204" pitchFamily="34" charset="0"/>
                        </a:rPr>
                        <a:t>  No stress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3188">
                <a:tc>
                  <a:txBody>
                    <a:bodyPr/>
                    <a:lstStyle/>
                    <a:p>
                      <a:pPr algn="l" fontAlgn="b"/>
                      <a:r>
                        <a:rPr lang="en-US" sz="2000" b="0" i="0" u="none" strike="noStrike" dirty="0">
                          <a:solidFill>
                            <a:srgbClr val="000000"/>
                          </a:solidFill>
                          <a:latin typeface="Arial" panose="020B0604020202020204" pitchFamily="34" charset="0"/>
                          <a:cs typeface="Arial" panose="020B0604020202020204" pitchFamily="34" charset="0"/>
                        </a:rPr>
                        <a:t>  1,700 -</a:t>
                      </a:r>
                      <a:r>
                        <a:rPr lang="en-US" sz="2000" b="0" i="0" u="none" strike="noStrike" baseline="0" dirty="0">
                          <a:solidFill>
                            <a:srgbClr val="000000"/>
                          </a:solidFill>
                          <a:latin typeface="Arial" panose="020B0604020202020204" pitchFamily="34" charset="0"/>
                          <a:cs typeface="Arial" panose="020B0604020202020204" pitchFamily="34" charset="0"/>
                        </a:rPr>
                        <a:t> </a:t>
                      </a:r>
                      <a:r>
                        <a:rPr lang="en-US" sz="2000" b="0" i="0" u="none" strike="noStrike" dirty="0">
                          <a:solidFill>
                            <a:srgbClr val="000000"/>
                          </a:solidFill>
                          <a:latin typeface="Arial" panose="020B0604020202020204" pitchFamily="34" charset="0"/>
                          <a:cs typeface="Arial" panose="020B0604020202020204" pitchFamily="34" charset="0"/>
                        </a:rPr>
                        <a:t>1,000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Arial" panose="020B0604020202020204" pitchFamily="34" charset="0"/>
                          <a:cs typeface="Arial" panose="020B0604020202020204" pitchFamily="34" charset="0"/>
                        </a:rPr>
                        <a:t>  Water</a:t>
                      </a:r>
                      <a:r>
                        <a:rPr lang="en-US" sz="2000" b="0" i="0" u="none" strike="noStrike" baseline="0" dirty="0">
                          <a:solidFill>
                            <a:srgbClr val="000000"/>
                          </a:solidFill>
                          <a:latin typeface="Arial" panose="020B0604020202020204" pitchFamily="34" charset="0"/>
                          <a:cs typeface="Arial" panose="020B0604020202020204" pitchFamily="34" charset="0"/>
                        </a:rPr>
                        <a:t> </a:t>
                      </a:r>
                      <a:r>
                        <a:rPr lang="en-US" sz="2000" b="0" i="0" u="none" strike="noStrike" dirty="0">
                          <a:solidFill>
                            <a:srgbClr val="000000"/>
                          </a:solidFill>
                          <a:latin typeface="Arial" panose="020B0604020202020204" pitchFamily="34" charset="0"/>
                          <a:cs typeface="Arial" panose="020B0604020202020204" pitchFamily="34" charset="0"/>
                        </a:rPr>
                        <a:t>stress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3188">
                <a:tc>
                  <a:txBody>
                    <a:bodyPr/>
                    <a:lstStyle/>
                    <a:p>
                      <a:pPr algn="l" fontAlgn="b"/>
                      <a:r>
                        <a:rPr lang="en-US" sz="2000" b="0" i="0" u="none" strike="noStrike" dirty="0">
                          <a:solidFill>
                            <a:srgbClr val="000000"/>
                          </a:solidFill>
                          <a:latin typeface="Arial" panose="020B0604020202020204" pitchFamily="34" charset="0"/>
                          <a:cs typeface="Arial" panose="020B0604020202020204" pitchFamily="34" charset="0"/>
                        </a:rPr>
                        <a:t>  1,000 - 500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Arial" panose="020B0604020202020204" pitchFamily="34" charset="0"/>
                          <a:cs typeface="Arial" panose="020B0604020202020204" pitchFamily="34" charset="0"/>
                        </a:rPr>
                        <a:t>  Water</a:t>
                      </a:r>
                      <a:r>
                        <a:rPr lang="en-US" sz="2000" b="0" i="0" u="none" strike="noStrike" baseline="0" dirty="0">
                          <a:solidFill>
                            <a:srgbClr val="000000"/>
                          </a:solidFill>
                          <a:latin typeface="Arial" panose="020B0604020202020204" pitchFamily="34" charset="0"/>
                          <a:cs typeface="Arial" panose="020B0604020202020204" pitchFamily="34" charset="0"/>
                        </a:rPr>
                        <a:t> </a:t>
                      </a:r>
                      <a:r>
                        <a:rPr lang="en-US" sz="2000" b="0" i="0" u="none" strike="noStrike" dirty="0">
                          <a:solidFill>
                            <a:srgbClr val="000000"/>
                          </a:solidFill>
                          <a:latin typeface="Arial" panose="020B0604020202020204" pitchFamily="34" charset="0"/>
                          <a:cs typeface="Arial" panose="020B0604020202020204" pitchFamily="34" charset="0"/>
                        </a:rPr>
                        <a:t>scarcity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3188">
                <a:tc>
                  <a:txBody>
                    <a:bodyPr/>
                    <a:lstStyle/>
                    <a:p>
                      <a:pPr algn="l" fontAlgn="b"/>
                      <a:r>
                        <a:rPr lang="en-US" sz="2000" b="0" i="0" u="none" strike="noStrike" dirty="0">
                          <a:solidFill>
                            <a:srgbClr val="000000"/>
                          </a:solidFill>
                          <a:latin typeface="Arial" panose="020B0604020202020204" pitchFamily="34" charset="0"/>
                          <a:cs typeface="Arial" panose="020B0604020202020204" pitchFamily="34" charset="0"/>
                        </a:rPr>
                        <a:t> </a:t>
                      </a:r>
                      <a:r>
                        <a:rPr lang="en-US" sz="2000" b="0" i="0" u="none" strike="noStrike" baseline="0" dirty="0">
                          <a:solidFill>
                            <a:srgbClr val="000000"/>
                          </a:solidFill>
                          <a:latin typeface="Arial" panose="020B0604020202020204" pitchFamily="34" charset="0"/>
                          <a:cs typeface="Arial" panose="020B0604020202020204" pitchFamily="34" charset="0"/>
                        </a:rPr>
                        <a:t>  &lt;500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baseline="0" dirty="0">
                          <a:solidFill>
                            <a:srgbClr val="000000"/>
                          </a:solidFill>
                          <a:latin typeface="Arial" panose="020B0604020202020204" pitchFamily="34" charset="0"/>
                          <a:cs typeface="Arial" panose="020B0604020202020204" pitchFamily="34" charset="0"/>
                        </a:rPr>
                        <a:t>  Absolute water scarcity</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9" name="Picture 6">
            <a:extLst>
              <a:ext uri="{FF2B5EF4-FFF2-40B4-BE49-F238E27FC236}">
                <a16:creationId xmlns:a16="http://schemas.microsoft.com/office/drawing/2014/main" id="{3581D299-07B0-45C5-BAB4-11963CE970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38" y="18535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93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12636"/>
          <a:stretch/>
        </p:blipFill>
        <p:spPr>
          <a:xfrm>
            <a:off x="239446" y="1978087"/>
            <a:ext cx="4429124" cy="4038600"/>
          </a:xfrm>
          <a:prstGeom prst="rect">
            <a:avLst/>
          </a:prstGeom>
        </p:spPr>
      </p:pic>
      <p:sp>
        <p:nvSpPr>
          <p:cNvPr id="16" name="Title 1"/>
          <p:cNvSpPr>
            <a:spLocks noGrp="1"/>
          </p:cNvSpPr>
          <p:nvPr>
            <p:ph type="ctrTitle"/>
          </p:nvPr>
        </p:nvSpPr>
        <p:spPr>
          <a:xfrm>
            <a:off x="762000" y="152401"/>
            <a:ext cx="7772400" cy="796158"/>
          </a:xfrm>
        </p:spPr>
        <p:txBody>
          <a:bodyPr>
            <a:noAutofit/>
          </a:bodyPr>
          <a:lstStyle/>
          <a:p>
            <a:pPr algn="l"/>
            <a:r>
              <a:rPr lang="en-US" sz="3200" b="1" dirty="0">
                <a:solidFill>
                  <a:srgbClr val="0070C0"/>
                </a:solidFill>
                <a:latin typeface="Candara heading"/>
              </a:rPr>
              <a:t>Ghana’s Water Scarcity Profile</a:t>
            </a:r>
          </a:p>
        </p:txBody>
      </p:sp>
      <p:sp>
        <p:nvSpPr>
          <p:cNvPr id="18" name="Subtitle 2"/>
          <p:cNvSpPr txBox="1">
            <a:spLocks/>
          </p:cNvSpPr>
          <p:nvPr/>
        </p:nvSpPr>
        <p:spPr>
          <a:xfrm>
            <a:off x="289362" y="848312"/>
            <a:ext cx="8812924" cy="727841"/>
          </a:xfrm>
          <a:prstGeom prst="rect">
            <a:avLst/>
          </a:prstGeom>
        </p:spPr>
        <p:txBody>
          <a:bodyPr vert="horz" lIns="91440" tIns="45720" rIns="91440" bIns="45720" rtlCol="0">
            <a:noAutofit/>
          </a:bodyPr>
          <a:lstStyle/>
          <a:p>
            <a:pPr marL="342891" indent="-342891">
              <a:spcBef>
                <a:spcPct val="20000"/>
              </a:spcBef>
              <a:buFont typeface="Wingdings" panose="05000000000000000000" pitchFamily="2" charset="2"/>
              <a:buChar char="q"/>
              <a:defRPr/>
            </a:pPr>
            <a:r>
              <a:rPr lang="en-US" sz="2400" b="1" dirty="0">
                <a:latin typeface="Corbel" panose="020B0503020204020204" pitchFamily="34" charset="0"/>
              </a:rPr>
              <a:t>Water stress index for Ghana </a:t>
            </a:r>
          </a:p>
          <a:p>
            <a:pPr>
              <a:defRPr/>
            </a:pPr>
            <a:r>
              <a:rPr lang="en-US" sz="2400" b="1" dirty="0">
                <a:latin typeface="Corbel" panose="020B0503020204020204" pitchFamily="34" charset="0"/>
              </a:rPr>
              <a:t>     </a:t>
            </a:r>
            <a:r>
              <a:rPr lang="en-US" sz="2000" dirty="0">
                <a:latin typeface="Corbel" panose="020B0503020204020204" pitchFamily="34" charset="0"/>
              </a:rPr>
              <a:t>(calculated with </a:t>
            </a:r>
            <a:r>
              <a:rPr lang="en-US" sz="2000" u="sng" dirty="0">
                <a:latin typeface="Corbel" panose="020B0503020204020204" pitchFamily="34" charset="0"/>
              </a:rPr>
              <a:t>no consideration for environmental stressors</a:t>
            </a:r>
            <a:r>
              <a:rPr lang="en-US" sz="2000" dirty="0">
                <a:latin typeface="Corbel" panose="020B0503020204020204" pitchFamily="34" charset="0"/>
              </a:rPr>
              <a:t>)</a:t>
            </a:r>
            <a:endParaRPr lang="en-US" sz="2400" dirty="0">
              <a:latin typeface="Corbel" panose="020B0503020204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41286570"/>
              </p:ext>
            </p:extLst>
          </p:nvPr>
        </p:nvGraphicFramePr>
        <p:xfrm>
          <a:off x="4658524" y="4680038"/>
          <a:ext cx="4267200" cy="1873164"/>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284366">
                <a:tc gridSpan="2">
                  <a:txBody>
                    <a:bodyPr/>
                    <a:lstStyle/>
                    <a:p>
                      <a:pPr algn="ctr" fontAlgn="b"/>
                      <a:endParaRPr lang="en-US" sz="1600" b="1" i="0" u="none" strike="noStrike" dirty="0">
                        <a:solidFill>
                          <a:srgbClr val="000000"/>
                        </a:solidFill>
                        <a:latin typeface="Corbel" panose="020B0503020204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4366">
                <a:tc>
                  <a:txBody>
                    <a:bodyPr/>
                    <a:lstStyle/>
                    <a:p>
                      <a:pPr algn="l" fontAlgn="b"/>
                      <a:r>
                        <a:rPr lang="en-US" sz="1600" b="1" i="0" u="none" strike="noStrike" dirty="0">
                          <a:solidFill>
                            <a:srgbClr val="000000"/>
                          </a:solidFill>
                          <a:latin typeface="Corbel" panose="020B0503020204020204" pitchFamily="34" charset="0"/>
                        </a:rPr>
                        <a:t>  Index (m</a:t>
                      </a:r>
                      <a:r>
                        <a:rPr lang="en-US" sz="1600" b="1" i="0" u="none" strike="noStrike" baseline="30000" dirty="0">
                          <a:solidFill>
                            <a:srgbClr val="000000"/>
                          </a:solidFill>
                          <a:latin typeface="Corbel" panose="020B0503020204020204" pitchFamily="34" charset="0"/>
                        </a:rPr>
                        <a:t>3</a:t>
                      </a:r>
                      <a:r>
                        <a:rPr lang="en-US" sz="1600" b="1" i="0" u="none" strike="noStrike" dirty="0">
                          <a:solidFill>
                            <a:srgbClr val="000000"/>
                          </a:solidFill>
                          <a:latin typeface="Corbel" panose="020B0503020204020204" pitchFamily="34" charset="0"/>
                        </a:rPr>
                        <a:t>/capita/year)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Corbel" panose="020B0503020204020204" pitchFamily="34" charset="0"/>
                        </a:rPr>
                        <a:t>  Category/Condition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6108">
                <a:tc>
                  <a:txBody>
                    <a:bodyPr/>
                    <a:lstStyle/>
                    <a:p>
                      <a:pPr algn="l" fontAlgn="b"/>
                      <a:r>
                        <a:rPr lang="en-US" sz="1800" b="0" i="0" u="none" strike="noStrike" dirty="0">
                          <a:solidFill>
                            <a:srgbClr val="000000"/>
                          </a:solidFill>
                          <a:latin typeface="Corbel" panose="020B0503020204020204" pitchFamily="34" charset="0"/>
                        </a:rPr>
                        <a:t>  &gt;1,700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600" b="0" i="0" u="none" strike="noStrike" dirty="0">
                          <a:solidFill>
                            <a:srgbClr val="000000"/>
                          </a:solidFill>
                          <a:latin typeface="Corbel" panose="020B0503020204020204" pitchFamily="34" charset="0"/>
                        </a:rPr>
                        <a:t>  No stress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326108">
                <a:tc>
                  <a:txBody>
                    <a:bodyPr/>
                    <a:lstStyle/>
                    <a:p>
                      <a:pPr algn="l" fontAlgn="b"/>
                      <a:r>
                        <a:rPr lang="en-US" sz="1800" b="0" i="0" u="none" strike="noStrike" dirty="0">
                          <a:solidFill>
                            <a:srgbClr val="000000"/>
                          </a:solidFill>
                          <a:latin typeface="Corbel" panose="020B0503020204020204" pitchFamily="34" charset="0"/>
                        </a:rPr>
                        <a:t>  1,700 -</a:t>
                      </a:r>
                      <a:r>
                        <a:rPr lang="en-US" sz="1800" b="0" i="0" u="none" strike="noStrike" baseline="0" dirty="0">
                          <a:solidFill>
                            <a:srgbClr val="000000"/>
                          </a:solidFill>
                          <a:latin typeface="Corbel" panose="020B0503020204020204" pitchFamily="34" charset="0"/>
                        </a:rPr>
                        <a:t> </a:t>
                      </a:r>
                      <a:r>
                        <a:rPr lang="en-US" sz="1800" b="0" i="0" u="none" strike="noStrike" dirty="0">
                          <a:solidFill>
                            <a:srgbClr val="000000"/>
                          </a:solidFill>
                          <a:latin typeface="Corbel" panose="020B0503020204020204" pitchFamily="34" charset="0"/>
                        </a:rPr>
                        <a:t>1,000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600" b="0" i="0" u="none" strike="noStrike" dirty="0">
                          <a:solidFill>
                            <a:srgbClr val="000000"/>
                          </a:solidFill>
                          <a:latin typeface="Corbel" panose="020B0503020204020204" pitchFamily="34" charset="0"/>
                        </a:rPr>
                        <a:t>  Water</a:t>
                      </a:r>
                      <a:r>
                        <a:rPr lang="en-US" sz="1600" b="0" i="0" u="none" strike="noStrike" baseline="0" dirty="0">
                          <a:solidFill>
                            <a:srgbClr val="000000"/>
                          </a:solidFill>
                          <a:latin typeface="Corbel" panose="020B0503020204020204" pitchFamily="34" charset="0"/>
                        </a:rPr>
                        <a:t> </a:t>
                      </a:r>
                      <a:r>
                        <a:rPr lang="en-US" sz="1600" b="0" i="0" u="none" strike="noStrike" dirty="0">
                          <a:solidFill>
                            <a:srgbClr val="000000"/>
                          </a:solidFill>
                          <a:latin typeface="Corbel" panose="020B0503020204020204" pitchFamily="34" charset="0"/>
                        </a:rPr>
                        <a:t>stress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326108">
                <a:tc>
                  <a:txBody>
                    <a:bodyPr/>
                    <a:lstStyle/>
                    <a:p>
                      <a:pPr algn="l" fontAlgn="b"/>
                      <a:r>
                        <a:rPr lang="en-US" sz="1800" b="0" i="0" u="none" strike="noStrike" dirty="0">
                          <a:solidFill>
                            <a:srgbClr val="000000"/>
                          </a:solidFill>
                          <a:latin typeface="Corbel" panose="020B0503020204020204" pitchFamily="34" charset="0"/>
                        </a:rPr>
                        <a:t>  1,000 - 500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l" fontAlgn="b"/>
                      <a:r>
                        <a:rPr lang="en-US" sz="1600" b="0" i="0" u="none" strike="noStrike" dirty="0">
                          <a:solidFill>
                            <a:srgbClr val="000000"/>
                          </a:solidFill>
                          <a:latin typeface="Corbel" panose="020B0503020204020204" pitchFamily="34" charset="0"/>
                        </a:rPr>
                        <a:t>  Water</a:t>
                      </a:r>
                      <a:r>
                        <a:rPr lang="en-US" sz="1600" b="0" i="0" u="none" strike="noStrike" baseline="0" dirty="0">
                          <a:solidFill>
                            <a:srgbClr val="000000"/>
                          </a:solidFill>
                          <a:latin typeface="Corbel" panose="020B0503020204020204" pitchFamily="34" charset="0"/>
                        </a:rPr>
                        <a:t> </a:t>
                      </a:r>
                      <a:r>
                        <a:rPr lang="en-US" sz="1600" b="0" i="0" u="none" strike="noStrike" dirty="0">
                          <a:solidFill>
                            <a:srgbClr val="000000"/>
                          </a:solidFill>
                          <a:latin typeface="Corbel" panose="020B0503020204020204" pitchFamily="34" charset="0"/>
                        </a:rPr>
                        <a:t>scarcity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326108">
                <a:tc>
                  <a:txBody>
                    <a:bodyPr/>
                    <a:lstStyle/>
                    <a:p>
                      <a:pPr algn="l" fontAlgn="b"/>
                      <a:r>
                        <a:rPr lang="en-US" sz="1800" b="0" i="0" u="none" strike="noStrike" dirty="0">
                          <a:solidFill>
                            <a:srgbClr val="000000"/>
                          </a:solidFill>
                          <a:latin typeface="Corbel" panose="020B0503020204020204" pitchFamily="34" charset="0"/>
                        </a:rPr>
                        <a:t> </a:t>
                      </a:r>
                      <a:r>
                        <a:rPr lang="en-US" sz="1800" b="0" i="0" u="none" strike="noStrike" baseline="0" dirty="0">
                          <a:solidFill>
                            <a:srgbClr val="000000"/>
                          </a:solidFill>
                          <a:latin typeface="Corbel" panose="020B0503020204020204" pitchFamily="34" charset="0"/>
                        </a:rPr>
                        <a:t>  &lt;500</a:t>
                      </a:r>
                      <a:endParaRPr lang="en-US" sz="1800" b="0" i="0" u="none" strike="noStrike" dirty="0">
                        <a:solidFill>
                          <a:srgbClr val="000000"/>
                        </a:solidFill>
                        <a:latin typeface="Corbel" panose="020B0503020204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600" b="0" i="0" u="none" strike="noStrike" baseline="0" dirty="0">
                          <a:solidFill>
                            <a:srgbClr val="000000"/>
                          </a:solidFill>
                          <a:latin typeface="Corbel" panose="020B0503020204020204" pitchFamily="34" charset="0"/>
                        </a:rPr>
                        <a:t>  Abs. water scarcity</a:t>
                      </a:r>
                      <a:endParaRPr lang="en-US" sz="1600" b="0" i="0" u="none" strike="noStrike" dirty="0">
                        <a:solidFill>
                          <a:srgbClr val="000000"/>
                        </a:solidFill>
                        <a:latin typeface="Corbel" panose="020B050302020402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5"/>
                  </a:ext>
                </a:extLst>
              </a:tr>
            </a:tbl>
          </a:graphicData>
        </a:graphic>
      </p:graphicFrame>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84" y="22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7010400" y="6356353"/>
            <a:ext cx="2133600" cy="365125"/>
          </a:xfrm>
        </p:spPr>
        <p:txBody>
          <a:bodyPr/>
          <a:lstStyle/>
          <a:p>
            <a:fld id="{15D627EB-A6F0-4BC2-8FEE-2FFA2E824394}" type="slidenum">
              <a:rPr lang="en-US" sz="1400" b="1">
                <a:solidFill>
                  <a:schemeClr val="tx1"/>
                </a:solidFill>
              </a:rPr>
              <a:pPr/>
              <a:t>14</a:t>
            </a:fld>
            <a:endParaRPr lang="en-US" sz="1400" b="1" dirty="0">
              <a:solidFill>
                <a:schemeClr val="tx1"/>
              </a:solidFill>
            </a:endParaRPr>
          </a:p>
        </p:txBody>
      </p:sp>
      <p:sp>
        <p:nvSpPr>
          <p:cNvPr id="13" name="Rectangle 12"/>
          <p:cNvSpPr/>
          <p:nvPr/>
        </p:nvSpPr>
        <p:spPr>
          <a:xfrm>
            <a:off x="146406" y="5922159"/>
            <a:ext cx="4267200" cy="523220"/>
          </a:xfrm>
          <a:prstGeom prst="rect">
            <a:avLst/>
          </a:prstGeom>
        </p:spPr>
        <p:txBody>
          <a:bodyPr wrap="square">
            <a:spAutoFit/>
          </a:bodyPr>
          <a:lstStyle/>
          <a:p>
            <a:r>
              <a:rPr lang="en-US" sz="1400" b="1" dirty="0"/>
              <a:t>Damkjaer &amp; Taylor (2017)- based on 2014 data from FAO-AQUASTAT</a:t>
            </a:r>
          </a:p>
        </p:txBody>
      </p:sp>
      <p:graphicFrame>
        <p:nvGraphicFramePr>
          <p:cNvPr id="19" name="Table 18"/>
          <p:cNvGraphicFramePr>
            <a:graphicFrameLocks noGrp="1"/>
          </p:cNvGraphicFramePr>
          <p:nvPr>
            <p:extLst>
              <p:ext uri="{D42A27DB-BD31-4B8C-83A1-F6EECF244321}">
                <p14:modId xmlns:p14="http://schemas.microsoft.com/office/powerpoint/2010/main" val="3435261309"/>
              </p:ext>
            </p:extLst>
          </p:nvPr>
        </p:nvGraphicFramePr>
        <p:xfrm>
          <a:off x="4644236" y="1773317"/>
          <a:ext cx="4295777" cy="3047569"/>
        </p:xfrm>
        <a:graphic>
          <a:graphicData uri="http://schemas.openxmlformats.org/drawingml/2006/table">
            <a:tbl>
              <a:tblPr firstRow="1" bandRow="1">
                <a:tableStyleId>{5C22544A-7EE6-4342-B048-85BDC9FD1C3A}</a:tableStyleId>
              </a:tblPr>
              <a:tblGrid>
                <a:gridCol w="2000251">
                  <a:extLst>
                    <a:ext uri="{9D8B030D-6E8A-4147-A177-3AD203B41FA5}">
                      <a16:colId xmlns:a16="http://schemas.microsoft.com/office/drawing/2014/main" val="20000"/>
                    </a:ext>
                  </a:extLst>
                </a:gridCol>
                <a:gridCol w="2295526">
                  <a:extLst>
                    <a:ext uri="{9D8B030D-6E8A-4147-A177-3AD203B41FA5}">
                      <a16:colId xmlns:a16="http://schemas.microsoft.com/office/drawing/2014/main" val="20001"/>
                    </a:ext>
                  </a:extLst>
                </a:gridCol>
              </a:tblGrid>
              <a:tr h="361264">
                <a:tc gridSpan="2">
                  <a:txBody>
                    <a:bodyPr/>
                    <a:lstStyle/>
                    <a:p>
                      <a:pPr algn="ctr"/>
                      <a:r>
                        <a:rPr lang="en-US" sz="1600" b="1" dirty="0"/>
                        <a:t>Ghana’s water stress index</a:t>
                      </a:r>
                      <a:r>
                        <a:rPr lang="en-US" sz="1600" b="1" dirty="0">
                          <a:solidFill>
                            <a:schemeClr val="bg1"/>
                          </a:solidFill>
                        </a:rPr>
                        <a:t> (</a:t>
                      </a:r>
                      <a:r>
                        <a:rPr lang="en-US" sz="1600" b="1" i="0" u="none" strike="noStrike" dirty="0">
                          <a:solidFill>
                            <a:schemeClr val="bg1"/>
                          </a:solidFill>
                          <a:latin typeface="Corbel" panose="020B0503020204020204" pitchFamily="34" charset="0"/>
                        </a:rPr>
                        <a:t>m</a:t>
                      </a:r>
                      <a:r>
                        <a:rPr lang="en-US" sz="1600" b="1" i="0" u="none" strike="noStrike" baseline="30000" dirty="0">
                          <a:solidFill>
                            <a:schemeClr val="bg1"/>
                          </a:solidFill>
                          <a:latin typeface="Corbel" panose="020B0503020204020204" pitchFamily="34" charset="0"/>
                        </a:rPr>
                        <a:t>3</a:t>
                      </a:r>
                      <a:r>
                        <a:rPr lang="en-US" sz="1600" b="1" i="0" u="none" strike="noStrike" dirty="0">
                          <a:solidFill>
                            <a:schemeClr val="bg1"/>
                          </a:solidFill>
                          <a:latin typeface="Corbel" panose="020B0503020204020204" pitchFamily="34" charset="0"/>
                        </a:rPr>
                        <a:t>/capita/year)</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600" b="1" dirty="0"/>
                    </a:p>
                  </a:txBody>
                  <a:tcPr/>
                </a:tc>
                <a:extLst>
                  <a:ext uri="{0D108BD9-81ED-4DB2-BD59-A6C34878D82A}">
                    <a16:rowId xmlns:a16="http://schemas.microsoft.com/office/drawing/2014/main" val="10000"/>
                  </a:ext>
                </a:extLst>
              </a:tr>
              <a:tr h="280248">
                <a:tc>
                  <a:txBody>
                    <a:bodyPr/>
                    <a:lstStyle/>
                    <a:p>
                      <a:pPr algn="ctr"/>
                      <a:r>
                        <a:rPr lang="en-US" sz="1800" dirty="0">
                          <a:solidFill>
                            <a:schemeClr val="tx1"/>
                          </a:solidFill>
                        </a:rPr>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rPr>
                        <a:t>1,568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72669">
                <a:tc>
                  <a:txBody>
                    <a:bodyPr/>
                    <a:lstStyle/>
                    <a:p>
                      <a:pPr algn="ctr"/>
                      <a:r>
                        <a:rPr lang="en-US" sz="1800" dirty="0">
                          <a:solidFill>
                            <a:schemeClr val="tx1"/>
                          </a:solidFill>
                        </a:rPr>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1,501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372669">
                <a:tc>
                  <a:txBody>
                    <a:bodyPr/>
                    <a:lstStyle/>
                    <a:p>
                      <a:pPr algn="ctr"/>
                      <a:r>
                        <a:rPr lang="en-US" sz="1800" dirty="0">
                          <a:solidFill>
                            <a:schemeClr val="tx1"/>
                          </a:solidFill>
                        </a:rPr>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1,412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372669">
                <a:tc>
                  <a:txBody>
                    <a:bodyPr/>
                    <a:lstStyle/>
                    <a:p>
                      <a:pPr algn="ctr"/>
                      <a:r>
                        <a:rPr lang="en-US" sz="1800" dirty="0">
                          <a:solidFill>
                            <a:schemeClr val="tx1"/>
                          </a:solidFill>
                        </a:rPr>
                        <a:t>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1,317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372669">
                <a:tc>
                  <a:txBody>
                    <a:bodyPr/>
                    <a:lstStyle/>
                    <a:p>
                      <a:pPr algn="ctr"/>
                      <a:r>
                        <a:rPr lang="en-US" sz="1800" dirty="0">
                          <a:solidFill>
                            <a:schemeClr val="tx1"/>
                          </a:solidFill>
                        </a:rPr>
                        <a:t>2040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rPr>
                        <a:t>1,140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372669">
                <a:tc>
                  <a:txBody>
                    <a:bodyPr/>
                    <a:lstStyle/>
                    <a:p>
                      <a:pPr algn="ctr"/>
                      <a:r>
                        <a:rPr lang="en-US" sz="1800" dirty="0">
                          <a:solidFill>
                            <a:schemeClr val="tx1"/>
                          </a:solidFill>
                        </a:rPr>
                        <a:t>2050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rPr>
                        <a:t>1,021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430003">
                <a:tc gridSpan="2">
                  <a:txBody>
                    <a:bodyPr/>
                    <a:lstStyle/>
                    <a:p>
                      <a:pPr algn="l"/>
                      <a:r>
                        <a:rPr lang="en-US" sz="1200" b="1" dirty="0">
                          <a:solidFill>
                            <a:schemeClr val="tx1"/>
                          </a:solidFill>
                        </a:rPr>
                        <a:t>Sources: Author’s estimate (2021); figures were calculated considering </a:t>
                      </a:r>
                      <a:r>
                        <a:rPr lang="en-US" sz="1200" b="1" baseline="0" dirty="0">
                          <a:solidFill>
                            <a:schemeClr val="tx1"/>
                          </a:solidFill>
                        </a:rPr>
                        <a:t>environmental flow of 10% </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tc>
                <a:extLst>
                  <a:ext uri="{0D108BD9-81ED-4DB2-BD59-A6C34878D82A}">
                    <a16:rowId xmlns:a16="http://schemas.microsoft.com/office/drawing/2014/main" val="10007"/>
                  </a:ext>
                </a:extLst>
              </a:tr>
            </a:tbl>
          </a:graphicData>
        </a:graphic>
      </p:graphicFrame>
      <p:grpSp>
        <p:nvGrpSpPr>
          <p:cNvPr id="5" name="Group 4">
            <a:extLst>
              <a:ext uri="{FF2B5EF4-FFF2-40B4-BE49-F238E27FC236}">
                <a16:creationId xmlns:a16="http://schemas.microsoft.com/office/drawing/2014/main" id="{853B0967-D1A3-4465-95AB-A755C18A825D}"/>
              </a:ext>
            </a:extLst>
          </p:cNvPr>
          <p:cNvGrpSpPr/>
          <p:nvPr/>
        </p:nvGrpSpPr>
        <p:grpSpPr>
          <a:xfrm>
            <a:off x="218276" y="1839642"/>
            <a:ext cx="4411671" cy="4516711"/>
            <a:chOff x="218276" y="1839642"/>
            <a:chExt cx="4411671" cy="4516711"/>
          </a:xfrm>
        </p:grpSpPr>
        <p:pic>
          <p:nvPicPr>
            <p:cNvPr id="4" name="Picture 3">
              <a:extLst>
                <a:ext uri="{FF2B5EF4-FFF2-40B4-BE49-F238E27FC236}">
                  <a16:creationId xmlns:a16="http://schemas.microsoft.com/office/drawing/2014/main" id="{2D65836F-FD6E-4533-BFB6-7C229E1D88FE}"/>
                </a:ext>
              </a:extLst>
            </p:cNvPr>
            <p:cNvPicPr>
              <a:picLocks noChangeAspect="1"/>
            </p:cNvPicPr>
            <p:nvPr/>
          </p:nvPicPr>
          <p:blipFill>
            <a:blip r:embed="rId5"/>
            <a:stretch>
              <a:fillRect/>
            </a:stretch>
          </p:blipFill>
          <p:spPr>
            <a:xfrm>
              <a:off x="218276" y="1839642"/>
              <a:ext cx="4411671" cy="4516711"/>
            </a:xfrm>
            <a:prstGeom prst="rect">
              <a:avLst/>
            </a:prstGeom>
          </p:spPr>
        </p:pic>
        <p:sp>
          <p:nvSpPr>
            <p:cNvPr id="14" name="Rectangle 13">
              <a:extLst>
                <a:ext uri="{FF2B5EF4-FFF2-40B4-BE49-F238E27FC236}">
                  <a16:creationId xmlns:a16="http://schemas.microsoft.com/office/drawing/2014/main" id="{3B378816-C103-492D-806A-ABC4C346D6EB}"/>
                </a:ext>
              </a:extLst>
            </p:cNvPr>
            <p:cNvSpPr/>
            <p:nvPr/>
          </p:nvSpPr>
          <p:spPr>
            <a:xfrm>
              <a:off x="2561052" y="6009688"/>
              <a:ext cx="1897571" cy="338554"/>
            </a:xfrm>
            <a:prstGeom prst="rect">
              <a:avLst/>
            </a:prstGeom>
          </p:spPr>
          <p:txBody>
            <a:bodyPr wrap="none">
              <a:spAutoFit/>
            </a:bodyPr>
            <a:lstStyle/>
            <a:p>
              <a:r>
                <a:rPr lang="en-US" sz="1600" b="1" dirty="0"/>
                <a:t>UNEP-</a:t>
              </a:r>
              <a:r>
                <a:rPr lang="en-US" sz="1600" b="1" dirty="0" err="1"/>
                <a:t>Arendal</a:t>
              </a:r>
              <a:r>
                <a:rPr lang="en-US" sz="1600" b="1" dirty="0"/>
                <a:t>, 2005</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30817" y="833418"/>
            <a:ext cx="8610600" cy="381000"/>
          </a:xfrm>
          <a:prstGeom prst="rect">
            <a:avLst/>
          </a:prstGeom>
        </p:spPr>
        <p:txBody>
          <a:bodyPr vert="horz" lIns="91440" tIns="45720" rIns="91440" bIns="45720" rtlCol="0">
            <a:noAutofit/>
          </a:bodyPr>
          <a:lstStyle/>
          <a:p>
            <a:pPr marL="342891" indent="-342891">
              <a:spcBef>
                <a:spcPct val="20000"/>
              </a:spcBef>
              <a:buFont typeface="Wingdings" panose="05000000000000000000" pitchFamily="2" charset="2"/>
              <a:buChar char="q"/>
              <a:defRPr/>
            </a:pPr>
            <a:r>
              <a:rPr lang="en-US" sz="2400" b="1" dirty="0">
                <a:latin typeface="Corbel" panose="020B0503020204020204" pitchFamily="34" charset="0"/>
              </a:rPr>
              <a:t> Proportion of people living in water stress areas in Ghana</a:t>
            </a:r>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934200" y="6356353"/>
            <a:ext cx="2133600" cy="365125"/>
          </a:xfrm>
        </p:spPr>
        <p:txBody>
          <a:bodyPr/>
          <a:lstStyle/>
          <a:p>
            <a:fld id="{15D627EB-A6F0-4BC2-8FEE-2FFA2E824394}" type="slidenum">
              <a:rPr lang="en-US" sz="1400" b="1">
                <a:solidFill>
                  <a:schemeClr val="tx1"/>
                </a:solidFill>
              </a:rPr>
              <a:pPr/>
              <a:t>15</a:t>
            </a:fld>
            <a:endParaRPr lang="en-US" sz="1400" b="1" dirty="0">
              <a:solidFill>
                <a:schemeClr val="tx1"/>
              </a:solidFill>
            </a:endParaRPr>
          </a:p>
        </p:txBody>
      </p:sp>
      <p:grpSp>
        <p:nvGrpSpPr>
          <p:cNvPr id="12" name="Group 11"/>
          <p:cNvGrpSpPr/>
          <p:nvPr/>
        </p:nvGrpSpPr>
        <p:grpSpPr>
          <a:xfrm>
            <a:off x="203657" y="1311308"/>
            <a:ext cx="8698918" cy="2857506"/>
            <a:chOff x="76200" y="1838322"/>
            <a:chExt cx="8698918" cy="2857506"/>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838324"/>
              <a:ext cx="2317168" cy="285750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1838331"/>
              <a:ext cx="2305050" cy="285749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4350" y="1838324"/>
              <a:ext cx="2317168" cy="285750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7000" y="1838322"/>
              <a:ext cx="2298118" cy="2857504"/>
            </a:xfrm>
            <a:prstGeom prst="rect">
              <a:avLst/>
            </a:prstGeom>
          </p:spPr>
        </p:pic>
      </p:grpSp>
      <p:grpSp>
        <p:nvGrpSpPr>
          <p:cNvPr id="6" name="Group 5">
            <a:extLst>
              <a:ext uri="{FF2B5EF4-FFF2-40B4-BE49-F238E27FC236}">
                <a16:creationId xmlns:a16="http://schemas.microsoft.com/office/drawing/2014/main" id="{89726C17-3467-42E3-82BD-5D89678FC73C}"/>
              </a:ext>
            </a:extLst>
          </p:cNvPr>
          <p:cNvGrpSpPr/>
          <p:nvPr/>
        </p:nvGrpSpPr>
        <p:grpSpPr>
          <a:xfrm>
            <a:off x="203657" y="4265705"/>
            <a:ext cx="8807121" cy="2438400"/>
            <a:chOff x="203657" y="4265705"/>
            <a:chExt cx="8807121" cy="2438400"/>
          </a:xfrm>
        </p:grpSpPr>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7662" y="4594859"/>
              <a:ext cx="2883116" cy="457200"/>
            </a:xfrm>
            <a:prstGeom prst="rect">
              <a:avLst/>
            </a:prstGeom>
          </p:spPr>
        </p:pic>
        <p:grpSp>
          <p:nvGrpSpPr>
            <p:cNvPr id="27" name="Group 26"/>
            <p:cNvGrpSpPr/>
            <p:nvPr/>
          </p:nvGrpSpPr>
          <p:grpSpPr>
            <a:xfrm>
              <a:off x="203657" y="4265705"/>
              <a:ext cx="6043004" cy="2438400"/>
              <a:chOff x="216482" y="4724399"/>
              <a:chExt cx="5802835" cy="2122289"/>
            </a:xfrm>
          </p:grpSpPr>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1730" y="4724399"/>
                <a:ext cx="1435817" cy="2109382"/>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34369" y="4724400"/>
                <a:ext cx="1384948" cy="2109382"/>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6377" y="4724399"/>
                <a:ext cx="1470381" cy="210582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6482" y="4737306"/>
                <a:ext cx="1434166" cy="2109382"/>
              </a:xfrm>
              <a:prstGeom prst="rect">
                <a:avLst/>
              </a:prstGeom>
            </p:spPr>
          </p:pic>
          <p:sp>
            <p:nvSpPr>
              <p:cNvPr id="20" name="Rectangle 19"/>
              <p:cNvSpPr/>
              <p:nvPr/>
            </p:nvSpPr>
            <p:spPr>
              <a:xfrm>
                <a:off x="1021031" y="6490258"/>
                <a:ext cx="554971" cy="307777"/>
              </a:xfrm>
              <a:prstGeom prst="rect">
                <a:avLst/>
              </a:prstGeom>
            </p:spPr>
            <p:txBody>
              <a:bodyPr wrap="square">
                <a:spAutoFit/>
              </a:bodyPr>
              <a:lstStyle/>
              <a:p>
                <a:pPr algn="ctr"/>
                <a:r>
                  <a:rPr lang="en-US" sz="1400" b="1" dirty="0"/>
                  <a:t>2000</a:t>
                </a:r>
              </a:p>
            </p:txBody>
          </p:sp>
          <p:sp>
            <p:nvSpPr>
              <p:cNvPr id="21" name="Rectangle 20"/>
              <p:cNvSpPr/>
              <p:nvPr/>
            </p:nvSpPr>
            <p:spPr>
              <a:xfrm>
                <a:off x="4025891" y="6490260"/>
                <a:ext cx="554971" cy="307777"/>
              </a:xfrm>
              <a:prstGeom prst="rect">
                <a:avLst/>
              </a:prstGeom>
            </p:spPr>
            <p:txBody>
              <a:bodyPr wrap="square">
                <a:spAutoFit/>
              </a:bodyPr>
              <a:lstStyle/>
              <a:p>
                <a:pPr algn="ctr"/>
                <a:r>
                  <a:rPr lang="en-US" sz="1400" b="1" dirty="0"/>
                  <a:t>2020</a:t>
                </a:r>
              </a:p>
            </p:txBody>
          </p:sp>
          <p:sp>
            <p:nvSpPr>
              <p:cNvPr id="22" name="Rectangle 21"/>
              <p:cNvSpPr/>
              <p:nvPr/>
            </p:nvSpPr>
            <p:spPr>
              <a:xfrm>
                <a:off x="2406653" y="6490259"/>
                <a:ext cx="554971" cy="307777"/>
              </a:xfrm>
              <a:prstGeom prst="rect">
                <a:avLst/>
              </a:prstGeom>
            </p:spPr>
            <p:txBody>
              <a:bodyPr wrap="square">
                <a:spAutoFit/>
              </a:bodyPr>
              <a:lstStyle/>
              <a:p>
                <a:pPr algn="ctr"/>
                <a:r>
                  <a:rPr lang="en-US" sz="1400" b="1" dirty="0"/>
                  <a:t>2010</a:t>
                </a:r>
              </a:p>
            </p:txBody>
          </p:sp>
          <p:sp>
            <p:nvSpPr>
              <p:cNvPr id="23" name="Rectangle 22"/>
              <p:cNvSpPr/>
              <p:nvPr/>
            </p:nvSpPr>
            <p:spPr>
              <a:xfrm>
                <a:off x="5345730" y="6413701"/>
                <a:ext cx="554971" cy="307777"/>
              </a:xfrm>
              <a:prstGeom prst="rect">
                <a:avLst/>
              </a:prstGeom>
            </p:spPr>
            <p:txBody>
              <a:bodyPr wrap="square">
                <a:spAutoFit/>
              </a:bodyPr>
              <a:lstStyle/>
              <a:p>
                <a:pPr algn="ctr"/>
                <a:r>
                  <a:rPr lang="en-US" sz="1400" b="1" dirty="0"/>
                  <a:t>2030</a:t>
                </a:r>
              </a:p>
            </p:txBody>
          </p:sp>
        </p:grpSp>
        <p:sp>
          <p:nvSpPr>
            <p:cNvPr id="25" name="Rectangle 24"/>
            <p:cNvSpPr/>
            <p:nvPr/>
          </p:nvSpPr>
          <p:spPr>
            <a:xfrm>
              <a:off x="6262522" y="5226884"/>
              <a:ext cx="2189189" cy="492443"/>
            </a:xfrm>
            <a:prstGeom prst="rect">
              <a:avLst/>
            </a:prstGeom>
          </p:spPr>
          <p:txBody>
            <a:bodyPr wrap="none">
              <a:spAutoFit/>
            </a:bodyPr>
            <a:lstStyle/>
            <a:p>
              <a:r>
                <a:rPr lang="en-US" sz="1300" b="1" dirty="0"/>
                <a:t>Source: World Data Lab,2021</a:t>
              </a:r>
            </a:p>
            <a:p>
              <a:r>
                <a:rPr lang="en-US" sz="1300" b="1" dirty="0"/>
                <a:t>https://worldwater.io/</a:t>
              </a:r>
            </a:p>
          </p:txBody>
        </p:sp>
      </p:grpSp>
      <p:sp>
        <p:nvSpPr>
          <p:cNvPr id="29" name="Title 1"/>
          <p:cNvSpPr txBox="1">
            <a:spLocks/>
          </p:cNvSpPr>
          <p:nvPr/>
        </p:nvSpPr>
        <p:spPr>
          <a:xfrm>
            <a:off x="762000" y="152401"/>
            <a:ext cx="7772400" cy="713346"/>
          </a:xfrm>
          <a:prstGeom prst="rect">
            <a:avLst/>
          </a:prstGeom>
        </p:spPr>
        <p:txBody>
          <a:bodyPr vert="horz" lIns="91440" tIns="45720" rIns="91440" bIns="45720" rtlCol="0" anchor="ctr">
            <a:no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70C0"/>
                </a:solidFill>
                <a:latin typeface="Candara heading"/>
              </a:rPr>
              <a:t>Ghana’s Water Scarcity Profile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009834521"/>
              </p:ext>
            </p:extLst>
          </p:nvPr>
        </p:nvGraphicFramePr>
        <p:xfrm>
          <a:off x="533400" y="4784428"/>
          <a:ext cx="8097966" cy="1703070"/>
        </p:xfrm>
        <a:graphic>
          <a:graphicData uri="http://schemas.openxmlformats.org/drawingml/2006/table">
            <a:tbl>
              <a:tblPr/>
              <a:tblGrid>
                <a:gridCol w="2731845">
                  <a:extLst>
                    <a:ext uri="{9D8B030D-6E8A-4147-A177-3AD203B41FA5}">
                      <a16:colId xmlns:a16="http://schemas.microsoft.com/office/drawing/2014/main" val="20000"/>
                    </a:ext>
                  </a:extLst>
                </a:gridCol>
                <a:gridCol w="2731845">
                  <a:extLst>
                    <a:ext uri="{9D8B030D-6E8A-4147-A177-3AD203B41FA5}">
                      <a16:colId xmlns:a16="http://schemas.microsoft.com/office/drawing/2014/main" val="20001"/>
                    </a:ext>
                  </a:extLst>
                </a:gridCol>
                <a:gridCol w="2634276">
                  <a:extLst>
                    <a:ext uri="{9D8B030D-6E8A-4147-A177-3AD203B41FA5}">
                      <a16:colId xmlns:a16="http://schemas.microsoft.com/office/drawing/2014/main" val="20002"/>
                    </a:ext>
                  </a:extLst>
                </a:gridCol>
              </a:tblGrid>
              <a:tr h="233430">
                <a:tc gridSpan="3">
                  <a:txBody>
                    <a:bodyPr/>
                    <a:lstStyle/>
                    <a:p>
                      <a:pPr algn="ctr" fontAlgn="b"/>
                      <a:r>
                        <a:rPr lang="en-US" sz="1800" b="1" i="0" u="none" strike="noStrike" dirty="0">
                          <a:solidFill>
                            <a:srgbClr val="000000"/>
                          </a:solidFill>
                          <a:latin typeface="Corbel" panose="020B0503020204020204" pitchFamily="34" charset="0"/>
                        </a:rPr>
                        <a:t>Legends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73354">
                <a:tc>
                  <a:txBody>
                    <a:bodyPr/>
                    <a:lstStyle/>
                    <a:p>
                      <a:pPr algn="l" fontAlgn="b"/>
                      <a:r>
                        <a:rPr lang="en-US" sz="1800" b="1" i="0" u="none" strike="noStrike" dirty="0">
                          <a:solidFill>
                            <a:srgbClr val="000000"/>
                          </a:solidFill>
                          <a:latin typeface="Corbel" panose="020B0503020204020204" pitchFamily="34" charset="0"/>
                        </a:rPr>
                        <a:t>Colour code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Corbel" panose="020B0503020204020204" pitchFamily="34" charset="0"/>
                        </a:rPr>
                        <a:t>  Category/Condition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Corbel" panose="020B0503020204020204" pitchFamily="34" charset="0"/>
                        </a:rPr>
                        <a:t>Index (m</a:t>
                      </a:r>
                      <a:r>
                        <a:rPr lang="en-US" sz="1600" b="1" i="0" u="none" strike="noStrike" baseline="30000" dirty="0">
                          <a:solidFill>
                            <a:srgbClr val="000000"/>
                          </a:solidFill>
                          <a:latin typeface="Corbel" panose="020B0503020204020204" pitchFamily="34" charset="0"/>
                        </a:rPr>
                        <a:t>3</a:t>
                      </a:r>
                      <a:r>
                        <a:rPr lang="en-US" sz="1600" b="1" i="0" u="none" strike="noStrike" dirty="0">
                          <a:solidFill>
                            <a:srgbClr val="000000"/>
                          </a:solidFill>
                          <a:latin typeface="Corbel" panose="020B0503020204020204" pitchFamily="34" charset="0"/>
                        </a:rPr>
                        <a:t>/capita/year)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3354">
                <a:tc>
                  <a:txBody>
                    <a:bodyPr/>
                    <a:lstStyle/>
                    <a:p>
                      <a:pPr algn="l" fontAlgn="b"/>
                      <a:endParaRPr lang="en-US" sz="1800" b="0" i="0" u="none" strike="noStrike" dirty="0">
                        <a:solidFill>
                          <a:srgbClr val="000000"/>
                        </a:solidFill>
                        <a:latin typeface="Corbel" panose="020B0503020204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800" b="0" i="0" u="none" strike="noStrike" dirty="0">
                          <a:solidFill>
                            <a:srgbClr val="000000"/>
                          </a:solidFill>
                          <a:latin typeface="Corbel" panose="020B0503020204020204" pitchFamily="34" charset="0"/>
                        </a:rPr>
                        <a:t>  No stress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orbel" panose="020B0503020204020204" pitchFamily="34" charset="0"/>
                        </a:rPr>
                        <a:t>   &gt;1,700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3354">
                <a:tc>
                  <a:txBody>
                    <a:bodyPr/>
                    <a:lstStyle/>
                    <a:p>
                      <a:pPr algn="l" fontAlgn="b"/>
                      <a:endParaRPr lang="en-US" sz="1800" b="0" i="0" u="none" strike="noStrike" dirty="0">
                        <a:solidFill>
                          <a:srgbClr val="FFC000"/>
                        </a:solidFill>
                        <a:latin typeface="Corbel" panose="020B0503020204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800" b="0" i="0" u="none" strike="noStrike" dirty="0">
                          <a:solidFill>
                            <a:srgbClr val="000000"/>
                          </a:solidFill>
                          <a:latin typeface="Corbel" panose="020B0503020204020204" pitchFamily="34" charset="0"/>
                        </a:rPr>
                        <a:t>  Water stress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solidFill>
                            <a:srgbClr val="000000"/>
                          </a:solidFill>
                          <a:latin typeface="Corbel" panose="020B0503020204020204" pitchFamily="34" charset="0"/>
                        </a:rPr>
                        <a:t>  1,700</a:t>
                      </a:r>
                      <a:r>
                        <a:rPr lang="en-US" sz="1800" b="0" i="0" u="none" strike="noStrike" baseline="0" dirty="0">
                          <a:solidFill>
                            <a:srgbClr val="000000"/>
                          </a:solidFill>
                          <a:latin typeface="Corbel" panose="020B0503020204020204" pitchFamily="34" charset="0"/>
                        </a:rPr>
                        <a:t> - </a:t>
                      </a:r>
                      <a:r>
                        <a:rPr lang="en-US" sz="1800" b="0" i="0" u="none" strike="noStrike" dirty="0">
                          <a:solidFill>
                            <a:srgbClr val="000000"/>
                          </a:solidFill>
                          <a:latin typeface="Corbel" panose="020B0503020204020204" pitchFamily="34" charset="0"/>
                        </a:rPr>
                        <a:t>1,000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3354">
                <a:tc>
                  <a:txBody>
                    <a:bodyPr/>
                    <a:lstStyle/>
                    <a:p>
                      <a:pPr algn="l" fontAlgn="b"/>
                      <a:endParaRPr lang="en-US" sz="1800" b="0" i="0" u="none" strike="noStrike" dirty="0">
                        <a:solidFill>
                          <a:srgbClr val="000000"/>
                        </a:solidFill>
                        <a:latin typeface="Corbel" panose="020B0503020204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l" fontAlgn="b"/>
                      <a:r>
                        <a:rPr lang="en-US" sz="1800" b="0" i="0" u="none" strike="noStrike" dirty="0">
                          <a:solidFill>
                            <a:srgbClr val="000000"/>
                          </a:solidFill>
                          <a:latin typeface="Corbel" panose="020B0503020204020204" pitchFamily="34" charset="0"/>
                        </a:rPr>
                        <a:t>  Water scarcity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solidFill>
                            <a:srgbClr val="000000"/>
                          </a:solidFill>
                          <a:latin typeface="Corbel" panose="020B0503020204020204" pitchFamily="34" charset="0"/>
                        </a:rPr>
                        <a:t>  1,000</a:t>
                      </a:r>
                      <a:r>
                        <a:rPr lang="en-US" sz="1800" b="0" i="0" u="none" strike="noStrike" baseline="0" dirty="0">
                          <a:solidFill>
                            <a:srgbClr val="000000"/>
                          </a:solidFill>
                          <a:latin typeface="Corbel" panose="020B0503020204020204" pitchFamily="34" charset="0"/>
                        </a:rPr>
                        <a:t> - 500</a:t>
                      </a:r>
                      <a:endParaRPr lang="en-US" sz="1800" b="0" i="0" u="none" strike="noStrike" dirty="0">
                        <a:solidFill>
                          <a:srgbClr val="000000"/>
                        </a:solidFill>
                        <a:latin typeface="Corbel" panose="020B0503020204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3354">
                <a:tc>
                  <a:txBody>
                    <a:bodyPr/>
                    <a:lstStyle/>
                    <a:p>
                      <a:pPr algn="l" fontAlgn="b"/>
                      <a:endParaRPr lang="en-US" sz="1800" b="0" i="0" u="none" strike="noStrike" dirty="0">
                        <a:solidFill>
                          <a:srgbClr val="000000"/>
                        </a:solidFill>
                        <a:latin typeface="Corbel" panose="020B0503020204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US" sz="1800" b="0" i="0" u="none" strike="noStrike" dirty="0">
                          <a:solidFill>
                            <a:srgbClr val="000000"/>
                          </a:solidFill>
                          <a:latin typeface="Corbel" panose="020B0503020204020204" pitchFamily="34" charset="0"/>
                        </a:rPr>
                        <a:t>  Absolute water scarcity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solidFill>
                            <a:srgbClr val="000000"/>
                          </a:solidFill>
                          <a:latin typeface="Corbel" panose="020B0503020204020204" pitchFamily="34" charset="0"/>
                        </a:rPr>
                        <a:t>  &lt;500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5" name="Subtitle 2"/>
          <p:cNvSpPr txBox="1">
            <a:spLocks/>
          </p:cNvSpPr>
          <p:nvPr/>
        </p:nvSpPr>
        <p:spPr>
          <a:xfrm>
            <a:off x="304800" y="785601"/>
            <a:ext cx="8610600" cy="762000"/>
          </a:xfrm>
          <a:prstGeom prst="rect">
            <a:avLst/>
          </a:prstGeom>
        </p:spPr>
        <p:txBody>
          <a:bodyPr vert="horz" lIns="91440" tIns="45720" rIns="91440" bIns="45720" rtlCol="0">
            <a:noAutofit/>
          </a:bodyPr>
          <a:lstStyle/>
          <a:p>
            <a:pPr marL="342891" indent="-342891">
              <a:spcBef>
                <a:spcPct val="20000"/>
              </a:spcBef>
              <a:buFont typeface="Wingdings" panose="05000000000000000000" pitchFamily="2" charset="2"/>
              <a:buChar char="q"/>
              <a:defRPr/>
            </a:pPr>
            <a:r>
              <a:rPr lang="en-US" sz="2000" dirty="0">
                <a:latin typeface="Corbel" panose="020B0503020204020204" pitchFamily="34" charset="0"/>
              </a:rPr>
              <a:t> </a:t>
            </a:r>
            <a:r>
              <a:rPr lang="en-US" sz="2400" b="1" dirty="0">
                <a:latin typeface="Corbel" panose="020B0503020204020204" pitchFamily="34" charset="0"/>
              </a:rPr>
              <a:t>Water stress conditions in major river basins in Ghana </a:t>
            </a:r>
            <a:endParaRPr lang="en-US" sz="2000" b="1" dirty="0">
              <a:latin typeface="Corbel" panose="020B0503020204020204" pitchFamily="34" charset="0"/>
            </a:endParaRPr>
          </a:p>
          <a:p>
            <a:pPr>
              <a:defRPr/>
            </a:pPr>
            <a:r>
              <a:rPr lang="en-US" sz="2000" dirty="0">
                <a:latin typeface="Corbel" panose="020B0503020204020204" pitchFamily="34" charset="0"/>
              </a:rPr>
              <a:t>       (index computed </a:t>
            </a:r>
            <a:r>
              <a:rPr lang="en-US" sz="2000" u="sng" dirty="0">
                <a:latin typeface="Corbel" panose="020B0503020204020204" pitchFamily="34" charset="0"/>
              </a:rPr>
              <a:t>without consideration for environmental stressors</a:t>
            </a:r>
            <a:r>
              <a:rPr lang="en-US" sz="2000" dirty="0">
                <a:latin typeface="Corbel" panose="020B0503020204020204" pitchFamily="34"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1268102926"/>
              </p:ext>
            </p:extLst>
          </p:nvPr>
        </p:nvGraphicFramePr>
        <p:xfrm>
          <a:off x="512632" y="1647402"/>
          <a:ext cx="8118733" cy="3037225"/>
        </p:xfrm>
        <a:graphic>
          <a:graphicData uri="http://schemas.openxmlformats.org/drawingml/2006/table">
            <a:tbl>
              <a:tblPr firstRow="1" bandRow="1">
                <a:tableStyleId>{5C22544A-7EE6-4342-B048-85BDC9FD1C3A}</a:tableStyleId>
              </a:tblPr>
              <a:tblGrid>
                <a:gridCol w="1148877">
                  <a:extLst>
                    <a:ext uri="{9D8B030D-6E8A-4147-A177-3AD203B41FA5}">
                      <a16:colId xmlns:a16="http://schemas.microsoft.com/office/drawing/2014/main" val="20000"/>
                    </a:ext>
                  </a:extLst>
                </a:gridCol>
                <a:gridCol w="1838204">
                  <a:extLst>
                    <a:ext uri="{9D8B030D-6E8A-4147-A177-3AD203B41FA5}">
                      <a16:colId xmlns:a16="http://schemas.microsoft.com/office/drawing/2014/main" val="20001"/>
                    </a:ext>
                  </a:extLst>
                </a:gridCol>
                <a:gridCol w="1761612">
                  <a:extLst>
                    <a:ext uri="{9D8B030D-6E8A-4147-A177-3AD203B41FA5}">
                      <a16:colId xmlns:a16="http://schemas.microsoft.com/office/drawing/2014/main" val="20002"/>
                    </a:ext>
                  </a:extLst>
                </a:gridCol>
                <a:gridCol w="1652104">
                  <a:extLst>
                    <a:ext uri="{9D8B030D-6E8A-4147-A177-3AD203B41FA5}">
                      <a16:colId xmlns:a16="http://schemas.microsoft.com/office/drawing/2014/main" val="20003"/>
                    </a:ext>
                  </a:extLst>
                </a:gridCol>
                <a:gridCol w="1717936">
                  <a:extLst>
                    <a:ext uri="{9D8B030D-6E8A-4147-A177-3AD203B41FA5}">
                      <a16:colId xmlns:a16="http://schemas.microsoft.com/office/drawing/2014/main" val="20004"/>
                    </a:ext>
                  </a:extLst>
                </a:gridCol>
              </a:tblGrid>
              <a:tr h="228600">
                <a:tc>
                  <a:txBody>
                    <a:bodyPr/>
                    <a:lstStyle/>
                    <a:p>
                      <a:pPr algn="ctr"/>
                      <a:r>
                        <a:rPr lang="en-US" sz="1600" b="1" dirty="0"/>
                        <a:t>Area</a:t>
                      </a:r>
                    </a:p>
                  </a:txBody>
                  <a:tcPr/>
                </a:tc>
                <a:tc>
                  <a:txBody>
                    <a:bodyPr/>
                    <a:lstStyle/>
                    <a:p>
                      <a:pPr algn="ctr"/>
                      <a:r>
                        <a:rPr lang="en-US" sz="1600" b="1" dirty="0"/>
                        <a:t>2020</a:t>
                      </a:r>
                      <a:r>
                        <a:rPr lang="en-US" sz="1600" b="1" baseline="0" dirty="0"/>
                        <a:t> </a:t>
                      </a:r>
                      <a:r>
                        <a:rPr lang="en-US" sz="1600" b="1" dirty="0"/>
                        <a:t>water availability</a:t>
                      </a:r>
                    </a:p>
                    <a:p>
                      <a:pPr algn="ctr"/>
                      <a:r>
                        <a:rPr lang="en-US" sz="1600" b="1" dirty="0"/>
                        <a:t> (m³/per/year)</a:t>
                      </a:r>
                    </a:p>
                  </a:txBody>
                  <a:tcPr/>
                </a:tc>
                <a:tc>
                  <a:txBody>
                    <a:bodyPr/>
                    <a:lstStyle/>
                    <a:p>
                      <a:pPr algn="ctr"/>
                      <a:r>
                        <a:rPr lang="en-US" sz="1600" b="1" dirty="0"/>
                        <a:t>2030</a:t>
                      </a:r>
                      <a:r>
                        <a:rPr lang="en-US" sz="1600" b="1" baseline="0" dirty="0"/>
                        <a:t> </a:t>
                      </a:r>
                      <a:r>
                        <a:rPr lang="en-US" sz="1600" b="1" dirty="0"/>
                        <a:t>water availability</a:t>
                      </a:r>
                    </a:p>
                    <a:p>
                      <a:pPr algn="ctr"/>
                      <a:r>
                        <a:rPr lang="en-US" sz="1600" b="1" dirty="0"/>
                        <a:t> (m³/per/year)</a:t>
                      </a:r>
                    </a:p>
                  </a:txBody>
                  <a:tcPr/>
                </a:tc>
                <a:tc>
                  <a:txBody>
                    <a:bodyPr/>
                    <a:lstStyle/>
                    <a:p>
                      <a:pPr algn="ctr"/>
                      <a:r>
                        <a:rPr lang="en-US" sz="1600" b="1" dirty="0"/>
                        <a:t>2040</a:t>
                      </a:r>
                      <a:r>
                        <a:rPr lang="en-US" sz="1600" b="1" baseline="0" dirty="0"/>
                        <a:t> </a:t>
                      </a:r>
                      <a:r>
                        <a:rPr lang="en-US" sz="1600" b="1" dirty="0"/>
                        <a:t>water availability</a:t>
                      </a:r>
                    </a:p>
                    <a:p>
                      <a:pPr algn="ctr"/>
                      <a:r>
                        <a:rPr lang="en-US" sz="1600" b="1" dirty="0"/>
                        <a:t> (m³/per/year)</a:t>
                      </a:r>
                    </a:p>
                    <a:p>
                      <a:pPr algn="ctr"/>
                      <a:endParaRPr lang="en-US" sz="1600" b="1" dirty="0"/>
                    </a:p>
                  </a:txBody>
                  <a:tcPr/>
                </a:tc>
                <a:tc>
                  <a:txBody>
                    <a:bodyPr/>
                    <a:lstStyle/>
                    <a:p>
                      <a:pPr algn="ctr"/>
                      <a:r>
                        <a:rPr lang="en-US" sz="1600" b="1" dirty="0"/>
                        <a:t>2050 water availability</a:t>
                      </a:r>
                    </a:p>
                    <a:p>
                      <a:pPr algn="ctr"/>
                      <a:r>
                        <a:rPr lang="en-US" sz="1600" b="1" dirty="0"/>
                        <a:t> (m³/per/year)</a:t>
                      </a:r>
                    </a:p>
                    <a:p>
                      <a:pPr algn="ctr"/>
                      <a:endParaRPr lang="en-US" sz="1600" b="1" dirty="0"/>
                    </a:p>
                  </a:txBody>
                  <a:tcPr/>
                </a:tc>
                <a:extLst>
                  <a:ext uri="{0D108BD9-81ED-4DB2-BD59-A6C34878D82A}">
                    <a16:rowId xmlns:a16="http://schemas.microsoft.com/office/drawing/2014/main" val="10000"/>
                  </a:ext>
                </a:extLst>
              </a:tr>
              <a:tr h="338667">
                <a:tc>
                  <a:txBody>
                    <a:bodyPr/>
                    <a:lstStyle/>
                    <a:p>
                      <a:pPr algn="ctr"/>
                      <a:r>
                        <a:rPr lang="en-US" sz="1600" dirty="0">
                          <a:solidFill>
                            <a:schemeClr val="tx1"/>
                          </a:solidFill>
                        </a:rPr>
                        <a:t>Ghana</a:t>
                      </a:r>
                    </a:p>
                  </a:txBody>
                  <a:tcPr/>
                </a:tc>
                <a:tc>
                  <a:txBody>
                    <a:bodyPr/>
                    <a:lstStyle/>
                    <a:p>
                      <a:pPr algn="ctr"/>
                      <a:r>
                        <a:rPr lang="en-US" sz="1600" b="0" dirty="0">
                          <a:solidFill>
                            <a:schemeClr val="tx1"/>
                          </a:solidFill>
                        </a:rPr>
                        <a:t>1,568</a:t>
                      </a: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1,317</a:t>
                      </a:r>
                    </a:p>
                  </a:txBody>
                  <a:tcPr>
                    <a:solidFill>
                      <a:srgbClr val="FFC000"/>
                    </a:solidFill>
                  </a:tcPr>
                </a:tc>
                <a:tc>
                  <a:txBody>
                    <a:bodyPr/>
                    <a:lstStyle/>
                    <a:p>
                      <a:pPr algn="ctr"/>
                      <a:r>
                        <a:rPr lang="en-US" sz="1600" b="0" dirty="0">
                          <a:solidFill>
                            <a:schemeClr val="tx1"/>
                          </a:solidFill>
                        </a:rPr>
                        <a:t>1,140</a:t>
                      </a:r>
                    </a:p>
                  </a:txBody>
                  <a:tcPr>
                    <a:solidFill>
                      <a:srgbClr val="FFC000"/>
                    </a:solidFill>
                  </a:tcPr>
                </a:tc>
                <a:tc>
                  <a:txBody>
                    <a:bodyPr/>
                    <a:lstStyle/>
                    <a:p>
                      <a:pPr algn="ctr"/>
                      <a:r>
                        <a:rPr lang="en-US" sz="1600" dirty="0">
                          <a:solidFill>
                            <a:schemeClr val="tx1"/>
                          </a:solidFill>
                        </a:rPr>
                        <a:t>1,021</a:t>
                      </a:r>
                    </a:p>
                  </a:txBody>
                  <a:tcPr>
                    <a:solidFill>
                      <a:srgbClr val="FFC000"/>
                    </a:solidFill>
                  </a:tcPr>
                </a:tc>
                <a:extLst>
                  <a:ext uri="{0D108BD9-81ED-4DB2-BD59-A6C34878D82A}">
                    <a16:rowId xmlns:a16="http://schemas.microsoft.com/office/drawing/2014/main" val="10001"/>
                  </a:ext>
                </a:extLst>
              </a:tr>
              <a:tr h="338667">
                <a:tc>
                  <a:txBody>
                    <a:bodyPr/>
                    <a:lstStyle/>
                    <a:p>
                      <a:pPr algn="ctr"/>
                      <a:r>
                        <a:rPr lang="en-US" sz="1600" dirty="0">
                          <a:solidFill>
                            <a:schemeClr val="tx1"/>
                          </a:solidFill>
                        </a:rPr>
                        <a:t>Volta Basin</a:t>
                      </a:r>
                    </a:p>
                  </a:txBody>
                  <a:tcPr/>
                </a:tc>
                <a:tc>
                  <a:txBody>
                    <a:bodyPr/>
                    <a:lstStyle/>
                    <a:p>
                      <a:pPr algn="ctr"/>
                      <a:r>
                        <a:rPr lang="en-US" sz="1600" dirty="0">
                          <a:solidFill>
                            <a:schemeClr val="tx1"/>
                          </a:solidFill>
                        </a:rPr>
                        <a:t>2,654</a:t>
                      </a:r>
                    </a:p>
                  </a:txBody>
                  <a:tcPr>
                    <a:solidFill>
                      <a:srgbClr val="00B0F0"/>
                    </a:solidFill>
                  </a:tcPr>
                </a:tc>
                <a:tc>
                  <a:txBody>
                    <a:bodyPr/>
                    <a:lstStyle/>
                    <a:p>
                      <a:pPr algn="ctr"/>
                      <a:r>
                        <a:rPr lang="en-US" sz="1600" dirty="0"/>
                        <a:t>2,222</a:t>
                      </a:r>
                    </a:p>
                  </a:txBody>
                  <a:tcPr>
                    <a:solidFill>
                      <a:srgbClr val="00B0F0"/>
                    </a:solidFill>
                  </a:tcPr>
                </a:tc>
                <a:tc>
                  <a:txBody>
                    <a:bodyPr/>
                    <a:lstStyle/>
                    <a:p>
                      <a:pPr algn="ctr"/>
                      <a:r>
                        <a:rPr lang="en-US" sz="1600" dirty="0"/>
                        <a:t>1,922</a:t>
                      </a:r>
                    </a:p>
                  </a:txBody>
                  <a:tcPr>
                    <a:solidFill>
                      <a:srgbClr val="00B0F0"/>
                    </a:solidFill>
                  </a:tcPr>
                </a:tc>
                <a:tc>
                  <a:txBody>
                    <a:bodyPr/>
                    <a:lstStyle/>
                    <a:p>
                      <a:pPr algn="ctr"/>
                      <a:r>
                        <a:rPr lang="en-US" sz="1600" dirty="0"/>
                        <a:t>1,719</a:t>
                      </a:r>
                    </a:p>
                  </a:txBody>
                  <a:tcPr>
                    <a:solidFill>
                      <a:srgbClr val="00B0F0"/>
                    </a:solidFill>
                  </a:tcPr>
                </a:tc>
                <a:extLst>
                  <a:ext uri="{0D108BD9-81ED-4DB2-BD59-A6C34878D82A}">
                    <a16:rowId xmlns:a16="http://schemas.microsoft.com/office/drawing/2014/main" val="10002"/>
                  </a:ext>
                </a:extLst>
              </a:tr>
              <a:tr h="338667">
                <a:tc>
                  <a:txBody>
                    <a:bodyPr/>
                    <a:lstStyle/>
                    <a:p>
                      <a:pPr algn="ctr"/>
                      <a:r>
                        <a:rPr lang="en-US" sz="1600" dirty="0">
                          <a:solidFill>
                            <a:schemeClr val="tx1"/>
                          </a:solidFill>
                        </a:rPr>
                        <a:t>Ankobra</a:t>
                      </a:r>
                    </a:p>
                  </a:txBody>
                  <a:tcPr/>
                </a:tc>
                <a:tc>
                  <a:txBody>
                    <a:bodyPr/>
                    <a:lstStyle/>
                    <a:p>
                      <a:pPr algn="ctr"/>
                      <a:r>
                        <a:rPr lang="en-US" sz="1600" dirty="0">
                          <a:solidFill>
                            <a:schemeClr val="tx1"/>
                          </a:solidFill>
                        </a:rPr>
                        <a:t>2,115</a:t>
                      </a:r>
                    </a:p>
                  </a:txBody>
                  <a:tcPr>
                    <a:solidFill>
                      <a:srgbClr val="00B0F0"/>
                    </a:solidFill>
                  </a:tcPr>
                </a:tc>
                <a:tc>
                  <a:txBody>
                    <a:bodyPr/>
                    <a:lstStyle/>
                    <a:p>
                      <a:pPr algn="ctr"/>
                      <a:r>
                        <a:rPr lang="en-US" sz="1600" dirty="0">
                          <a:solidFill>
                            <a:schemeClr val="tx1"/>
                          </a:solidFill>
                        </a:rPr>
                        <a:t>1,761</a:t>
                      </a:r>
                    </a:p>
                  </a:txBody>
                  <a:tcPr>
                    <a:solidFill>
                      <a:srgbClr val="00B0F0"/>
                    </a:solidFill>
                  </a:tcPr>
                </a:tc>
                <a:tc>
                  <a:txBody>
                    <a:bodyPr/>
                    <a:lstStyle/>
                    <a:p>
                      <a:pPr algn="ctr"/>
                      <a:r>
                        <a:rPr lang="en-US" sz="1600" dirty="0">
                          <a:solidFill>
                            <a:schemeClr val="tx1"/>
                          </a:solidFill>
                        </a:rPr>
                        <a:t>1,517</a:t>
                      </a:r>
                    </a:p>
                  </a:txBody>
                  <a:tcPr>
                    <a:solidFill>
                      <a:srgbClr val="FFC000"/>
                    </a:solidFill>
                  </a:tcPr>
                </a:tc>
                <a:tc>
                  <a:txBody>
                    <a:bodyPr/>
                    <a:lstStyle/>
                    <a:p>
                      <a:pPr algn="ctr"/>
                      <a:r>
                        <a:rPr lang="en-US" sz="1600" dirty="0">
                          <a:solidFill>
                            <a:schemeClr val="tx1"/>
                          </a:solidFill>
                        </a:rPr>
                        <a:t>1,354</a:t>
                      </a:r>
                    </a:p>
                  </a:txBody>
                  <a:tcPr>
                    <a:solidFill>
                      <a:srgbClr val="FFC000"/>
                    </a:solidFill>
                  </a:tcPr>
                </a:tc>
                <a:extLst>
                  <a:ext uri="{0D108BD9-81ED-4DB2-BD59-A6C34878D82A}">
                    <a16:rowId xmlns:a16="http://schemas.microsoft.com/office/drawing/2014/main" val="10003"/>
                  </a:ext>
                </a:extLst>
              </a:tr>
              <a:tr h="338667">
                <a:tc>
                  <a:txBody>
                    <a:bodyPr/>
                    <a:lstStyle/>
                    <a:p>
                      <a:pPr algn="ctr"/>
                      <a:r>
                        <a:rPr lang="en-US" sz="1600" dirty="0">
                          <a:solidFill>
                            <a:schemeClr val="tx1"/>
                          </a:solidFill>
                        </a:rPr>
                        <a:t>Pra</a:t>
                      </a:r>
                    </a:p>
                  </a:txBody>
                  <a:tcPr/>
                </a:tc>
                <a:tc>
                  <a:txBody>
                    <a:bodyPr/>
                    <a:lstStyle/>
                    <a:p>
                      <a:pPr algn="ctr"/>
                      <a:r>
                        <a:rPr lang="en-US" sz="1600" dirty="0">
                          <a:solidFill>
                            <a:schemeClr val="tx1"/>
                          </a:solidFill>
                        </a:rPr>
                        <a:t>752</a:t>
                      </a:r>
                    </a:p>
                  </a:txBody>
                  <a:tcPr>
                    <a:solidFill>
                      <a:schemeClr val="accent6">
                        <a:lumMod val="75000"/>
                      </a:schemeClr>
                    </a:solidFill>
                  </a:tcPr>
                </a:tc>
                <a:tc>
                  <a:txBody>
                    <a:bodyPr/>
                    <a:lstStyle/>
                    <a:p>
                      <a:pPr algn="ctr"/>
                      <a:r>
                        <a:rPr lang="en-US" sz="1600" dirty="0">
                          <a:solidFill>
                            <a:schemeClr val="tx1"/>
                          </a:solidFill>
                        </a:rPr>
                        <a:t>632</a:t>
                      </a:r>
                    </a:p>
                  </a:txBody>
                  <a:tcPr>
                    <a:solidFill>
                      <a:schemeClr val="accent6">
                        <a:lumMod val="75000"/>
                      </a:schemeClr>
                    </a:solidFill>
                  </a:tcPr>
                </a:tc>
                <a:tc>
                  <a:txBody>
                    <a:bodyPr/>
                    <a:lstStyle/>
                    <a:p>
                      <a:pPr algn="ctr"/>
                      <a:r>
                        <a:rPr lang="en-US" sz="1600" dirty="0"/>
                        <a:t>546</a:t>
                      </a:r>
                    </a:p>
                  </a:txBody>
                  <a:tcPr>
                    <a:solidFill>
                      <a:schemeClr val="accent6">
                        <a:lumMod val="75000"/>
                      </a:schemeClr>
                    </a:solidFill>
                  </a:tcPr>
                </a:tc>
                <a:tc>
                  <a:txBody>
                    <a:bodyPr/>
                    <a:lstStyle/>
                    <a:p>
                      <a:pPr algn="ctr"/>
                      <a:r>
                        <a:rPr lang="en-US" sz="1600" dirty="0"/>
                        <a:t>488</a:t>
                      </a:r>
                    </a:p>
                  </a:txBody>
                  <a:tcPr>
                    <a:solidFill>
                      <a:schemeClr val="accent6">
                        <a:lumMod val="75000"/>
                      </a:schemeClr>
                    </a:solidFill>
                  </a:tcPr>
                </a:tc>
                <a:extLst>
                  <a:ext uri="{0D108BD9-81ED-4DB2-BD59-A6C34878D82A}">
                    <a16:rowId xmlns:a16="http://schemas.microsoft.com/office/drawing/2014/main" val="10004"/>
                  </a:ext>
                </a:extLst>
              </a:tr>
              <a:tr h="338667">
                <a:tc>
                  <a:txBody>
                    <a:bodyPr/>
                    <a:lstStyle/>
                    <a:p>
                      <a:pPr algn="ctr"/>
                      <a:r>
                        <a:rPr lang="en-US" sz="1600" dirty="0">
                          <a:solidFill>
                            <a:schemeClr val="tx1"/>
                          </a:solidFill>
                        </a:rPr>
                        <a:t>Densu</a:t>
                      </a:r>
                    </a:p>
                  </a:txBody>
                  <a:tcPr/>
                </a:tc>
                <a:tc>
                  <a:txBody>
                    <a:bodyPr/>
                    <a:lstStyle/>
                    <a:p>
                      <a:pPr algn="ctr"/>
                      <a:r>
                        <a:rPr lang="en-US" sz="1600" dirty="0">
                          <a:solidFill>
                            <a:schemeClr val="tx1"/>
                          </a:solidFill>
                        </a:rPr>
                        <a:t>337</a:t>
                      </a:r>
                    </a:p>
                  </a:txBody>
                  <a:tcPr>
                    <a:solidFill>
                      <a:srgbClr val="C00000"/>
                    </a:solidFill>
                  </a:tcPr>
                </a:tc>
                <a:tc>
                  <a:txBody>
                    <a:bodyPr/>
                    <a:lstStyle/>
                    <a:p>
                      <a:pPr algn="ctr"/>
                      <a:r>
                        <a:rPr lang="en-US" sz="1600" dirty="0">
                          <a:solidFill>
                            <a:schemeClr val="tx1"/>
                          </a:solidFill>
                        </a:rPr>
                        <a:t>286</a:t>
                      </a:r>
                    </a:p>
                  </a:txBody>
                  <a:tcPr>
                    <a:solidFill>
                      <a:srgbClr val="C00000"/>
                    </a:solidFill>
                  </a:tcPr>
                </a:tc>
                <a:tc>
                  <a:txBody>
                    <a:bodyPr/>
                    <a:lstStyle/>
                    <a:p>
                      <a:pPr algn="ctr"/>
                      <a:r>
                        <a:rPr lang="en-US" sz="1600" dirty="0">
                          <a:solidFill>
                            <a:schemeClr val="tx1"/>
                          </a:solidFill>
                        </a:rPr>
                        <a:t>249</a:t>
                      </a:r>
                    </a:p>
                  </a:txBody>
                  <a:tcPr>
                    <a:solidFill>
                      <a:srgbClr val="C00000"/>
                    </a:solidFill>
                  </a:tcPr>
                </a:tc>
                <a:tc>
                  <a:txBody>
                    <a:bodyPr/>
                    <a:lstStyle/>
                    <a:p>
                      <a:pPr algn="ctr"/>
                      <a:r>
                        <a:rPr lang="en-US" sz="1600" dirty="0">
                          <a:solidFill>
                            <a:schemeClr val="tx1"/>
                          </a:solidFill>
                        </a:rPr>
                        <a:t>223</a:t>
                      </a:r>
                    </a:p>
                  </a:txBody>
                  <a:tcPr>
                    <a:solidFill>
                      <a:srgbClr val="C00000"/>
                    </a:solidFill>
                  </a:tcPr>
                </a:tc>
                <a:extLst>
                  <a:ext uri="{0D108BD9-81ED-4DB2-BD59-A6C34878D82A}">
                    <a16:rowId xmlns:a16="http://schemas.microsoft.com/office/drawing/2014/main" val="10005"/>
                  </a:ext>
                </a:extLst>
              </a:tr>
              <a:tr h="277090">
                <a:tc gridSpan="5">
                  <a:txBody>
                    <a:bodyPr/>
                    <a:lstStyle/>
                    <a:p>
                      <a:pPr algn="l"/>
                      <a:r>
                        <a:rPr lang="en-US" sz="1200" b="1" dirty="0">
                          <a:solidFill>
                            <a:schemeClr val="tx1"/>
                          </a:solidFill>
                        </a:rPr>
                        <a:t>Sources: Author’s estimates (2021); figures were computed considering</a:t>
                      </a:r>
                      <a:r>
                        <a:rPr lang="en-US" sz="1200" b="1" baseline="0" dirty="0">
                          <a:solidFill>
                            <a:schemeClr val="tx1"/>
                          </a:solidFill>
                        </a:rPr>
                        <a:t> environmental flow of 10%</a:t>
                      </a:r>
                      <a:endParaRPr lang="en-US" sz="1200" b="1" dirty="0">
                        <a:solidFill>
                          <a:schemeClr val="tx1"/>
                        </a:solidFill>
                      </a:endParaRPr>
                    </a:p>
                  </a:txBody>
                  <a:tcPr/>
                </a:tc>
                <a:tc hMerge="1">
                  <a:txBody>
                    <a:bodyPr/>
                    <a:lstStyle/>
                    <a:p>
                      <a:pPr algn="ctr"/>
                      <a:endParaRPr lang="en-US" dirty="0"/>
                    </a:p>
                  </a:txBody>
                  <a:tcPr/>
                </a:tc>
                <a:tc hMerge="1">
                  <a:txBody>
                    <a:bodyPr/>
                    <a:lstStyle/>
                    <a:p>
                      <a:pPr algn="r"/>
                      <a:endParaRPr lang="en-US" sz="1200" b="1" dirty="0">
                        <a:solidFill>
                          <a:schemeClr val="tx1"/>
                        </a:solidFill>
                      </a:endParaRPr>
                    </a:p>
                  </a:txBody>
                  <a:tcPr/>
                </a:tc>
                <a:tc hMerge="1">
                  <a:txBody>
                    <a:bodyPr/>
                    <a:lstStyle/>
                    <a:p>
                      <a:pPr algn="r"/>
                      <a:endParaRPr lang="en-US" sz="1200" b="1" dirty="0">
                        <a:solidFill>
                          <a:schemeClr val="tx1"/>
                        </a:solidFill>
                      </a:endParaRPr>
                    </a:p>
                  </a:txBody>
                  <a:tcPr/>
                </a:tc>
                <a:tc hMerge="1">
                  <a:txBody>
                    <a:bodyPr/>
                    <a:lstStyle/>
                    <a:p>
                      <a:pPr algn="r"/>
                      <a:endParaRPr lang="en-US" sz="1200" b="1" dirty="0">
                        <a:solidFill>
                          <a:schemeClr val="tx1"/>
                        </a:solidFill>
                      </a:endParaRPr>
                    </a:p>
                  </a:txBody>
                  <a:tcPr/>
                </a:tc>
                <a:extLst>
                  <a:ext uri="{0D108BD9-81ED-4DB2-BD59-A6C34878D82A}">
                    <a16:rowId xmlns:a16="http://schemas.microsoft.com/office/drawing/2014/main" val="10006"/>
                  </a:ext>
                </a:extLst>
              </a:tr>
            </a:tbl>
          </a:graphicData>
        </a:graphic>
      </p:graphicFrame>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934200" y="6356353"/>
            <a:ext cx="2133600" cy="365125"/>
          </a:xfrm>
        </p:spPr>
        <p:txBody>
          <a:bodyPr/>
          <a:lstStyle/>
          <a:p>
            <a:fld id="{15D627EB-A6F0-4BC2-8FEE-2FFA2E824394}" type="slidenum">
              <a:rPr lang="en-US" sz="1400" b="1">
                <a:solidFill>
                  <a:schemeClr val="tx1"/>
                </a:solidFill>
              </a:rPr>
              <a:pPr/>
              <a:t>16</a:t>
            </a:fld>
            <a:endParaRPr lang="en-US" sz="1400" b="1" dirty="0">
              <a:solidFill>
                <a:schemeClr val="tx1"/>
              </a:solidFill>
            </a:endParaRPr>
          </a:p>
        </p:txBody>
      </p:sp>
      <p:sp>
        <p:nvSpPr>
          <p:cNvPr id="10" name="Title 1"/>
          <p:cNvSpPr txBox="1">
            <a:spLocks/>
          </p:cNvSpPr>
          <p:nvPr/>
        </p:nvSpPr>
        <p:spPr>
          <a:xfrm>
            <a:off x="762000" y="152401"/>
            <a:ext cx="7772400" cy="533399"/>
          </a:xfrm>
          <a:prstGeom prst="rect">
            <a:avLst/>
          </a:prstGeom>
        </p:spPr>
        <p:txBody>
          <a:bodyPr vert="horz" lIns="91440" tIns="45720" rIns="91440" bIns="45720" rtlCol="0" anchor="ctr">
            <a:no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70C0"/>
                </a:solidFill>
                <a:latin typeface="Candara heading"/>
              </a:rPr>
              <a:t>Ghana’s Water Scarcity Profile</a:t>
            </a:r>
          </a:p>
        </p:txBody>
      </p:sp>
    </p:spTree>
    <p:extLst>
      <p:ext uri="{BB962C8B-B14F-4D97-AF65-F5344CB8AC3E}">
        <p14:creationId xmlns:p14="http://schemas.microsoft.com/office/powerpoint/2010/main" val="324258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D627EB-A6F0-4BC2-8FEE-2FFA2E824394}" type="slidenum">
              <a:rPr lang="en-US" sz="1400" b="1">
                <a:solidFill>
                  <a:schemeClr val="tx1"/>
                </a:solidFill>
              </a:rPr>
              <a:pPr/>
              <a:t>17</a:t>
            </a:fld>
            <a:endParaRPr lang="en-US" sz="1400" b="1" dirty="0">
              <a:solidFill>
                <a:schemeClr val="tx1"/>
              </a:solidFill>
            </a:endParaRPr>
          </a:p>
        </p:txBody>
      </p:sp>
      <p:sp>
        <p:nvSpPr>
          <p:cNvPr id="16" name="Title 1"/>
          <p:cNvSpPr txBox="1">
            <a:spLocks/>
          </p:cNvSpPr>
          <p:nvPr/>
        </p:nvSpPr>
        <p:spPr>
          <a:xfrm>
            <a:off x="685800" y="515262"/>
            <a:ext cx="7772400" cy="533400"/>
          </a:xfrm>
          <a:prstGeom prst="rect">
            <a:avLst/>
          </a:prstGeom>
        </p:spPr>
        <p:txBody>
          <a:bodyPr vert="horz" lIns="91440" tIns="45720" rIns="91440" bIns="45720" rtlCol="0" anchor="ctr">
            <a:noAutofit/>
          </a:bodyPr>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70C0"/>
                </a:solidFill>
                <a:latin typeface="Candara heading"/>
              </a:rPr>
              <a:t>Ghana’s water scarcity profile </a:t>
            </a:r>
            <a:r>
              <a:rPr lang="en-US" sz="3200" b="1" dirty="0">
                <a:solidFill>
                  <a:srgbClr val="CC0066"/>
                </a:solidFill>
                <a:latin typeface="Candara heading"/>
              </a:rPr>
              <a:t>with</a:t>
            </a:r>
            <a:r>
              <a:rPr lang="en-US" sz="3200" b="1" dirty="0">
                <a:solidFill>
                  <a:srgbClr val="0070C0"/>
                </a:solidFill>
                <a:latin typeface="Candara heading"/>
              </a:rPr>
              <a:t> galamsey</a:t>
            </a:r>
          </a:p>
        </p:txBody>
      </p:sp>
      <p:pic>
        <p:nvPicPr>
          <p:cNvPr id="8" name="Picture 7">
            <a:extLst>
              <a:ext uri="{FF2B5EF4-FFF2-40B4-BE49-F238E27FC236}">
                <a16:creationId xmlns:a16="http://schemas.microsoft.com/office/drawing/2014/main" id="{B75817B0-AACE-43CA-BD51-BEC3ED65C7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175284"/>
            <a:ext cx="6019800" cy="5040868"/>
          </a:xfrm>
          <a:prstGeom prst="rect">
            <a:avLst/>
          </a:prstGeom>
          <a:noFill/>
          <a:ln>
            <a:noFill/>
          </a:ln>
        </p:spPr>
      </p:pic>
      <p:pic>
        <p:nvPicPr>
          <p:cNvPr id="5" name="Picture 6">
            <a:extLst>
              <a:ext uri="{FF2B5EF4-FFF2-40B4-BE49-F238E27FC236}">
                <a16:creationId xmlns:a16="http://schemas.microsoft.com/office/drawing/2014/main" id="{078A0237-22C9-4672-A9A2-7DED76B53C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638" y="18535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775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extLst>
              <a:ext uri="{28A0092B-C50C-407E-A947-70E740481C1C}">
                <a14:useLocalDpi xmlns:a14="http://schemas.microsoft.com/office/drawing/2010/main" val="0"/>
              </a:ext>
            </a:extLst>
          </a:blip>
          <a:srcRect b="21425"/>
          <a:stretch/>
        </p:blipFill>
        <p:spPr bwMode="auto">
          <a:xfrm>
            <a:off x="528290" y="1066800"/>
            <a:ext cx="3967510" cy="2209800"/>
          </a:xfrm>
          <a:prstGeom prst="rect">
            <a:avLst/>
          </a:prstGeom>
          <a:noFill/>
          <a:ln>
            <a:noFill/>
          </a:ln>
          <a:extLst>
            <a:ext uri="{53640926-AAD7-44D8-BBD7-CCE9431645EC}">
              <a14:shadowObscured xmlns:a14="http://schemas.microsoft.com/office/drawing/2010/main"/>
            </a:ext>
          </a:extLst>
        </p:spPr>
      </p:pic>
      <p:sp>
        <p:nvSpPr>
          <p:cNvPr id="11" name="Title 1"/>
          <p:cNvSpPr txBox="1">
            <a:spLocks/>
          </p:cNvSpPr>
          <p:nvPr/>
        </p:nvSpPr>
        <p:spPr>
          <a:xfrm>
            <a:off x="685800" y="303405"/>
            <a:ext cx="77724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70C0"/>
                </a:solidFill>
                <a:latin typeface="Candara heading"/>
              </a:rPr>
              <a:t>Impacts of Galamsey</a:t>
            </a:r>
          </a:p>
        </p:txBody>
      </p:sp>
      <p:pic>
        <p:nvPicPr>
          <p:cNvPr id="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5D627EB-A6F0-4BC2-8FEE-2FFA2E824394}" type="slidenum">
              <a:rPr lang="en-US" sz="1400" b="1">
                <a:solidFill>
                  <a:schemeClr val="tx1"/>
                </a:solidFill>
              </a:rPr>
              <a:pPr/>
              <a:t>18</a:t>
            </a:fld>
            <a:endParaRPr lang="en-US" sz="1400" b="1" dirty="0">
              <a:solidFill>
                <a:schemeClr val="tx1"/>
              </a:solidFill>
            </a:endParaRPr>
          </a:p>
        </p:txBody>
      </p:sp>
      <p:sp>
        <p:nvSpPr>
          <p:cNvPr id="12" name="Rectangle 11">
            <a:extLst>
              <a:ext uri="{FF2B5EF4-FFF2-40B4-BE49-F238E27FC236}">
                <a16:creationId xmlns:a16="http://schemas.microsoft.com/office/drawing/2014/main" id="{068E87A4-1B24-4B1C-9DFD-6A04CE4E3B29}"/>
              </a:ext>
            </a:extLst>
          </p:cNvPr>
          <p:cNvSpPr/>
          <p:nvPr/>
        </p:nvSpPr>
        <p:spPr>
          <a:xfrm>
            <a:off x="4502344" y="914400"/>
            <a:ext cx="4420139" cy="5863144"/>
          </a:xfrm>
          <a:prstGeom prst="rect">
            <a:avLst/>
          </a:prstGeom>
        </p:spPr>
        <p:txBody>
          <a:bodyPr wrap="square">
            <a:spAutoFit/>
          </a:bodyPr>
          <a:lstStyle/>
          <a:p>
            <a:pPr marL="342900" indent="-342900">
              <a:spcAft>
                <a:spcPts val="300"/>
              </a:spcAft>
              <a:buFontTx/>
              <a:buAutoNum type="arabicPeriod"/>
            </a:pPr>
            <a:r>
              <a:rPr lang="en-GB" dirty="0">
                <a:solidFill>
                  <a:schemeClr val="bg2">
                    <a:lumMod val="25000"/>
                  </a:schemeClr>
                </a:solidFill>
                <a:latin typeface="Arial" panose="020B0604020202020204" pitchFamily="34" charset="0"/>
                <a:cs typeface="Arial" panose="020B0604020202020204" pitchFamily="34" charset="0"/>
              </a:rPr>
              <a:t>Pits become death traps for humans and animals.</a:t>
            </a:r>
          </a:p>
          <a:p>
            <a:pPr marL="342900" indent="-342900">
              <a:spcAft>
                <a:spcPts val="300"/>
              </a:spcAft>
              <a:buFontTx/>
              <a:buAutoNum type="arabicPeriod"/>
            </a:pPr>
            <a:r>
              <a:rPr lang="en-GB"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increased water surfaces lead to more evaporation,  less water yield, and less soil moisture.</a:t>
            </a:r>
          </a:p>
          <a:p>
            <a:pPr marL="342900" indent="-342900">
              <a:spcAft>
                <a:spcPts val="300"/>
              </a:spcAft>
              <a:buFontTx/>
              <a:buAutoNum type="arabicPeriod"/>
            </a:pPr>
            <a:r>
              <a:rPr lang="en-GB" dirty="0">
                <a:solidFill>
                  <a:schemeClr val="bg2">
                    <a:lumMod val="25000"/>
                  </a:schemeClr>
                </a:solidFill>
                <a:latin typeface="Arial" panose="020B0604020202020204" pitchFamily="34" charset="0"/>
                <a:cs typeface="Arial" panose="020B0604020202020204" pitchFamily="34" charset="0"/>
              </a:rPr>
              <a:t>Impedes water regulatory functions of the river landscape as forest vegetation is converted to pits and bare land. </a:t>
            </a:r>
          </a:p>
          <a:p>
            <a:pPr marL="342900" indent="-342900">
              <a:spcAft>
                <a:spcPts val="300"/>
              </a:spcAft>
              <a:buAutoNum type="arabicPeriod"/>
            </a:pPr>
            <a:r>
              <a:rPr lang="en-GB"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High suspended sediments/siltation of rivers, rendering water unfit for any purpose</a:t>
            </a:r>
          </a:p>
          <a:p>
            <a:pPr marL="342900" indent="-342900">
              <a:spcAft>
                <a:spcPts val="300"/>
              </a:spcAft>
              <a:buFontTx/>
              <a:buAutoNum type="arabicPeriod"/>
            </a:pPr>
            <a:r>
              <a:rPr lang="en-GB"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Siltation of river channels can lead to rivers overflowing their banks and causing or intensifying flood events</a:t>
            </a:r>
          </a:p>
          <a:p>
            <a:pPr marL="342900" indent="-342900">
              <a:spcAft>
                <a:spcPts val="300"/>
              </a:spcAft>
              <a:buFontTx/>
              <a:buAutoNum type="arabicPeriod"/>
            </a:pPr>
            <a:r>
              <a:rPr lang="en-GB"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Insufficient water for abstraction, treatment, and supply</a:t>
            </a:r>
          </a:p>
          <a:p>
            <a:pPr marL="342900" indent="-342900">
              <a:spcAft>
                <a:spcPts val="600"/>
              </a:spcAft>
              <a:buFontTx/>
              <a:buAutoNum type="arabicPeriod"/>
            </a:pPr>
            <a:r>
              <a:rPr lang="en-GB" dirty="0">
                <a:solidFill>
                  <a:schemeClr val="bg2">
                    <a:lumMod val="25000"/>
                  </a:schemeClr>
                </a:solidFill>
                <a:latin typeface="Arial" panose="020B0604020202020204" pitchFamily="34" charset="0"/>
                <a:cs typeface="Arial" panose="020B0604020202020204" pitchFamily="34" charset="0"/>
              </a:rPr>
              <a:t>Heavily silted and  polluted water is not suitable/cost-effective for treatment and supply </a:t>
            </a:r>
          </a:p>
        </p:txBody>
      </p:sp>
      <p:pic>
        <p:nvPicPr>
          <p:cNvPr id="13" name="Picture 12">
            <a:extLst>
              <a:ext uri="{FF2B5EF4-FFF2-40B4-BE49-F238E27FC236}">
                <a16:creationId xmlns:a16="http://schemas.microsoft.com/office/drawing/2014/main" id="{C4BFFCF2-26DF-4D67-B5FB-4CB7AA867ED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291" y="3319574"/>
            <a:ext cx="3967509" cy="3036780"/>
          </a:xfrm>
          <a:prstGeom prst="rect">
            <a:avLst/>
          </a:prstGeom>
          <a:noFill/>
          <a:ln>
            <a:noFill/>
          </a:ln>
        </p:spPr>
      </p:pic>
      <p:sp>
        <p:nvSpPr>
          <p:cNvPr id="14" name="Rectangle 13">
            <a:extLst>
              <a:ext uri="{FF2B5EF4-FFF2-40B4-BE49-F238E27FC236}">
                <a16:creationId xmlns:a16="http://schemas.microsoft.com/office/drawing/2014/main" id="{D6381617-77C5-4DFE-BCB0-F88956E64FBC}"/>
              </a:ext>
            </a:extLst>
          </p:cNvPr>
          <p:cNvSpPr/>
          <p:nvPr/>
        </p:nvSpPr>
        <p:spPr>
          <a:xfrm>
            <a:off x="518685" y="1066140"/>
            <a:ext cx="2010623" cy="369332"/>
          </a:xfrm>
          <a:prstGeom prst="rect">
            <a:avLst/>
          </a:prstGeom>
          <a:solidFill>
            <a:srgbClr val="00B0F0"/>
          </a:solidFill>
        </p:spPr>
        <p:txBody>
          <a:bodyPr wrap="square">
            <a:spAutoFit/>
          </a:bodyPr>
          <a:lstStyle/>
          <a:p>
            <a:pPr>
              <a:spcAft>
                <a:spcPts val="1000"/>
              </a:spcAft>
            </a:pPr>
            <a:r>
              <a:rPr lang="en-GB" i="1" dirty="0" err="1">
                <a:solidFill>
                  <a:schemeClr val="bg2">
                    <a:lumMod val="25000"/>
                  </a:schemeClr>
                </a:solidFill>
                <a:latin typeface="Corbel" panose="020B0503020204020204" pitchFamily="34" charset="0"/>
              </a:rPr>
              <a:t>Ankobra</a:t>
            </a:r>
            <a:r>
              <a:rPr lang="en-GB" i="1" dirty="0">
                <a:solidFill>
                  <a:schemeClr val="bg2">
                    <a:lumMod val="25000"/>
                  </a:schemeClr>
                </a:solidFill>
                <a:latin typeface="Corbel" panose="020B0503020204020204" pitchFamily="34" charset="0"/>
              </a:rPr>
              <a:t> Basin</a:t>
            </a:r>
          </a:p>
        </p:txBody>
      </p:sp>
      <p:grpSp>
        <p:nvGrpSpPr>
          <p:cNvPr id="4" name="Group 3">
            <a:extLst>
              <a:ext uri="{FF2B5EF4-FFF2-40B4-BE49-F238E27FC236}">
                <a16:creationId xmlns:a16="http://schemas.microsoft.com/office/drawing/2014/main" id="{A81AE51D-5E23-4DCD-AD80-80A7DF763672}"/>
              </a:ext>
            </a:extLst>
          </p:cNvPr>
          <p:cNvGrpSpPr/>
          <p:nvPr/>
        </p:nvGrpSpPr>
        <p:grpSpPr>
          <a:xfrm>
            <a:off x="504304" y="3322410"/>
            <a:ext cx="3972313" cy="3062519"/>
            <a:chOff x="4671971" y="3815831"/>
            <a:chExt cx="3972313" cy="3062519"/>
          </a:xfrm>
        </p:grpSpPr>
        <p:pic>
          <p:nvPicPr>
            <p:cNvPr id="19" name="Picture 18">
              <a:extLst>
                <a:ext uri="{FF2B5EF4-FFF2-40B4-BE49-F238E27FC236}">
                  <a16:creationId xmlns:a16="http://schemas.microsoft.com/office/drawing/2014/main" id="{DD7E2BAF-CF81-4909-A64B-1898186F239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76775" y="3815831"/>
              <a:ext cx="3967509" cy="3055282"/>
            </a:xfrm>
            <a:prstGeom prst="rect">
              <a:avLst/>
            </a:prstGeom>
            <a:noFill/>
            <a:ln>
              <a:noFill/>
            </a:ln>
          </p:spPr>
        </p:pic>
        <p:sp>
          <p:nvSpPr>
            <p:cNvPr id="20" name="Rectangle 19">
              <a:extLst>
                <a:ext uri="{FF2B5EF4-FFF2-40B4-BE49-F238E27FC236}">
                  <a16:creationId xmlns:a16="http://schemas.microsoft.com/office/drawing/2014/main" id="{18D462D9-BF80-4C14-B51D-734FE8C70DA3}"/>
                </a:ext>
              </a:extLst>
            </p:cNvPr>
            <p:cNvSpPr/>
            <p:nvPr/>
          </p:nvSpPr>
          <p:spPr>
            <a:xfrm>
              <a:off x="4671971" y="6293575"/>
              <a:ext cx="3967511" cy="584775"/>
            </a:xfrm>
            <a:prstGeom prst="rect">
              <a:avLst/>
            </a:prstGeom>
            <a:solidFill>
              <a:srgbClr val="00B0F0"/>
            </a:solidFill>
          </p:spPr>
          <p:txBody>
            <a:bodyPr wrap="square">
              <a:spAutoFit/>
            </a:bodyPr>
            <a:lstStyle/>
            <a:p>
              <a:pPr>
                <a:spcAft>
                  <a:spcPts val="1000"/>
                </a:spcAft>
              </a:pPr>
              <a:r>
                <a:rPr lang="en-GB" sz="1600" i="1" dirty="0">
                  <a:solidFill>
                    <a:schemeClr val="bg2">
                      <a:lumMod val="25000"/>
                    </a:schemeClr>
                  </a:solidFill>
                </a:rPr>
                <a:t>Intake point of Bunso GWCL on the Brim River at </a:t>
              </a:r>
              <a:r>
                <a:rPr lang="en-GB" sz="1600" i="1" dirty="0" err="1">
                  <a:solidFill>
                    <a:schemeClr val="bg2">
                      <a:lumMod val="25000"/>
                    </a:schemeClr>
                  </a:solidFill>
                </a:rPr>
                <a:t>Bunso</a:t>
              </a:r>
              <a:endParaRPr lang="en-US" sz="1600" i="1" dirty="0">
                <a:solidFill>
                  <a:schemeClr val="bg2">
                    <a:lumMod val="25000"/>
                  </a:schemeClr>
                </a:solidFill>
                <a:latin typeface="Calibri" panose="020F0502020204030204" pitchFamily="34" charset="0"/>
                <a:ea typeface="Calibri" panose="020F0502020204030204" pitchFamily="34" charset="0"/>
                <a:cs typeface="Arial" panose="020B0604020202020204" pitchFamily="34" charset="0"/>
              </a:endParaRPr>
            </a:p>
          </p:txBody>
        </p:sp>
      </p:grpSp>
      <p:pic>
        <p:nvPicPr>
          <p:cNvPr id="7" name="Picture 6"/>
          <p:cNvPicPr/>
          <p:nvPr/>
        </p:nvPicPr>
        <p:blipFill rotWithShape="1">
          <a:blip r:embed="rId6">
            <a:extLst>
              <a:ext uri="{28A0092B-C50C-407E-A947-70E740481C1C}">
                <a14:useLocalDpi xmlns:a14="http://schemas.microsoft.com/office/drawing/2010/main" val="0"/>
              </a:ext>
            </a:extLst>
          </a:blip>
          <a:srcRect b="22003"/>
          <a:stretch/>
        </p:blipFill>
        <p:spPr bwMode="auto">
          <a:xfrm>
            <a:off x="518685" y="1060863"/>
            <a:ext cx="3967510" cy="2209800"/>
          </a:xfrm>
          <a:prstGeom prst="rect">
            <a:avLst/>
          </a:prstGeom>
          <a:noFill/>
          <a:ln>
            <a:no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0D5E7630-A09D-46E5-99E1-E5E151E7EE8C}"/>
              </a:ext>
            </a:extLst>
          </p:cNvPr>
          <p:cNvSpPr/>
          <p:nvPr/>
        </p:nvSpPr>
        <p:spPr>
          <a:xfrm>
            <a:off x="2582592" y="1057275"/>
            <a:ext cx="1907468" cy="369332"/>
          </a:xfrm>
          <a:prstGeom prst="rect">
            <a:avLst/>
          </a:prstGeom>
          <a:solidFill>
            <a:srgbClr val="00B0F0"/>
          </a:solidFill>
        </p:spPr>
        <p:txBody>
          <a:bodyPr wrap="square">
            <a:spAutoFit/>
          </a:bodyPr>
          <a:lstStyle/>
          <a:p>
            <a:pPr>
              <a:spcAft>
                <a:spcPts val="1000"/>
              </a:spcAft>
            </a:pPr>
            <a:r>
              <a:rPr lang="en-GB" i="1" dirty="0" err="1">
                <a:solidFill>
                  <a:schemeClr val="bg2">
                    <a:lumMod val="25000"/>
                  </a:schemeClr>
                </a:solidFill>
                <a:latin typeface="Corbel" panose="020B0503020204020204" pitchFamily="34" charset="0"/>
              </a:rPr>
              <a:t>Pra</a:t>
            </a:r>
            <a:r>
              <a:rPr lang="en-GB" i="1" dirty="0">
                <a:solidFill>
                  <a:schemeClr val="bg2">
                    <a:lumMod val="25000"/>
                  </a:schemeClr>
                </a:solidFill>
                <a:latin typeface="Corbel" panose="020B0503020204020204" pitchFamily="34" charset="0"/>
              </a:rPr>
              <a:t> Basin </a:t>
            </a:r>
          </a:p>
        </p:txBody>
      </p:sp>
      <p:grpSp>
        <p:nvGrpSpPr>
          <p:cNvPr id="3" name="Group 2">
            <a:extLst>
              <a:ext uri="{FF2B5EF4-FFF2-40B4-BE49-F238E27FC236}">
                <a16:creationId xmlns:a16="http://schemas.microsoft.com/office/drawing/2014/main" id="{7CC0D57D-B46E-49E8-9915-577D3A2FCC39}"/>
              </a:ext>
            </a:extLst>
          </p:cNvPr>
          <p:cNvGrpSpPr/>
          <p:nvPr/>
        </p:nvGrpSpPr>
        <p:grpSpPr>
          <a:xfrm>
            <a:off x="506616" y="3305286"/>
            <a:ext cx="3996325" cy="3065355"/>
            <a:chOff x="518687" y="3305175"/>
            <a:chExt cx="3972311" cy="3065355"/>
          </a:xfrm>
        </p:grpSpPr>
        <p:pic>
          <p:nvPicPr>
            <p:cNvPr id="17" name="Picture 16">
              <a:extLst>
                <a:ext uri="{FF2B5EF4-FFF2-40B4-BE49-F238E27FC236}">
                  <a16:creationId xmlns:a16="http://schemas.microsoft.com/office/drawing/2014/main" id="{4EFF48F4-A0FE-44A4-8829-F0F34058C79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23489" y="3305175"/>
              <a:ext cx="3967509" cy="3065355"/>
            </a:xfrm>
            <a:prstGeom prst="rect">
              <a:avLst/>
            </a:prstGeom>
            <a:noFill/>
            <a:ln>
              <a:noFill/>
            </a:ln>
          </p:spPr>
        </p:pic>
        <p:sp>
          <p:nvSpPr>
            <p:cNvPr id="18" name="Rectangle 17">
              <a:extLst>
                <a:ext uri="{FF2B5EF4-FFF2-40B4-BE49-F238E27FC236}">
                  <a16:creationId xmlns:a16="http://schemas.microsoft.com/office/drawing/2014/main" id="{5925F761-9404-449F-9109-904E3775C128}"/>
                </a:ext>
              </a:extLst>
            </p:cNvPr>
            <p:cNvSpPr/>
            <p:nvPr/>
          </p:nvSpPr>
          <p:spPr>
            <a:xfrm>
              <a:off x="518687" y="6031976"/>
              <a:ext cx="3967509" cy="338554"/>
            </a:xfrm>
            <a:prstGeom prst="rect">
              <a:avLst/>
            </a:prstGeom>
            <a:solidFill>
              <a:srgbClr val="92D050"/>
            </a:solidFill>
          </p:spPr>
          <p:txBody>
            <a:bodyPr wrap="square">
              <a:spAutoFit/>
            </a:bodyPr>
            <a:lstStyle/>
            <a:p>
              <a:pPr>
                <a:spcAft>
                  <a:spcPts val="1000"/>
                </a:spcAft>
              </a:pPr>
              <a:r>
                <a:rPr lang="en-GB" sz="1600" i="1" dirty="0">
                  <a:solidFill>
                    <a:schemeClr val="bg2">
                      <a:lumMod val="25000"/>
                    </a:schemeClr>
                  </a:solidFill>
                  <a:latin typeface="Calibri" panose="020F0502020204030204" pitchFamily="34" charset="0"/>
                  <a:ea typeface="Calibri" panose="020F0502020204030204" pitchFamily="34" charset="0"/>
                  <a:cs typeface="Arial" panose="020B0604020202020204" pitchFamily="34" charset="0"/>
                </a:rPr>
                <a:t>GWCL intake house at Daboase on River </a:t>
              </a:r>
              <a:r>
                <a:rPr lang="en-GB" sz="1600" i="1" dirty="0" err="1">
                  <a:solidFill>
                    <a:schemeClr val="bg2">
                      <a:lumMod val="25000"/>
                    </a:schemeClr>
                  </a:solidFill>
                  <a:latin typeface="Calibri" panose="020F0502020204030204" pitchFamily="34" charset="0"/>
                  <a:ea typeface="Calibri" panose="020F0502020204030204" pitchFamily="34" charset="0"/>
                  <a:cs typeface="Arial" panose="020B0604020202020204" pitchFamily="34" charset="0"/>
                </a:rPr>
                <a:t>Pra</a:t>
              </a:r>
              <a:endParaRPr lang="en-GB" sz="1600" i="1" dirty="0">
                <a:solidFill>
                  <a:schemeClr val="bg2">
                    <a:lumMod val="25000"/>
                  </a:schemeClr>
                </a:solidFill>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62063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Effect transition="in" filter="fade">
                                      <p:cBhvr>
                                        <p:cTn id="31" dur="500"/>
                                        <p:tgtEl>
                                          <p:spTgt spid="1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Effect transition="in" filter="fade">
                                      <p:cBhvr>
                                        <p:cTn id="36" dur="500"/>
                                        <p:tgtEl>
                                          <p:spTgt spid="1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arn(inVertical)">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
                                            <p:txEl>
                                              <p:pRg st="5" end="5"/>
                                            </p:txEl>
                                          </p:spTgt>
                                        </p:tgtEl>
                                        <p:attrNameLst>
                                          <p:attrName>style.visibility</p:attrName>
                                        </p:attrNameLst>
                                      </p:cBhvr>
                                      <p:to>
                                        <p:strVal val="visible"/>
                                      </p:to>
                                    </p:set>
                                    <p:anim calcmode="lin" valueType="num">
                                      <p:cBhvr additive="base">
                                        <p:cTn id="5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
                                            <p:txEl>
                                              <p:pRg st="6" end="6"/>
                                            </p:txEl>
                                          </p:spTgt>
                                        </p:tgtEl>
                                        <p:attrNameLst>
                                          <p:attrName>style.visibility</p:attrName>
                                        </p:attrNameLst>
                                      </p:cBhvr>
                                      <p:to>
                                        <p:strVal val="visible"/>
                                      </p:to>
                                    </p:set>
                                    <p:anim calcmode="lin" valueType="num">
                                      <p:cBhvr additive="base">
                                        <p:cTn id="5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04800" y="838200"/>
            <a:ext cx="5791200" cy="457200"/>
          </a:xfrm>
          <a:prstGeom prst="rect">
            <a:avLst/>
          </a:prstGeom>
        </p:spPr>
        <p:txBody>
          <a:bodyPr vert="horz" lIns="91440" tIns="45720" rIns="91440" bIns="45720" rtlCol="0">
            <a:noAutofit/>
          </a:bodyPr>
          <a:lstStyle/>
          <a:p>
            <a:pPr marL="342891" indent="-342891">
              <a:spcBef>
                <a:spcPct val="20000"/>
              </a:spcBef>
              <a:buFont typeface="Wingdings" panose="05000000000000000000" pitchFamily="2" charset="2"/>
              <a:buChar char="q"/>
              <a:defRPr/>
            </a:pPr>
            <a:r>
              <a:rPr lang="en-US" sz="2000" dirty="0">
                <a:latin typeface="Corbel" panose="020B0503020204020204" pitchFamily="34" charset="0"/>
              </a:rPr>
              <a:t> </a:t>
            </a:r>
            <a:r>
              <a:rPr lang="en-US" sz="2000" b="1" dirty="0">
                <a:latin typeface="Corbel" panose="020B0503020204020204" pitchFamily="34" charset="0"/>
              </a:rPr>
              <a:t>Turbidity levels in rivers impacted by galamsey</a:t>
            </a:r>
            <a:endParaRPr lang="en-US" sz="2000" dirty="0">
              <a:latin typeface="Corbel" panose="020B0503020204020204" pitchFamily="34" charset="0"/>
            </a:endParaRPr>
          </a:p>
        </p:txBody>
      </p:sp>
      <p:sp>
        <p:nvSpPr>
          <p:cNvPr id="8" name="Title 1"/>
          <p:cNvSpPr>
            <a:spLocks noGrp="1"/>
          </p:cNvSpPr>
          <p:nvPr>
            <p:ph type="ctrTitle"/>
          </p:nvPr>
        </p:nvSpPr>
        <p:spPr>
          <a:xfrm>
            <a:off x="609599" y="180979"/>
            <a:ext cx="8288319" cy="533399"/>
          </a:xfrm>
        </p:spPr>
        <p:txBody>
          <a:bodyPr>
            <a:noAutofit/>
          </a:bodyPr>
          <a:lstStyle/>
          <a:p>
            <a:pPr algn="l"/>
            <a:r>
              <a:rPr lang="en-US" sz="3200" b="1" dirty="0">
                <a:solidFill>
                  <a:srgbClr val="0070C0"/>
                </a:solidFill>
                <a:latin typeface="Candara heading"/>
              </a:rPr>
              <a:t>Galamsey and Water Scarcity</a:t>
            </a:r>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934200" y="6356353"/>
            <a:ext cx="2133600" cy="365125"/>
          </a:xfrm>
        </p:spPr>
        <p:txBody>
          <a:bodyPr/>
          <a:lstStyle/>
          <a:p>
            <a:fld id="{15D627EB-A6F0-4BC2-8FEE-2FFA2E824394}" type="slidenum">
              <a:rPr lang="en-US" sz="1400" b="1">
                <a:solidFill>
                  <a:schemeClr val="tx1"/>
                </a:solidFill>
              </a:rPr>
              <a:pPr/>
              <a:t>19</a:t>
            </a:fld>
            <a:endParaRPr lang="en-US" sz="1400" b="1" dirty="0">
              <a:solidFill>
                <a:schemeClr val="tx1"/>
              </a:solidFill>
            </a:endParaRPr>
          </a:p>
        </p:txBody>
      </p:sp>
      <p:sp>
        <p:nvSpPr>
          <p:cNvPr id="3" name="Rectangle 2"/>
          <p:cNvSpPr/>
          <p:nvPr/>
        </p:nvSpPr>
        <p:spPr>
          <a:xfrm>
            <a:off x="228600" y="5410200"/>
            <a:ext cx="8915400" cy="1477328"/>
          </a:xfrm>
          <a:prstGeom prst="rect">
            <a:avLst/>
          </a:prstGeom>
        </p:spPr>
        <p:txBody>
          <a:bodyPr wrap="square">
            <a:spAutoFit/>
          </a:bodyPr>
          <a:lstStyle/>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Acceptable threshold for drinking water is 5 NTU (WRC, 2021; WHO, 2017).</a:t>
            </a: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Levels for other uses other than drinking is 80-150 NTU (WRC, 2021).</a:t>
            </a: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Pra/</a:t>
            </a:r>
            <a:r>
              <a:rPr lang="en-US" dirty="0" err="1">
                <a:latin typeface="Arial" panose="020B0604020202020204" pitchFamily="34" charset="0"/>
                <a:cs typeface="Arial" panose="020B0604020202020204" pitchFamily="34" charset="0"/>
              </a:rPr>
              <a:t>Ankobra</a:t>
            </a:r>
            <a:r>
              <a:rPr lang="en-US" dirty="0">
                <a:latin typeface="Arial" panose="020B0604020202020204" pitchFamily="34" charset="0"/>
                <a:cs typeface="Arial" panose="020B0604020202020204" pitchFamily="34" charset="0"/>
              </a:rPr>
              <a:t> have far exceeded the threshold for use for any purpose without treatment. </a:t>
            </a:r>
          </a:p>
          <a:p>
            <a:pPr marL="285750"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Treatment for drinking now costs more. </a:t>
            </a:r>
          </a:p>
        </p:txBody>
      </p:sp>
      <p:graphicFrame>
        <p:nvGraphicFramePr>
          <p:cNvPr id="11" name="Table 10"/>
          <p:cNvGraphicFramePr>
            <a:graphicFrameLocks noGrp="1"/>
          </p:cNvGraphicFramePr>
          <p:nvPr>
            <p:extLst>
              <p:ext uri="{D42A27DB-BD31-4B8C-83A1-F6EECF244321}">
                <p14:modId xmlns:p14="http://schemas.microsoft.com/office/powerpoint/2010/main" val="3719756067"/>
              </p:ext>
            </p:extLst>
          </p:nvPr>
        </p:nvGraphicFramePr>
        <p:xfrm>
          <a:off x="457200" y="1386660"/>
          <a:ext cx="8135919" cy="4023360"/>
        </p:xfrm>
        <a:graphic>
          <a:graphicData uri="http://schemas.openxmlformats.org/drawingml/2006/table">
            <a:tbl>
              <a:tblPr firstRow="1" bandRow="1">
                <a:tableStyleId>{5C22544A-7EE6-4342-B048-85BDC9FD1C3A}</a:tableStyleId>
              </a:tblPr>
              <a:tblGrid>
                <a:gridCol w="1355986">
                  <a:extLst>
                    <a:ext uri="{9D8B030D-6E8A-4147-A177-3AD203B41FA5}">
                      <a16:colId xmlns:a16="http://schemas.microsoft.com/office/drawing/2014/main" val="20000"/>
                    </a:ext>
                  </a:extLst>
                </a:gridCol>
                <a:gridCol w="2149214">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415566">
                  <a:extLst>
                    <a:ext uri="{9D8B030D-6E8A-4147-A177-3AD203B41FA5}">
                      <a16:colId xmlns:a16="http://schemas.microsoft.com/office/drawing/2014/main" val="20004"/>
                    </a:ext>
                  </a:extLst>
                </a:gridCol>
                <a:gridCol w="1157753">
                  <a:extLst>
                    <a:ext uri="{9D8B030D-6E8A-4147-A177-3AD203B41FA5}">
                      <a16:colId xmlns:a16="http://schemas.microsoft.com/office/drawing/2014/main" val="20005"/>
                    </a:ext>
                  </a:extLst>
                </a:gridCol>
              </a:tblGrid>
              <a:tr h="283633">
                <a:tc rowSpan="2">
                  <a:txBody>
                    <a:bodyPr/>
                    <a:lstStyle/>
                    <a:p>
                      <a:r>
                        <a:rPr lang="en-US" sz="1600" b="1" dirty="0">
                          <a:latin typeface="Arial" panose="020B0604020202020204" pitchFamily="34" charset="0"/>
                          <a:cs typeface="Arial" panose="020B0604020202020204" pitchFamily="34" charset="0"/>
                        </a:rPr>
                        <a:t>Basin</a:t>
                      </a:r>
                    </a:p>
                  </a:txBody>
                  <a:tcPr/>
                </a:tc>
                <a:tc rowSpan="2">
                  <a:txBody>
                    <a:bodyPr/>
                    <a:lstStyle/>
                    <a:p>
                      <a:r>
                        <a:rPr lang="en-US" sz="1600" b="1" dirty="0">
                          <a:latin typeface="Arial" panose="020B0604020202020204" pitchFamily="34" charset="0"/>
                          <a:cs typeface="Arial" panose="020B0604020202020204" pitchFamily="34" charset="0"/>
                        </a:rPr>
                        <a:t>Town/Sampling point</a:t>
                      </a:r>
                    </a:p>
                  </a:txBody>
                  <a:tcPr/>
                </a:tc>
                <a:tc gridSpan="4">
                  <a:txBody>
                    <a:bodyPr/>
                    <a:lstStyle/>
                    <a:p>
                      <a:pPr algn="ctr"/>
                      <a:r>
                        <a:rPr lang="en-US" sz="1600" dirty="0">
                          <a:latin typeface="Arial" panose="020B0604020202020204" pitchFamily="34" charset="0"/>
                          <a:cs typeface="Arial" panose="020B0604020202020204" pitchFamily="34" charset="0"/>
                        </a:rPr>
                        <a:t>2021 (Unit: NTU)</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83633">
                <a:tc vMerge="1">
                  <a:txBody>
                    <a:bodyPr/>
                    <a:lstStyle/>
                    <a:p>
                      <a:endParaRPr lang="en-US" dirty="0"/>
                    </a:p>
                  </a:txBody>
                  <a:tcPr/>
                </a:tc>
                <a:tc vMerge="1">
                  <a:txBody>
                    <a:bodyPr/>
                    <a:lstStyle/>
                    <a:p>
                      <a:endParaRPr lang="en-US" dirty="0"/>
                    </a:p>
                  </a:txBody>
                  <a:tcPr/>
                </a:tc>
                <a:tc>
                  <a:txBody>
                    <a:bodyPr/>
                    <a:lstStyle/>
                    <a:p>
                      <a:r>
                        <a:rPr lang="en-US" sz="1600" b="1" dirty="0">
                          <a:latin typeface="Arial" panose="020B0604020202020204" pitchFamily="34" charset="0"/>
                          <a:cs typeface="Arial" panose="020B0604020202020204" pitchFamily="34" charset="0"/>
                        </a:rPr>
                        <a:t>Feb</a:t>
                      </a:r>
                    </a:p>
                  </a:txBody>
                  <a:tcPr/>
                </a:tc>
                <a:tc>
                  <a:txBody>
                    <a:bodyPr/>
                    <a:lstStyle/>
                    <a:p>
                      <a:r>
                        <a:rPr lang="en-US" sz="1600" b="1" dirty="0">
                          <a:latin typeface="Arial" panose="020B0604020202020204" pitchFamily="34" charset="0"/>
                          <a:cs typeface="Arial" panose="020B0604020202020204" pitchFamily="34" charset="0"/>
                        </a:rPr>
                        <a:t>11-12 May</a:t>
                      </a:r>
                    </a:p>
                  </a:txBody>
                  <a:tcPr/>
                </a:tc>
                <a:tc>
                  <a:txBody>
                    <a:bodyPr/>
                    <a:lstStyle/>
                    <a:p>
                      <a:r>
                        <a:rPr lang="en-US" sz="1600" b="1" dirty="0">
                          <a:latin typeface="Arial" panose="020B0604020202020204" pitchFamily="34" charset="0"/>
                          <a:cs typeface="Arial" panose="020B0604020202020204" pitchFamily="34" charset="0"/>
                        </a:rPr>
                        <a:t>24-25 May</a:t>
                      </a:r>
                    </a:p>
                  </a:txBody>
                  <a:tcPr/>
                </a:tc>
                <a:tc>
                  <a:txBody>
                    <a:bodyPr/>
                    <a:lstStyle/>
                    <a:p>
                      <a:r>
                        <a:rPr lang="en-US" sz="1600" b="1" dirty="0">
                          <a:latin typeface="Arial" panose="020B0604020202020204" pitchFamily="34" charset="0"/>
                          <a:cs typeface="Arial" panose="020B0604020202020204" pitchFamily="34" charset="0"/>
                        </a:rPr>
                        <a:t>7-8 June</a:t>
                      </a:r>
                    </a:p>
                  </a:txBody>
                  <a:tcPr/>
                </a:tc>
                <a:extLst>
                  <a:ext uri="{0D108BD9-81ED-4DB2-BD59-A6C34878D82A}">
                    <a16:rowId xmlns:a16="http://schemas.microsoft.com/office/drawing/2014/main" val="10001"/>
                  </a:ext>
                </a:extLst>
              </a:tr>
              <a:tr h="218440">
                <a:tc>
                  <a:txBody>
                    <a:bodyPr/>
                    <a:lstStyle/>
                    <a:p>
                      <a:r>
                        <a:rPr lang="en-US" sz="1600" b="1" dirty="0">
                          <a:latin typeface="Arial" panose="020B0604020202020204" pitchFamily="34" charset="0"/>
                          <a:cs typeface="Arial" panose="020B0604020202020204" pitchFamily="34" charset="0"/>
                        </a:rPr>
                        <a:t>Ankobra</a:t>
                      </a:r>
                    </a:p>
                  </a:txBody>
                  <a:tcPr/>
                </a:tc>
                <a:tc>
                  <a:txBody>
                    <a:bodyPr/>
                    <a:lstStyle/>
                    <a:p>
                      <a:r>
                        <a:rPr lang="en-US" sz="1600" b="1" dirty="0" err="1">
                          <a:latin typeface="Arial" panose="020B0604020202020204" pitchFamily="34" charset="0"/>
                          <a:cs typeface="Arial" panose="020B0604020202020204" pitchFamily="34" charset="0"/>
                        </a:rPr>
                        <a:t>Dominase</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650</a:t>
                      </a:r>
                    </a:p>
                  </a:txBody>
                  <a:tcPr/>
                </a:tc>
                <a:tc>
                  <a:txBody>
                    <a:bodyPr/>
                    <a:lstStyle/>
                    <a:p>
                      <a:r>
                        <a:rPr lang="en-US" sz="1600" b="1" dirty="0">
                          <a:latin typeface="Arial" panose="020B0604020202020204" pitchFamily="34" charset="0"/>
                          <a:cs typeface="Arial" panose="020B0604020202020204" pitchFamily="34" charset="0"/>
                        </a:rPr>
                        <a:t>974</a:t>
                      </a:r>
                    </a:p>
                  </a:txBody>
                  <a:tcPr/>
                </a:tc>
                <a:tc>
                  <a:txBody>
                    <a:bodyPr/>
                    <a:lstStyle/>
                    <a:p>
                      <a:r>
                        <a:rPr lang="en-US" sz="1600" b="1" dirty="0">
                          <a:latin typeface="Arial" panose="020B0604020202020204" pitchFamily="34" charset="0"/>
                          <a:cs typeface="Arial" panose="020B0604020202020204" pitchFamily="34" charset="0"/>
                        </a:rPr>
                        <a:t>528</a:t>
                      </a:r>
                    </a:p>
                  </a:txBody>
                  <a:tcPr/>
                </a:tc>
                <a:tc>
                  <a:txBody>
                    <a:bodyPr/>
                    <a:lstStyle/>
                    <a:p>
                      <a:r>
                        <a:rPr lang="en-US" sz="1600" b="1" dirty="0">
                          <a:latin typeface="Arial" panose="020B0604020202020204" pitchFamily="34" charset="0"/>
                          <a:cs typeface="Arial" panose="020B0604020202020204" pitchFamily="34" charset="0"/>
                        </a:rPr>
                        <a:t>520</a:t>
                      </a:r>
                    </a:p>
                  </a:txBody>
                  <a:tcPr/>
                </a:tc>
                <a:extLst>
                  <a:ext uri="{0D108BD9-81ED-4DB2-BD59-A6C34878D82A}">
                    <a16:rowId xmlns:a16="http://schemas.microsoft.com/office/drawing/2014/main" val="10002"/>
                  </a:ext>
                </a:extLst>
              </a:tr>
              <a:tr h="283633">
                <a:tc>
                  <a:txBody>
                    <a:bodyPr/>
                    <a:lstStyle/>
                    <a:p>
                      <a:endParaRPr lang="en-US" sz="1600" b="1">
                        <a:latin typeface="Arial" panose="020B0604020202020204" pitchFamily="34" charset="0"/>
                        <a:cs typeface="Arial" panose="020B0604020202020204" pitchFamily="34" charset="0"/>
                      </a:endParaRPr>
                    </a:p>
                  </a:txBody>
                  <a:tcPr/>
                </a:tc>
                <a:tc>
                  <a:txBody>
                    <a:bodyPr/>
                    <a:lstStyle/>
                    <a:p>
                      <a:r>
                        <a:rPr lang="en-US" sz="1600" b="1" dirty="0" err="1">
                          <a:latin typeface="Arial" panose="020B0604020202020204" pitchFamily="34" charset="0"/>
                          <a:cs typeface="Arial" panose="020B0604020202020204" pitchFamily="34" charset="0"/>
                        </a:rPr>
                        <a:t>Prestea</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24,250</a:t>
                      </a:r>
                    </a:p>
                  </a:txBody>
                  <a:tcPr/>
                </a:tc>
                <a:tc>
                  <a:txBody>
                    <a:bodyPr/>
                    <a:lstStyle/>
                    <a:p>
                      <a:r>
                        <a:rPr lang="en-US" sz="1600" b="1" dirty="0">
                          <a:latin typeface="Arial" panose="020B0604020202020204" pitchFamily="34" charset="0"/>
                          <a:cs typeface="Arial" panose="020B0604020202020204" pitchFamily="34" charset="0"/>
                        </a:rPr>
                        <a:t>1,956</a:t>
                      </a:r>
                    </a:p>
                  </a:txBody>
                  <a:tcPr/>
                </a:tc>
                <a:tc>
                  <a:txBody>
                    <a:bodyPr/>
                    <a:lstStyle/>
                    <a:p>
                      <a:r>
                        <a:rPr lang="en-US" sz="1600" b="1" dirty="0">
                          <a:latin typeface="Arial" panose="020B0604020202020204" pitchFamily="34" charset="0"/>
                          <a:cs typeface="Arial" panose="020B0604020202020204" pitchFamily="34" charset="0"/>
                        </a:rPr>
                        <a:t>908</a:t>
                      </a:r>
                    </a:p>
                  </a:txBody>
                  <a:tcPr/>
                </a:tc>
                <a:tc>
                  <a:txBody>
                    <a:bodyPr/>
                    <a:lstStyle/>
                    <a:p>
                      <a:r>
                        <a:rPr lang="en-US" sz="1600" b="1" dirty="0">
                          <a:latin typeface="Arial" panose="020B0604020202020204" pitchFamily="34" charset="0"/>
                          <a:cs typeface="Arial" panose="020B0604020202020204" pitchFamily="34" charset="0"/>
                        </a:rPr>
                        <a:t>846</a:t>
                      </a:r>
                    </a:p>
                  </a:txBody>
                  <a:tcPr/>
                </a:tc>
                <a:extLst>
                  <a:ext uri="{0D108BD9-81ED-4DB2-BD59-A6C34878D82A}">
                    <a16:rowId xmlns:a16="http://schemas.microsoft.com/office/drawing/2014/main" val="10003"/>
                  </a:ext>
                </a:extLst>
              </a:tr>
              <a:tr h="283633">
                <a:tc>
                  <a:txBody>
                    <a:bodyPr/>
                    <a:lstStyle/>
                    <a:p>
                      <a:endParaRPr lang="en-US" sz="1600" b="1" dirty="0">
                        <a:latin typeface="Arial" panose="020B0604020202020204" pitchFamily="34" charset="0"/>
                        <a:cs typeface="Arial" panose="020B0604020202020204" pitchFamily="34" charset="0"/>
                      </a:endParaRPr>
                    </a:p>
                  </a:txBody>
                  <a:tcPr/>
                </a:tc>
                <a:tc>
                  <a:txBody>
                    <a:bodyPr/>
                    <a:lstStyle/>
                    <a:p>
                      <a:r>
                        <a:rPr lang="en-US" sz="1600" b="1" dirty="0" err="1">
                          <a:latin typeface="Arial" panose="020B0604020202020204" pitchFamily="34" charset="0"/>
                          <a:cs typeface="Arial" panose="020B0604020202020204" pitchFamily="34" charset="0"/>
                        </a:rPr>
                        <a:t>Bonsaso</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560</a:t>
                      </a:r>
                    </a:p>
                  </a:txBody>
                  <a:tcPr/>
                </a:tc>
                <a:tc>
                  <a:txBody>
                    <a:bodyPr/>
                    <a:lstStyle/>
                    <a:p>
                      <a:r>
                        <a:rPr lang="en-US" sz="1600" b="1" dirty="0">
                          <a:latin typeface="Arial" panose="020B0604020202020204" pitchFamily="34" charset="0"/>
                          <a:cs typeface="Arial" panose="020B0604020202020204" pitchFamily="34" charset="0"/>
                        </a:rPr>
                        <a:t>570</a:t>
                      </a:r>
                    </a:p>
                  </a:txBody>
                  <a:tcPr/>
                </a:tc>
                <a:tc>
                  <a:txBody>
                    <a:bodyPr/>
                    <a:lstStyle/>
                    <a:p>
                      <a:r>
                        <a:rPr lang="en-US" sz="1600" b="1" dirty="0">
                          <a:latin typeface="Arial" panose="020B0604020202020204" pitchFamily="34" charset="0"/>
                          <a:cs typeface="Arial" panose="020B0604020202020204" pitchFamily="34" charset="0"/>
                        </a:rPr>
                        <a:t>560</a:t>
                      </a:r>
                    </a:p>
                  </a:txBody>
                  <a:tcPr/>
                </a:tc>
                <a:tc>
                  <a:txBody>
                    <a:bodyPr/>
                    <a:lstStyle/>
                    <a:p>
                      <a:r>
                        <a:rPr lang="en-US" sz="1600" b="1" dirty="0">
                          <a:latin typeface="Arial" panose="020B0604020202020204" pitchFamily="34" charset="0"/>
                          <a:cs typeface="Arial" panose="020B0604020202020204" pitchFamily="34" charset="0"/>
                        </a:rPr>
                        <a:t>230</a:t>
                      </a:r>
                    </a:p>
                  </a:txBody>
                  <a:tcPr/>
                </a:tc>
                <a:extLst>
                  <a:ext uri="{0D108BD9-81ED-4DB2-BD59-A6C34878D82A}">
                    <a16:rowId xmlns:a16="http://schemas.microsoft.com/office/drawing/2014/main" val="10004"/>
                  </a:ext>
                </a:extLst>
              </a:tr>
              <a:tr h="283633">
                <a:tc>
                  <a:txBody>
                    <a:bodyPr/>
                    <a:lstStyle/>
                    <a:p>
                      <a:r>
                        <a:rPr lang="en-US" sz="1600" b="1" dirty="0">
                          <a:latin typeface="Arial" panose="020B0604020202020204" pitchFamily="34" charset="0"/>
                          <a:cs typeface="Arial" panose="020B0604020202020204" pitchFamily="34" charset="0"/>
                        </a:rPr>
                        <a:t>Pra</a:t>
                      </a:r>
                    </a:p>
                  </a:txBody>
                  <a:tcPr/>
                </a:tc>
                <a:tc>
                  <a:txBody>
                    <a:bodyPr/>
                    <a:lstStyle/>
                    <a:p>
                      <a:r>
                        <a:rPr lang="en-US" sz="1600" b="1" dirty="0" err="1">
                          <a:latin typeface="Arial" panose="020B0604020202020204" pitchFamily="34" charset="0"/>
                          <a:cs typeface="Arial" panose="020B0604020202020204" pitchFamily="34" charset="0"/>
                        </a:rPr>
                        <a:t>Twifo-Praso</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1,157</a:t>
                      </a:r>
                    </a:p>
                  </a:txBody>
                  <a:tcPr/>
                </a:tc>
                <a:tc>
                  <a:txBody>
                    <a:bodyPr/>
                    <a:lstStyle/>
                    <a:p>
                      <a:r>
                        <a:rPr lang="en-US" sz="1600" b="1" dirty="0">
                          <a:latin typeface="Arial" panose="020B0604020202020204" pitchFamily="34" charset="0"/>
                          <a:cs typeface="Arial" panose="020B0604020202020204" pitchFamily="34" charset="0"/>
                        </a:rPr>
                        <a:t>886</a:t>
                      </a:r>
                    </a:p>
                  </a:txBody>
                  <a:tcPr/>
                </a:tc>
                <a:tc>
                  <a:txBody>
                    <a:bodyPr/>
                    <a:lstStyle/>
                    <a:p>
                      <a:r>
                        <a:rPr lang="en-US" sz="1600" b="1" dirty="0">
                          <a:latin typeface="Arial" panose="020B0604020202020204" pitchFamily="34" charset="0"/>
                          <a:cs typeface="Arial" panose="020B0604020202020204" pitchFamily="34" charset="0"/>
                        </a:rPr>
                        <a:t>853</a:t>
                      </a:r>
                    </a:p>
                  </a:txBody>
                  <a:tcPr/>
                </a:tc>
                <a:tc>
                  <a:txBody>
                    <a:bodyPr/>
                    <a:lstStyle/>
                    <a:p>
                      <a:r>
                        <a:rPr lang="en-US" sz="1600" b="1" dirty="0">
                          <a:latin typeface="Arial" panose="020B0604020202020204" pitchFamily="34" charset="0"/>
                          <a:cs typeface="Arial" panose="020B0604020202020204" pitchFamily="34" charset="0"/>
                        </a:rPr>
                        <a:t>848</a:t>
                      </a:r>
                    </a:p>
                  </a:txBody>
                  <a:tcPr/>
                </a:tc>
                <a:extLst>
                  <a:ext uri="{0D108BD9-81ED-4DB2-BD59-A6C34878D82A}">
                    <a16:rowId xmlns:a16="http://schemas.microsoft.com/office/drawing/2014/main" val="10005"/>
                  </a:ext>
                </a:extLst>
              </a:tr>
              <a:tr h="283633">
                <a:tc>
                  <a:txBody>
                    <a:bodyPr/>
                    <a:lstStyle/>
                    <a:p>
                      <a:endParaRPr lang="en-US" sz="1600" b="1">
                        <a:latin typeface="Arial" panose="020B0604020202020204" pitchFamily="34" charset="0"/>
                        <a:cs typeface="Arial" panose="020B0604020202020204" pitchFamily="34" charset="0"/>
                      </a:endParaRPr>
                    </a:p>
                  </a:txBody>
                  <a:tcPr/>
                </a:tc>
                <a:tc>
                  <a:txBody>
                    <a:bodyPr/>
                    <a:lstStyle/>
                    <a:p>
                      <a:r>
                        <a:rPr lang="en-US" sz="1600" b="1" dirty="0" err="1">
                          <a:latin typeface="Arial" panose="020B0604020202020204" pitchFamily="34" charset="0"/>
                          <a:cs typeface="Arial" panose="020B0604020202020204" pitchFamily="34" charset="0"/>
                        </a:rPr>
                        <a:t>Daboase</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7,500</a:t>
                      </a:r>
                    </a:p>
                  </a:txBody>
                  <a:tcPr/>
                </a:tc>
                <a:tc>
                  <a:txBody>
                    <a:bodyPr/>
                    <a:lstStyle/>
                    <a:p>
                      <a:r>
                        <a:rPr lang="en-US" sz="1600" b="1" dirty="0">
                          <a:latin typeface="Arial" panose="020B0604020202020204" pitchFamily="34" charset="0"/>
                          <a:cs typeface="Arial" panose="020B0604020202020204" pitchFamily="34" charset="0"/>
                        </a:rPr>
                        <a:t>930</a:t>
                      </a:r>
                    </a:p>
                  </a:txBody>
                  <a:tcPr/>
                </a:tc>
                <a:tc>
                  <a:txBody>
                    <a:bodyPr/>
                    <a:lstStyle/>
                    <a:p>
                      <a:r>
                        <a:rPr lang="en-US" sz="1600" b="1" dirty="0">
                          <a:latin typeface="Arial" panose="020B0604020202020204" pitchFamily="34" charset="0"/>
                          <a:cs typeface="Arial" panose="020B0604020202020204" pitchFamily="34" charset="0"/>
                        </a:rPr>
                        <a:t>861</a:t>
                      </a:r>
                    </a:p>
                  </a:txBody>
                  <a:tcPr/>
                </a:tc>
                <a:tc>
                  <a:txBody>
                    <a:bodyPr/>
                    <a:lstStyle/>
                    <a:p>
                      <a:r>
                        <a:rPr lang="en-US" sz="1600" b="1" dirty="0">
                          <a:latin typeface="Arial" panose="020B0604020202020204" pitchFamily="34" charset="0"/>
                          <a:cs typeface="Arial" panose="020B0604020202020204" pitchFamily="34" charset="0"/>
                        </a:rPr>
                        <a:t>907</a:t>
                      </a:r>
                    </a:p>
                  </a:txBody>
                  <a:tcPr/>
                </a:tc>
                <a:extLst>
                  <a:ext uri="{0D108BD9-81ED-4DB2-BD59-A6C34878D82A}">
                    <a16:rowId xmlns:a16="http://schemas.microsoft.com/office/drawing/2014/main" val="10006"/>
                  </a:ext>
                </a:extLst>
              </a:tr>
              <a:tr h="283633">
                <a:tc>
                  <a:txBody>
                    <a:bodyPr/>
                    <a:lstStyle/>
                    <a:p>
                      <a:r>
                        <a:rPr lang="en-US" sz="1600" b="1" dirty="0" err="1">
                          <a:latin typeface="Arial" panose="020B0604020202020204" pitchFamily="34" charset="0"/>
                          <a:cs typeface="Arial" panose="020B0604020202020204" pitchFamily="34" charset="0"/>
                        </a:rPr>
                        <a:t>Birim</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err="1">
                          <a:latin typeface="Arial" panose="020B0604020202020204" pitchFamily="34" charset="0"/>
                          <a:cs typeface="Arial" panose="020B0604020202020204" pitchFamily="34" charset="0"/>
                        </a:rPr>
                        <a:t>Osino</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14,800</a:t>
                      </a:r>
                    </a:p>
                  </a:txBody>
                  <a:tcPr/>
                </a:tc>
                <a:tc>
                  <a:txBody>
                    <a:bodyPr/>
                    <a:lstStyle/>
                    <a:p>
                      <a:r>
                        <a:rPr lang="en-US" sz="1600" b="1" dirty="0">
                          <a:latin typeface="Arial" panose="020B0604020202020204" pitchFamily="34" charset="0"/>
                          <a:cs typeface="Arial" panose="020B0604020202020204" pitchFamily="34" charset="0"/>
                        </a:rPr>
                        <a:t>1,170</a:t>
                      </a:r>
                    </a:p>
                  </a:txBody>
                  <a:tcPr/>
                </a:tc>
                <a:tc>
                  <a:txBody>
                    <a:bodyPr/>
                    <a:lstStyle/>
                    <a:p>
                      <a:r>
                        <a:rPr lang="en-US" sz="1600" b="1" dirty="0">
                          <a:latin typeface="Arial" panose="020B0604020202020204" pitchFamily="34" charset="0"/>
                          <a:cs typeface="Arial" panose="020B0604020202020204" pitchFamily="34" charset="0"/>
                        </a:rPr>
                        <a:t>950</a:t>
                      </a:r>
                    </a:p>
                  </a:txBody>
                  <a:tcPr/>
                </a:tc>
                <a:tc>
                  <a:txBody>
                    <a:bodyPr/>
                    <a:lstStyle/>
                    <a:p>
                      <a:r>
                        <a:rPr lang="en-US" sz="1600" b="1" dirty="0">
                          <a:latin typeface="Arial" panose="020B0604020202020204" pitchFamily="34" charset="0"/>
                          <a:cs typeface="Arial" panose="020B0604020202020204" pitchFamily="34" charset="0"/>
                        </a:rPr>
                        <a:t>564</a:t>
                      </a:r>
                    </a:p>
                  </a:txBody>
                  <a:tcPr/>
                </a:tc>
                <a:extLst>
                  <a:ext uri="{0D108BD9-81ED-4DB2-BD59-A6C34878D82A}">
                    <a16:rowId xmlns:a16="http://schemas.microsoft.com/office/drawing/2014/main" val="10007"/>
                  </a:ext>
                </a:extLst>
              </a:tr>
              <a:tr h="283633">
                <a:tc>
                  <a:txBody>
                    <a:bodyPr/>
                    <a:lstStyle/>
                    <a:p>
                      <a:endParaRPr lang="en-US" sz="1600" b="1" dirty="0">
                        <a:latin typeface="Arial" panose="020B0604020202020204" pitchFamily="34" charset="0"/>
                        <a:cs typeface="Arial" panose="020B0604020202020204" pitchFamily="34" charset="0"/>
                      </a:endParaRPr>
                    </a:p>
                  </a:txBody>
                  <a:tcPr/>
                </a:tc>
                <a:tc>
                  <a:txBody>
                    <a:bodyPr/>
                    <a:lstStyle/>
                    <a:p>
                      <a:r>
                        <a:rPr lang="en-US" sz="1600" b="1" dirty="0" err="1">
                          <a:latin typeface="Arial" panose="020B0604020202020204" pitchFamily="34" charset="0"/>
                          <a:cs typeface="Arial" panose="020B0604020202020204" pitchFamily="34" charset="0"/>
                        </a:rPr>
                        <a:t>Bunso</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4,700</a:t>
                      </a:r>
                    </a:p>
                  </a:txBody>
                  <a:tcPr/>
                </a:tc>
                <a:tc>
                  <a:txBody>
                    <a:bodyPr/>
                    <a:lstStyle/>
                    <a:p>
                      <a:r>
                        <a:rPr lang="en-US" sz="1600" b="1" dirty="0">
                          <a:latin typeface="Arial" panose="020B0604020202020204" pitchFamily="34" charset="0"/>
                          <a:cs typeface="Arial" panose="020B0604020202020204" pitchFamily="34" charset="0"/>
                        </a:rPr>
                        <a:t>575</a:t>
                      </a:r>
                    </a:p>
                  </a:txBody>
                  <a:tcPr/>
                </a:tc>
                <a:tc>
                  <a:txBody>
                    <a:bodyPr/>
                    <a:lstStyle/>
                    <a:p>
                      <a:r>
                        <a:rPr lang="en-US" sz="1600" b="1" dirty="0">
                          <a:latin typeface="Arial" panose="020B0604020202020204" pitchFamily="34" charset="0"/>
                          <a:cs typeface="Arial" panose="020B0604020202020204" pitchFamily="34" charset="0"/>
                        </a:rPr>
                        <a:t>283</a:t>
                      </a:r>
                    </a:p>
                  </a:txBody>
                  <a:tcPr/>
                </a:tc>
                <a:tc>
                  <a:txBody>
                    <a:bodyPr/>
                    <a:lstStyle/>
                    <a:p>
                      <a:r>
                        <a:rPr lang="en-US" sz="1600" b="1" dirty="0">
                          <a:latin typeface="Arial" panose="020B0604020202020204" pitchFamily="34" charset="0"/>
                          <a:cs typeface="Arial" panose="020B0604020202020204" pitchFamily="34" charset="0"/>
                        </a:rPr>
                        <a:t>942</a:t>
                      </a:r>
                    </a:p>
                  </a:txBody>
                  <a:tcPr/>
                </a:tc>
                <a:extLst>
                  <a:ext uri="{0D108BD9-81ED-4DB2-BD59-A6C34878D82A}">
                    <a16:rowId xmlns:a16="http://schemas.microsoft.com/office/drawing/2014/main" val="10008"/>
                  </a:ext>
                </a:extLst>
              </a:tr>
              <a:tr h="283633">
                <a:tc>
                  <a:txBody>
                    <a:bodyPr/>
                    <a:lstStyle/>
                    <a:p>
                      <a:endParaRPr lang="en-US" sz="1600" b="1" dirty="0">
                        <a:latin typeface="Arial" panose="020B0604020202020204" pitchFamily="34" charset="0"/>
                        <a:cs typeface="Arial" panose="020B0604020202020204" pitchFamily="34" charset="0"/>
                      </a:endParaRPr>
                    </a:p>
                  </a:txBody>
                  <a:tcPr>
                    <a:solidFill>
                      <a:schemeClr val="accent1">
                        <a:tint val="40000"/>
                      </a:schemeClr>
                    </a:solidFill>
                  </a:tcPr>
                </a:tc>
                <a:tc>
                  <a:txBody>
                    <a:bodyPr/>
                    <a:lstStyle/>
                    <a:p>
                      <a:r>
                        <a:rPr lang="en-US" sz="1600" b="1" dirty="0" err="1">
                          <a:solidFill>
                            <a:schemeClr val="tx2">
                              <a:lumMod val="60000"/>
                              <a:lumOff val="40000"/>
                            </a:schemeClr>
                          </a:solidFill>
                          <a:latin typeface="Arial" panose="020B0604020202020204" pitchFamily="34" charset="0"/>
                          <a:cs typeface="Arial" panose="020B0604020202020204" pitchFamily="34" charset="0"/>
                        </a:rPr>
                        <a:t>Kyebi</a:t>
                      </a:r>
                      <a:endParaRPr lang="en-US" sz="1600" b="1" dirty="0">
                        <a:solidFill>
                          <a:schemeClr val="tx2">
                            <a:lumMod val="60000"/>
                            <a:lumOff val="40000"/>
                          </a:schemeClr>
                        </a:solidFill>
                        <a:latin typeface="Arial" panose="020B0604020202020204" pitchFamily="34" charset="0"/>
                        <a:cs typeface="Arial" panose="020B0604020202020204" pitchFamily="34" charset="0"/>
                      </a:endParaRPr>
                    </a:p>
                  </a:txBody>
                  <a:tcPr>
                    <a:solidFill>
                      <a:schemeClr val="accent1">
                        <a:tint val="40000"/>
                      </a:schemeClr>
                    </a:solidFill>
                  </a:tcPr>
                </a:tc>
                <a:tc>
                  <a:txBody>
                    <a:bodyPr/>
                    <a:lstStyle/>
                    <a:p>
                      <a:r>
                        <a:rPr lang="en-US" sz="1600" b="1" dirty="0">
                          <a:solidFill>
                            <a:schemeClr val="tx2">
                              <a:lumMod val="60000"/>
                              <a:lumOff val="40000"/>
                            </a:schemeClr>
                          </a:solidFill>
                          <a:latin typeface="Arial" panose="020B0604020202020204" pitchFamily="34" charset="0"/>
                          <a:cs typeface="Arial" panose="020B0604020202020204" pitchFamily="34" charset="0"/>
                        </a:rPr>
                        <a:t>35</a:t>
                      </a:r>
                    </a:p>
                  </a:txBody>
                  <a:tcPr>
                    <a:solidFill>
                      <a:schemeClr val="accent1">
                        <a:tint val="40000"/>
                      </a:schemeClr>
                    </a:solidFill>
                  </a:tcPr>
                </a:tc>
                <a:tc>
                  <a:txBody>
                    <a:bodyPr/>
                    <a:lstStyle/>
                    <a:p>
                      <a:r>
                        <a:rPr lang="en-US" sz="1600" b="1" dirty="0">
                          <a:solidFill>
                            <a:schemeClr val="tx2">
                              <a:lumMod val="60000"/>
                              <a:lumOff val="40000"/>
                            </a:schemeClr>
                          </a:solidFill>
                          <a:latin typeface="Arial" panose="020B0604020202020204" pitchFamily="34" charset="0"/>
                          <a:cs typeface="Arial" panose="020B0604020202020204" pitchFamily="34" charset="0"/>
                        </a:rPr>
                        <a:t>13</a:t>
                      </a:r>
                    </a:p>
                  </a:txBody>
                  <a:tcPr>
                    <a:solidFill>
                      <a:schemeClr val="accent1">
                        <a:tint val="40000"/>
                      </a:schemeClr>
                    </a:solidFill>
                  </a:tcPr>
                </a:tc>
                <a:tc>
                  <a:txBody>
                    <a:bodyPr/>
                    <a:lstStyle/>
                    <a:p>
                      <a:r>
                        <a:rPr lang="en-US" sz="1600" b="1" dirty="0">
                          <a:solidFill>
                            <a:schemeClr val="tx2">
                              <a:lumMod val="60000"/>
                              <a:lumOff val="40000"/>
                            </a:schemeClr>
                          </a:solidFill>
                          <a:latin typeface="Arial" panose="020B0604020202020204" pitchFamily="34" charset="0"/>
                          <a:cs typeface="Arial" panose="020B0604020202020204" pitchFamily="34" charset="0"/>
                        </a:rPr>
                        <a:t>17</a:t>
                      </a:r>
                    </a:p>
                  </a:txBody>
                  <a:tcPr>
                    <a:solidFill>
                      <a:schemeClr val="accent1">
                        <a:tint val="40000"/>
                      </a:schemeClr>
                    </a:solidFill>
                  </a:tcPr>
                </a:tc>
                <a:tc>
                  <a:txBody>
                    <a:bodyPr/>
                    <a:lstStyle/>
                    <a:p>
                      <a:r>
                        <a:rPr lang="en-US" sz="1600" b="1" dirty="0">
                          <a:solidFill>
                            <a:schemeClr val="tx2">
                              <a:lumMod val="60000"/>
                              <a:lumOff val="40000"/>
                            </a:schemeClr>
                          </a:solidFill>
                          <a:latin typeface="Arial" panose="020B0604020202020204" pitchFamily="34" charset="0"/>
                          <a:cs typeface="Arial" panose="020B0604020202020204" pitchFamily="34" charset="0"/>
                        </a:rPr>
                        <a:t>63</a:t>
                      </a:r>
                    </a:p>
                  </a:txBody>
                  <a:tcPr>
                    <a:solidFill>
                      <a:schemeClr val="accent1">
                        <a:tint val="40000"/>
                      </a:schemeClr>
                    </a:solidFill>
                  </a:tcPr>
                </a:tc>
                <a:extLst>
                  <a:ext uri="{0D108BD9-81ED-4DB2-BD59-A6C34878D82A}">
                    <a16:rowId xmlns:a16="http://schemas.microsoft.com/office/drawing/2014/main" val="10009"/>
                  </a:ext>
                </a:extLst>
              </a:tr>
              <a:tr h="283633">
                <a:tc>
                  <a:txBody>
                    <a:bodyPr/>
                    <a:lstStyle/>
                    <a:p>
                      <a:r>
                        <a:rPr lang="en-US" sz="1600" b="1" dirty="0" err="1">
                          <a:latin typeface="Arial" panose="020B0604020202020204" pitchFamily="34" charset="0"/>
                          <a:cs typeface="Arial" panose="020B0604020202020204" pitchFamily="34" charset="0"/>
                        </a:rPr>
                        <a:t>Offin</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err="1">
                          <a:latin typeface="Arial" panose="020B0604020202020204" pitchFamily="34" charset="0"/>
                          <a:cs typeface="Arial" panose="020B0604020202020204" pitchFamily="34" charset="0"/>
                        </a:rPr>
                        <a:t>Odaso</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a:t>
                      </a:r>
                    </a:p>
                  </a:txBody>
                  <a:tcPr/>
                </a:tc>
                <a:tc>
                  <a:txBody>
                    <a:bodyPr/>
                    <a:lstStyle/>
                    <a:p>
                      <a:r>
                        <a:rPr lang="en-US" sz="1600" b="1" dirty="0">
                          <a:latin typeface="Arial" panose="020B0604020202020204" pitchFamily="34" charset="0"/>
                          <a:cs typeface="Arial" panose="020B0604020202020204" pitchFamily="34" charset="0"/>
                        </a:rPr>
                        <a:t>1,854</a:t>
                      </a:r>
                    </a:p>
                  </a:txBody>
                  <a:tcPr/>
                </a:tc>
                <a:tc>
                  <a:txBody>
                    <a:bodyPr/>
                    <a:lstStyle/>
                    <a:p>
                      <a:r>
                        <a:rPr lang="en-US" sz="1600" b="1" dirty="0">
                          <a:latin typeface="Arial" panose="020B0604020202020204" pitchFamily="34" charset="0"/>
                          <a:cs typeface="Arial" panose="020B0604020202020204" pitchFamily="34" charset="0"/>
                        </a:rPr>
                        <a:t>1,079</a:t>
                      </a:r>
                    </a:p>
                  </a:txBody>
                  <a:tcPr/>
                </a:tc>
                <a:tc>
                  <a:txBody>
                    <a:bodyPr/>
                    <a:lstStyle/>
                    <a:p>
                      <a:r>
                        <a:rPr lang="en-US" sz="1600" b="1" dirty="0">
                          <a:latin typeface="Arial" panose="020B0604020202020204" pitchFamily="34" charset="0"/>
                          <a:cs typeface="Arial" panose="020B0604020202020204" pitchFamily="34" charset="0"/>
                        </a:rPr>
                        <a:t>1,122</a:t>
                      </a:r>
                    </a:p>
                  </a:txBody>
                  <a:tcPr/>
                </a:tc>
                <a:extLst>
                  <a:ext uri="{0D108BD9-81ED-4DB2-BD59-A6C34878D82A}">
                    <a16:rowId xmlns:a16="http://schemas.microsoft.com/office/drawing/2014/main" val="10010"/>
                  </a:ext>
                </a:extLst>
              </a:tr>
              <a:tr h="0">
                <a:tc>
                  <a:txBody>
                    <a:bodyPr/>
                    <a:lstStyle/>
                    <a:p>
                      <a:r>
                        <a:rPr lang="en-US" sz="1600" b="1" dirty="0" err="1">
                          <a:latin typeface="Arial" panose="020B0604020202020204" pitchFamily="34" charset="0"/>
                          <a:cs typeface="Arial" panose="020B0604020202020204" pitchFamily="34" charset="0"/>
                        </a:rPr>
                        <a:t>Tano</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err="1">
                          <a:latin typeface="Arial" panose="020B0604020202020204" pitchFamily="34" charset="0"/>
                          <a:cs typeface="Arial" panose="020B0604020202020204" pitchFamily="34" charset="0"/>
                        </a:rPr>
                        <a:t>Elubo</a:t>
                      </a:r>
                      <a:endParaRPr lang="en-US" sz="1600" b="1" dirty="0">
                        <a:latin typeface="Arial" panose="020B0604020202020204" pitchFamily="34" charset="0"/>
                        <a:cs typeface="Arial" panose="020B0604020202020204" pitchFamily="34" charset="0"/>
                      </a:endParaRPr>
                    </a:p>
                  </a:txBody>
                  <a:tcPr/>
                </a:tc>
                <a:tc>
                  <a:txBody>
                    <a:bodyPr/>
                    <a:lstStyle/>
                    <a:p>
                      <a:r>
                        <a:rPr lang="en-US" sz="1600" b="1" dirty="0">
                          <a:latin typeface="Arial" panose="020B0604020202020204" pitchFamily="34" charset="0"/>
                          <a:cs typeface="Arial" panose="020B0604020202020204" pitchFamily="34" charset="0"/>
                        </a:rPr>
                        <a:t>850</a:t>
                      </a:r>
                    </a:p>
                  </a:txBody>
                  <a:tcPr/>
                </a:tc>
                <a:tc>
                  <a:txBody>
                    <a:bodyPr/>
                    <a:lstStyle/>
                    <a:p>
                      <a:r>
                        <a:rPr lang="en-US" sz="1600" b="1" dirty="0">
                          <a:latin typeface="Arial" panose="020B0604020202020204" pitchFamily="34" charset="0"/>
                          <a:cs typeface="Arial" panose="020B0604020202020204" pitchFamily="34" charset="0"/>
                        </a:rPr>
                        <a:t>643</a:t>
                      </a:r>
                    </a:p>
                  </a:txBody>
                  <a:tcPr/>
                </a:tc>
                <a:tc>
                  <a:txBody>
                    <a:bodyPr/>
                    <a:lstStyle/>
                    <a:p>
                      <a:r>
                        <a:rPr lang="en-US" sz="1600" b="1" dirty="0">
                          <a:latin typeface="Arial" panose="020B0604020202020204" pitchFamily="34" charset="0"/>
                          <a:cs typeface="Arial" panose="020B0604020202020204" pitchFamily="34" charset="0"/>
                        </a:rPr>
                        <a:t>503</a:t>
                      </a:r>
                    </a:p>
                  </a:txBody>
                  <a:tcPr/>
                </a:tc>
                <a:tc>
                  <a:txBody>
                    <a:bodyPr/>
                    <a:lstStyle/>
                    <a:p>
                      <a:r>
                        <a:rPr lang="en-US" sz="1600" b="1" dirty="0">
                          <a:latin typeface="Arial" panose="020B0604020202020204" pitchFamily="34" charset="0"/>
                          <a:cs typeface="Arial" panose="020B0604020202020204" pitchFamily="34" charset="0"/>
                        </a:rPr>
                        <a:t>256</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34811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Image result for rainfall"/>
          <p:cNvPicPr>
            <a:picLocks noChangeAspect="1" noChangeArrowheads="1"/>
          </p:cNvPicPr>
          <p:nvPr/>
        </p:nvPicPr>
        <p:blipFill>
          <a:blip r:embed="rId3" cstate="print"/>
          <a:srcRect/>
          <a:stretch>
            <a:fillRect/>
          </a:stretch>
        </p:blipFill>
        <p:spPr bwMode="auto">
          <a:xfrm>
            <a:off x="861793" y="751514"/>
            <a:ext cx="7215408" cy="5627464"/>
          </a:xfrm>
          <a:prstGeom prst="rect">
            <a:avLst/>
          </a:prstGeom>
          <a:noFill/>
        </p:spPr>
      </p:pic>
      <p:sp>
        <p:nvSpPr>
          <p:cNvPr id="9" name="Subtitle 2"/>
          <p:cNvSpPr txBox="1">
            <a:spLocks/>
          </p:cNvSpPr>
          <p:nvPr/>
        </p:nvSpPr>
        <p:spPr>
          <a:xfrm>
            <a:off x="5029200" y="1295399"/>
            <a:ext cx="2133600" cy="843765"/>
          </a:xfrm>
          <a:prstGeom prst="rect">
            <a:avLst/>
          </a:prstGeom>
        </p:spPr>
        <p:txBody>
          <a:bodyPr vert="horz" lIns="91440" tIns="45720" rIns="91440" bIns="45720" rtlCol="0">
            <a:normAutofit/>
          </a:bodyPr>
          <a:lstStyle/>
          <a:p>
            <a:pPr algn="ctr">
              <a:spcBef>
                <a:spcPct val="20000"/>
              </a:spcBef>
              <a:defRPr/>
            </a:pPr>
            <a:r>
              <a:rPr lang="en-US" sz="2800" b="1" dirty="0">
                <a:solidFill>
                  <a:srgbClr val="C00000"/>
                </a:solidFill>
              </a:rPr>
              <a:t>Rainfall</a:t>
            </a:r>
          </a:p>
          <a:p>
            <a:pPr algn="ctr">
              <a:spcBef>
                <a:spcPct val="20000"/>
              </a:spcBef>
              <a:defRPr/>
            </a:pPr>
            <a:endParaRPr lang="en-US" sz="2800" b="1" dirty="0">
              <a:solidFill>
                <a:srgbClr val="C00000"/>
              </a:solidFill>
            </a:endParaRPr>
          </a:p>
          <a:p>
            <a:pPr algn="ctr">
              <a:spcBef>
                <a:spcPct val="20000"/>
              </a:spcBef>
              <a:defRPr/>
            </a:pPr>
            <a:endParaRPr lang="en-US" sz="2800" b="1" dirty="0">
              <a:solidFill>
                <a:srgbClr val="C00000"/>
              </a:solidFill>
            </a:endParaRPr>
          </a:p>
          <a:p>
            <a:pPr algn="ctr">
              <a:spcBef>
                <a:spcPct val="20000"/>
              </a:spcBef>
              <a:defRPr/>
            </a:pPr>
            <a:endParaRPr lang="en-US" sz="2800" b="1" dirty="0">
              <a:solidFill>
                <a:srgbClr val="C00000"/>
              </a:solidFill>
            </a:endParaRPr>
          </a:p>
        </p:txBody>
      </p:sp>
      <p:grpSp>
        <p:nvGrpSpPr>
          <p:cNvPr id="3" name="Group 2">
            <a:extLst>
              <a:ext uri="{FF2B5EF4-FFF2-40B4-BE49-F238E27FC236}">
                <a16:creationId xmlns:a16="http://schemas.microsoft.com/office/drawing/2014/main" id="{93C2E933-A966-49B1-9970-1664C5CB64D4}"/>
              </a:ext>
            </a:extLst>
          </p:cNvPr>
          <p:cNvGrpSpPr/>
          <p:nvPr/>
        </p:nvGrpSpPr>
        <p:grpSpPr>
          <a:xfrm>
            <a:off x="4510722" y="3854571"/>
            <a:ext cx="3554408" cy="2958983"/>
            <a:chOff x="4510722" y="3854571"/>
            <a:chExt cx="3554408" cy="2958983"/>
          </a:xfrm>
        </p:grpSpPr>
        <p:pic>
          <p:nvPicPr>
            <p:cNvPr id="20488" name="Picture 8" descr="https://encrypted-tbn1.gstatic.com/images?q=tbn:ANd9GcRUlNIY74Ei4g7rvbgHOtqnoNu8BhTPhpL_EUvaxtRdF5BoUJQz"/>
            <p:cNvPicPr>
              <a:picLocks noChangeAspect="1" noChangeArrowheads="1"/>
            </p:cNvPicPr>
            <p:nvPr/>
          </p:nvPicPr>
          <p:blipFill>
            <a:blip r:embed="rId4" cstate="print"/>
            <a:srcRect/>
            <a:stretch>
              <a:fillRect/>
            </a:stretch>
          </p:blipFill>
          <p:spPr bwMode="auto">
            <a:xfrm>
              <a:off x="4510722" y="3854571"/>
              <a:ext cx="3554408" cy="2543268"/>
            </a:xfrm>
            <a:prstGeom prst="rect">
              <a:avLst/>
            </a:prstGeom>
            <a:noFill/>
          </p:spPr>
        </p:pic>
        <p:sp>
          <p:nvSpPr>
            <p:cNvPr id="13" name="Subtitle 2"/>
            <p:cNvSpPr txBox="1">
              <a:spLocks/>
            </p:cNvSpPr>
            <p:nvPr/>
          </p:nvSpPr>
          <p:spPr>
            <a:xfrm>
              <a:off x="5718444" y="6356354"/>
              <a:ext cx="1877767" cy="457200"/>
            </a:xfrm>
            <a:prstGeom prst="rect">
              <a:avLst/>
            </a:prstGeom>
          </p:spPr>
          <p:txBody>
            <a:bodyPr vert="horz" lIns="91440" tIns="45720" rIns="91440" bIns="45720" rtlCol="0">
              <a:normAutofit/>
            </a:bodyPr>
            <a:lstStyle/>
            <a:p>
              <a:pPr algn="ctr">
                <a:spcBef>
                  <a:spcPct val="20000"/>
                </a:spcBef>
                <a:defRPr/>
              </a:pPr>
              <a:r>
                <a:rPr lang="en-US" sz="2000" b="1" dirty="0">
                  <a:solidFill>
                    <a:srgbClr val="C00000"/>
                  </a:solidFill>
                </a:rPr>
                <a:t>Groundwater</a:t>
              </a:r>
            </a:p>
            <a:p>
              <a:pPr algn="ctr">
                <a:spcBef>
                  <a:spcPct val="20000"/>
                </a:spcBef>
                <a:defRPr/>
              </a:pPr>
              <a:endParaRPr lang="en-US" sz="2000" b="1" dirty="0">
                <a:solidFill>
                  <a:srgbClr val="C00000"/>
                </a:solidFill>
              </a:endParaRPr>
            </a:p>
            <a:p>
              <a:pPr algn="ctr">
                <a:spcBef>
                  <a:spcPct val="20000"/>
                </a:spcBef>
                <a:defRPr/>
              </a:pPr>
              <a:endParaRPr lang="en-US" sz="2000" b="1" dirty="0">
                <a:solidFill>
                  <a:srgbClr val="C00000"/>
                </a:solidFill>
              </a:endParaRPr>
            </a:p>
            <a:p>
              <a:pPr algn="ctr">
                <a:spcBef>
                  <a:spcPct val="20000"/>
                </a:spcBef>
                <a:defRPr/>
              </a:pPr>
              <a:endParaRPr lang="en-US" sz="2000" b="1" dirty="0">
                <a:solidFill>
                  <a:srgbClr val="C00000"/>
                </a:solidFill>
              </a:endParaRPr>
            </a:p>
          </p:txBody>
        </p:sp>
      </p:grpSp>
      <p:pic>
        <p:nvPicPr>
          <p:cNvPr id="1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638" y="18535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15D627EB-A6F0-4BC2-8FEE-2FFA2E824394}" type="slidenum">
              <a:rPr lang="en-US" sz="1400" b="1">
                <a:solidFill>
                  <a:schemeClr val="tx1"/>
                </a:solidFill>
              </a:rPr>
              <a:pPr/>
              <a:t>2</a:t>
            </a:fld>
            <a:endParaRPr lang="en-US" sz="1400" b="1" dirty="0">
              <a:solidFill>
                <a:schemeClr val="tx1"/>
              </a:solidFill>
            </a:endParaRPr>
          </a:p>
        </p:txBody>
      </p:sp>
      <p:sp>
        <p:nvSpPr>
          <p:cNvPr id="8" name="Title 7">
            <a:extLst>
              <a:ext uri="{FF2B5EF4-FFF2-40B4-BE49-F238E27FC236}">
                <a16:creationId xmlns:a16="http://schemas.microsoft.com/office/drawing/2014/main" id="{FC4760CE-8B54-429C-8787-B12013AC250F}"/>
              </a:ext>
            </a:extLst>
          </p:cNvPr>
          <p:cNvSpPr>
            <a:spLocks noGrp="1"/>
          </p:cNvSpPr>
          <p:nvPr>
            <p:ph type="ctrTitle"/>
          </p:nvPr>
        </p:nvSpPr>
        <p:spPr>
          <a:xfrm>
            <a:off x="761999" y="76199"/>
            <a:ext cx="7488583" cy="843765"/>
          </a:xfrm>
        </p:spPr>
        <p:txBody>
          <a:bodyPr>
            <a:normAutofit/>
          </a:bodyPr>
          <a:lstStyle/>
          <a:p>
            <a:pPr algn="l"/>
            <a:r>
              <a:rPr lang="en-US" sz="3200" b="1" dirty="0">
                <a:solidFill>
                  <a:srgbClr val="0070C0"/>
                </a:solidFill>
                <a:latin typeface="Candara heading"/>
              </a:rPr>
              <a:t>Water sources</a:t>
            </a:r>
          </a:p>
        </p:txBody>
      </p:sp>
      <p:grpSp>
        <p:nvGrpSpPr>
          <p:cNvPr id="2" name="Group 1">
            <a:extLst>
              <a:ext uri="{FF2B5EF4-FFF2-40B4-BE49-F238E27FC236}">
                <a16:creationId xmlns:a16="http://schemas.microsoft.com/office/drawing/2014/main" id="{E18A43C6-04BB-4327-A2E8-FF40DF29A8EA}"/>
              </a:ext>
            </a:extLst>
          </p:cNvPr>
          <p:cNvGrpSpPr/>
          <p:nvPr/>
        </p:nvGrpSpPr>
        <p:grpSpPr>
          <a:xfrm>
            <a:off x="863315" y="3854571"/>
            <a:ext cx="3671644" cy="2927230"/>
            <a:chOff x="863315" y="3854571"/>
            <a:chExt cx="3671644" cy="2927230"/>
          </a:xfrm>
        </p:grpSpPr>
        <p:sp>
          <p:nvSpPr>
            <p:cNvPr id="11" name="Subtitle 2"/>
            <p:cNvSpPr txBox="1">
              <a:spLocks/>
            </p:cNvSpPr>
            <p:nvPr/>
          </p:nvSpPr>
          <p:spPr>
            <a:xfrm>
              <a:off x="1644175" y="6324601"/>
              <a:ext cx="1877767" cy="457200"/>
            </a:xfrm>
            <a:prstGeom prst="rect">
              <a:avLst/>
            </a:prstGeom>
          </p:spPr>
          <p:txBody>
            <a:bodyPr vert="horz" lIns="91440" tIns="45720" rIns="91440" bIns="45720" rtlCol="0">
              <a:normAutofit/>
            </a:bodyPr>
            <a:lstStyle/>
            <a:p>
              <a:pPr algn="ctr">
                <a:spcBef>
                  <a:spcPct val="20000"/>
                </a:spcBef>
                <a:defRPr/>
              </a:pPr>
              <a:r>
                <a:rPr lang="en-US" sz="2000" b="1" dirty="0">
                  <a:solidFill>
                    <a:srgbClr val="C00000"/>
                  </a:solidFill>
                </a:rPr>
                <a:t>Surface water</a:t>
              </a:r>
            </a:p>
            <a:p>
              <a:pPr algn="ctr">
                <a:spcBef>
                  <a:spcPct val="20000"/>
                </a:spcBef>
                <a:defRPr/>
              </a:pPr>
              <a:endParaRPr lang="en-US" sz="2000" b="1" dirty="0">
                <a:solidFill>
                  <a:srgbClr val="C00000"/>
                </a:solidFill>
              </a:endParaRPr>
            </a:p>
            <a:p>
              <a:pPr algn="ctr">
                <a:spcBef>
                  <a:spcPct val="20000"/>
                </a:spcBef>
                <a:defRPr/>
              </a:pPr>
              <a:endParaRPr lang="en-US" sz="2000" b="1" dirty="0">
                <a:solidFill>
                  <a:srgbClr val="C00000"/>
                </a:solidFill>
              </a:endParaRPr>
            </a:p>
            <a:p>
              <a:pPr algn="ctr">
                <a:spcBef>
                  <a:spcPct val="20000"/>
                </a:spcBef>
                <a:defRPr/>
              </a:pPr>
              <a:endParaRPr lang="en-US" sz="2000" b="1" dirty="0">
                <a:solidFill>
                  <a:srgbClr val="C00000"/>
                </a:solidFill>
              </a:endParaRPr>
            </a:p>
          </p:txBody>
        </p:sp>
        <p:pic>
          <p:nvPicPr>
            <p:cNvPr id="20494" name="Picture 14" descr="https://upload.wikimedia.org/wikipedia/commons/1/1f/Lake_Volta_Ghana.jpg"/>
            <p:cNvPicPr>
              <a:picLocks noChangeAspect="1" noChangeArrowheads="1"/>
            </p:cNvPicPr>
            <p:nvPr/>
          </p:nvPicPr>
          <p:blipFill>
            <a:blip r:embed="rId6" cstate="print"/>
            <a:srcRect/>
            <a:stretch>
              <a:fillRect/>
            </a:stretch>
          </p:blipFill>
          <p:spPr bwMode="auto">
            <a:xfrm>
              <a:off x="863315" y="3854571"/>
              <a:ext cx="3671644" cy="2543268"/>
            </a:xfrm>
            <a:prstGeom prst="rect">
              <a:avLst/>
            </a:prstGeom>
            <a:noFill/>
          </p:spPr>
        </p:pic>
      </p:grpSp>
    </p:spTree>
    <p:extLst>
      <p:ext uri="{BB962C8B-B14F-4D97-AF65-F5344CB8AC3E}">
        <p14:creationId xmlns:p14="http://schemas.microsoft.com/office/powerpoint/2010/main" val="7128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04800" y="914400"/>
            <a:ext cx="8763000" cy="685800"/>
          </a:xfrm>
          <a:prstGeom prst="rect">
            <a:avLst/>
          </a:prstGeom>
        </p:spPr>
        <p:txBody>
          <a:bodyPr vert="horz" lIns="91440" tIns="45720" rIns="91440" bIns="45720" rtlCol="0">
            <a:noAutofit/>
          </a:bodyPr>
          <a:lstStyle/>
          <a:p>
            <a:pPr marL="342891" indent="-342891">
              <a:spcBef>
                <a:spcPct val="20000"/>
              </a:spcBef>
              <a:buFont typeface="Wingdings" panose="05000000000000000000" pitchFamily="2" charset="2"/>
              <a:buChar char="q"/>
              <a:defRPr/>
            </a:pPr>
            <a:r>
              <a:rPr lang="en-US" sz="2000" b="1" dirty="0">
                <a:latin typeface="Arial" panose="020B0604020202020204" pitchFamily="34" charset="0"/>
                <a:cs typeface="Arial" panose="020B0604020202020204" pitchFamily="34" charset="0"/>
              </a:rPr>
              <a:t>Options to provide water in galamsey areas include: (a) Treatment of polluted water; (b) Groundwater; (c) inter-basin water transfer</a:t>
            </a:r>
            <a:endParaRPr lang="en-US" sz="2000" dirty="0">
              <a:latin typeface="Arial" panose="020B0604020202020204" pitchFamily="34" charset="0"/>
              <a:cs typeface="Arial" panose="020B0604020202020204" pitchFamily="34" charset="0"/>
            </a:endParaRPr>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2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934200" y="6356353"/>
            <a:ext cx="2133600" cy="365125"/>
          </a:xfrm>
        </p:spPr>
        <p:txBody>
          <a:bodyPr/>
          <a:lstStyle/>
          <a:p>
            <a:fld id="{15D627EB-A6F0-4BC2-8FEE-2FFA2E824394}" type="slidenum">
              <a:rPr lang="en-US" sz="1400" b="1">
                <a:solidFill>
                  <a:schemeClr val="tx1"/>
                </a:solidFill>
              </a:rPr>
              <a:pPr/>
              <a:t>20</a:t>
            </a:fld>
            <a:endParaRPr lang="en-US" sz="1400" b="1" dirty="0">
              <a:solidFill>
                <a:schemeClr val="tx1"/>
              </a:solidFill>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r="8577"/>
          <a:stretch/>
        </p:blipFill>
        <p:spPr>
          <a:xfrm>
            <a:off x="5566566" y="1676400"/>
            <a:ext cx="3334460" cy="3505200"/>
          </a:xfrm>
          <a:prstGeom prst="rect">
            <a:avLst/>
          </a:prstGeom>
        </p:spPr>
      </p:pic>
      <p:sp>
        <p:nvSpPr>
          <p:cNvPr id="13" name="Title 1"/>
          <p:cNvSpPr>
            <a:spLocks noGrp="1"/>
          </p:cNvSpPr>
          <p:nvPr>
            <p:ph type="ctrTitle"/>
          </p:nvPr>
        </p:nvSpPr>
        <p:spPr>
          <a:xfrm>
            <a:off x="609599" y="180979"/>
            <a:ext cx="8288319" cy="533399"/>
          </a:xfrm>
        </p:spPr>
        <p:txBody>
          <a:bodyPr>
            <a:noAutofit/>
          </a:bodyPr>
          <a:lstStyle/>
          <a:p>
            <a:pPr algn="l"/>
            <a:r>
              <a:rPr lang="en-US" sz="3200" b="1" dirty="0">
                <a:solidFill>
                  <a:srgbClr val="0070C0"/>
                </a:solidFill>
                <a:latin typeface="Candara heading"/>
              </a:rPr>
              <a:t>Galamsey and Water Scarcity</a:t>
            </a:r>
          </a:p>
        </p:txBody>
      </p:sp>
      <p:graphicFrame>
        <p:nvGraphicFramePr>
          <p:cNvPr id="7" name="Table 6"/>
          <p:cNvGraphicFramePr>
            <a:graphicFrameLocks noGrp="1"/>
          </p:cNvGraphicFramePr>
          <p:nvPr>
            <p:extLst>
              <p:ext uri="{D42A27DB-BD31-4B8C-83A1-F6EECF244321}">
                <p14:modId xmlns:p14="http://schemas.microsoft.com/office/powerpoint/2010/main" val="1669736473"/>
              </p:ext>
            </p:extLst>
          </p:nvPr>
        </p:nvGraphicFramePr>
        <p:xfrm>
          <a:off x="790973" y="1836825"/>
          <a:ext cx="4648200" cy="1678856"/>
        </p:xfrm>
        <a:graphic>
          <a:graphicData uri="http://schemas.openxmlformats.org/drawingml/2006/table">
            <a:tbl>
              <a:tblPr>
                <a:tableStyleId>{5C22544A-7EE6-4342-B048-85BDC9FD1C3A}</a:tableStyleId>
              </a:tblPr>
              <a:tblGrid>
                <a:gridCol w="736600">
                  <a:extLst>
                    <a:ext uri="{9D8B030D-6E8A-4147-A177-3AD203B41FA5}">
                      <a16:colId xmlns:a16="http://schemas.microsoft.com/office/drawing/2014/main" val="20000"/>
                    </a:ext>
                  </a:extLst>
                </a:gridCol>
                <a:gridCol w="977900">
                  <a:extLst>
                    <a:ext uri="{9D8B030D-6E8A-4147-A177-3AD203B41FA5}">
                      <a16:colId xmlns:a16="http://schemas.microsoft.com/office/drawing/2014/main" val="20001"/>
                    </a:ext>
                  </a:extLst>
                </a:gridCol>
                <a:gridCol w="977900">
                  <a:extLst>
                    <a:ext uri="{9D8B030D-6E8A-4147-A177-3AD203B41FA5}">
                      <a16:colId xmlns:a16="http://schemas.microsoft.com/office/drawing/2014/main" val="20002"/>
                    </a:ext>
                  </a:extLst>
                </a:gridCol>
                <a:gridCol w="9652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tblGrid>
              <a:tr h="184234">
                <a:tc gridSpan="5">
                  <a:txBody>
                    <a:bodyPr/>
                    <a:lstStyle/>
                    <a:p>
                      <a:pPr algn="ctr" fontAlgn="b"/>
                      <a:r>
                        <a:rPr lang="en-US" sz="1400" b="1" i="0" u="none" strike="noStrike" dirty="0">
                          <a:solidFill>
                            <a:srgbClr val="000000"/>
                          </a:solidFill>
                          <a:effectLst/>
                          <a:latin typeface="+mn-lt"/>
                        </a:rPr>
                        <a:t>Population</a:t>
                      </a:r>
                    </a:p>
                  </a:txBody>
                  <a:tcPr marL="9525" marR="9525" marT="9525" marB="0" anchor="b"/>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184234">
                <a:tc>
                  <a:txBody>
                    <a:bodyPr/>
                    <a:lstStyle/>
                    <a:p>
                      <a:pPr algn="l" fontAlgn="b"/>
                      <a:r>
                        <a:rPr lang="en-US" sz="1400" b="1" i="0" u="none" strike="noStrike" dirty="0">
                          <a:solidFill>
                            <a:srgbClr val="000000"/>
                          </a:solidFill>
                          <a:effectLst/>
                          <a:latin typeface="+mn-lt"/>
                        </a:rPr>
                        <a:t>Basin</a:t>
                      </a:r>
                    </a:p>
                  </a:txBody>
                  <a:tcPr marL="9525" marR="9525" marT="9525" marB="0" anchor="b"/>
                </a:tc>
                <a:tc>
                  <a:txBody>
                    <a:bodyPr/>
                    <a:lstStyle/>
                    <a:p>
                      <a:pPr algn="ctr" fontAlgn="b"/>
                      <a:r>
                        <a:rPr lang="en-US" sz="1400" b="1" i="0" u="none" strike="noStrike" dirty="0">
                          <a:solidFill>
                            <a:srgbClr val="000000"/>
                          </a:solidFill>
                          <a:effectLst/>
                          <a:latin typeface="+mn-lt"/>
                        </a:rPr>
                        <a:t>        2020</a:t>
                      </a:r>
                    </a:p>
                  </a:txBody>
                  <a:tcPr marL="9525" marR="9525" marT="9525" marB="0" anchor="b"/>
                </a:tc>
                <a:tc>
                  <a:txBody>
                    <a:bodyPr/>
                    <a:lstStyle/>
                    <a:p>
                      <a:pPr algn="ctr" fontAlgn="b"/>
                      <a:r>
                        <a:rPr lang="en-US" sz="1400" b="1" i="0" u="none" strike="noStrike" dirty="0">
                          <a:solidFill>
                            <a:srgbClr val="000000"/>
                          </a:solidFill>
                          <a:effectLst/>
                          <a:latin typeface="+mn-lt"/>
                        </a:rPr>
                        <a:t>         2030</a:t>
                      </a:r>
                    </a:p>
                  </a:txBody>
                  <a:tcPr marL="9525" marR="9525" marT="9525" marB="0" anchor="b"/>
                </a:tc>
                <a:tc>
                  <a:txBody>
                    <a:bodyPr/>
                    <a:lstStyle/>
                    <a:p>
                      <a:pPr algn="ctr" fontAlgn="b"/>
                      <a:r>
                        <a:rPr lang="en-US" sz="1400" b="1" i="0" u="none" strike="noStrike" dirty="0">
                          <a:solidFill>
                            <a:srgbClr val="000000"/>
                          </a:solidFill>
                          <a:effectLst/>
                          <a:latin typeface="+mn-lt"/>
                        </a:rPr>
                        <a:t>      2040</a:t>
                      </a:r>
                    </a:p>
                  </a:txBody>
                  <a:tcPr marL="9525" marR="9525" marT="9525" marB="0" anchor="b"/>
                </a:tc>
                <a:tc>
                  <a:txBody>
                    <a:bodyPr/>
                    <a:lstStyle/>
                    <a:p>
                      <a:pPr algn="ctr" fontAlgn="b"/>
                      <a:r>
                        <a:rPr lang="en-US" sz="1400" b="1" i="0" u="none" strike="noStrike" dirty="0">
                          <a:solidFill>
                            <a:srgbClr val="000000"/>
                          </a:solidFill>
                          <a:effectLst/>
                          <a:latin typeface="+mn-lt"/>
                        </a:rPr>
                        <a:t>2050</a:t>
                      </a:r>
                    </a:p>
                  </a:txBody>
                  <a:tcPr marL="9525" marR="9525" marT="9525" marB="0" anchor="b"/>
                </a:tc>
                <a:extLst>
                  <a:ext uri="{0D108BD9-81ED-4DB2-BD59-A6C34878D82A}">
                    <a16:rowId xmlns:a16="http://schemas.microsoft.com/office/drawing/2014/main" val="10001"/>
                  </a:ext>
                </a:extLst>
              </a:tr>
              <a:tr h="360596">
                <a:tc>
                  <a:txBody>
                    <a:bodyPr/>
                    <a:lstStyle/>
                    <a:p>
                      <a:pPr algn="l" fontAlgn="b"/>
                      <a:r>
                        <a:rPr lang="en-US" sz="1400" b="1" u="none" strike="noStrike" dirty="0">
                          <a:effectLst/>
                          <a:latin typeface="+mn-lt"/>
                        </a:rPr>
                        <a:t>Pra</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baseline="0" dirty="0">
                          <a:effectLst/>
                          <a:latin typeface="+mn-lt"/>
                        </a:rPr>
                        <a:t>                </a:t>
                      </a:r>
                      <a:r>
                        <a:rPr lang="en-US" sz="1400" b="1" u="none" strike="noStrike" dirty="0">
                          <a:effectLst/>
                          <a:latin typeface="+mn-lt"/>
                        </a:rPr>
                        <a:t>6,682,477 </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latin typeface="+mn-lt"/>
                        </a:rPr>
                        <a:t>            7,962,254 </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latin typeface="+mn-lt"/>
                        </a:rPr>
                        <a:t>            9,202,306 </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latin typeface="+mn-lt"/>
                        </a:rPr>
                        <a:t> 10,295,100 </a:t>
                      </a:r>
                      <a:endParaRPr lang="en-US" sz="14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2"/>
                  </a:ext>
                </a:extLst>
              </a:tr>
              <a:tr h="413936">
                <a:tc>
                  <a:txBody>
                    <a:bodyPr/>
                    <a:lstStyle/>
                    <a:p>
                      <a:pPr algn="l" fontAlgn="b"/>
                      <a:r>
                        <a:rPr lang="en-US" sz="1400" b="1" u="none" strike="noStrike" dirty="0">
                          <a:effectLst/>
                          <a:latin typeface="+mn-lt"/>
                        </a:rPr>
                        <a:t>Ankobra</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dirty="0">
                          <a:effectLst/>
                          <a:latin typeface="+mn-lt"/>
                        </a:rPr>
                        <a:t>            901,747 </a:t>
                      </a:r>
                      <a:endParaRPr lang="en-US" sz="1400" b="1" i="0" u="none" strike="noStrike" dirty="0">
                        <a:solidFill>
                          <a:srgbClr val="000000"/>
                        </a:solidFill>
                        <a:effectLst/>
                        <a:latin typeface="+mn-lt"/>
                      </a:endParaRPr>
                    </a:p>
                  </a:txBody>
                  <a:tcPr marL="9525" marR="9525" marT="9525" marB="0" anchor="b"/>
                </a:tc>
                <a:tc>
                  <a:txBody>
                    <a:bodyPr/>
                    <a:lstStyle/>
                    <a:p>
                      <a:pPr algn="ctr" fontAlgn="b"/>
                      <a:r>
                        <a:rPr lang="en-US" sz="1400" b="1" u="none" strike="noStrike">
                          <a:effectLst/>
                          <a:latin typeface="+mn-lt"/>
                        </a:rPr>
                        <a:t>            1,082,856 </a:t>
                      </a:r>
                      <a:endParaRPr lang="en-US" sz="1400" b="1" i="0" u="none" strike="noStrike">
                        <a:solidFill>
                          <a:srgbClr val="000000"/>
                        </a:solidFill>
                        <a:effectLst/>
                        <a:latin typeface="+mn-lt"/>
                      </a:endParaRPr>
                    </a:p>
                  </a:txBody>
                  <a:tcPr marL="9525" marR="9525" marT="9525" marB="0" anchor="b"/>
                </a:tc>
                <a:tc>
                  <a:txBody>
                    <a:bodyPr/>
                    <a:lstStyle/>
                    <a:p>
                      <a:pPr algn="ctr" fontAlgn="b"/>
                      <a:r>
                        <a:rPr lang="en-US" sz="1400" b="1" u="none" strike="noStrike">
                          <a:effectLst/>
                          <a:latin typeface="+mn-lt"/>
                        </a:rPr>
                        <a:t>            1,257,052 </a:t>
                      </a:r>
                      <a:endParaRPr lang="en-US" sz="1400" b="1" i="0" u="none" strike="noStrike">
                        <a:solidFill>
                          <a:srgbClr val="000000"/>
                        </a:solidFill>
                        <a:effectLst/>
                        <a:latin typeface="+mn-lt"/>
                      </a:endParaRPr>
                    </a:p>
                  </a:txBody>
                  <a:tcPr marL="9525" marR="9525" marT="9525" marB="0" anchor="b"/>
                </a:tc>
                <a:tc>
                  <a:txBody>
                    <a:bodyPr/>
                    <a:lstStyle/>
                    <a:p>
                      <a:pPr algn="ctr" fontAlgn="b"/>
                      <a:r>
                        <a:rPr lang="en-US" sz="1400" b="1" u="none" strike="noStrike" dirty="0">
                          <a:effectLst/>
                          <a:latin typeface="+mn-lt"/>
                        </a:rPr>
                        <a:t>             1,408,259 </a:t>
                      </a:r>
                      <a:endParaRPr lang="en-US" sz="14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3"/>
                  </a:ext>
                </a:extLst>
              </a:tr>
              <a:tr h="360596">
                <a:tc>
                  <a:txBody>
                    <a:bodyPr/>
                    <a:lstStyle/>
                    <a:p>
                      <a:pPr algn="l" fontAlgn="b"/>
                      <a:r>
                        <a:rPr lang="en-US" sz="1400" b="1" i="0" u="none" strike="noStrike" dirty="0">
                          <a:solidFill>
                            <a:srgbClr val="000000"/>
                          </a:solidFill>
                          <a:effectLst/>
                          <a:latin typeface="+mn-lt"/>
                        </a:rPr>
                        <a:t>TOTAL</a:t>
                      </a:r>
                    </a:p>
                  </a:txBody>
                  <a:tcPr marL="9525" marR="9525" marT="9525" marB="0" anchor="b"/>
                </a:tc>
                <a:tc>
                  <a:txBody>
                    <a:bodyPr/>
                    <a:lstStyle/>
                    <a:p>
                      <a:pPr algn="ctr" fontAlgn="b"/>
                      <a:r>
                        <a:rPr lang="en-US" sz="1400" b="1" i="0" u="none" strike="noStrike" dirty="0">
                          <a:solidFill>
                            <a:srgbClr val="000000"/>
                          </a:solidFill>
                          <a:effectLst/>
                          <a:latin typeface="+mn-lt"/>
                        </a:rPr>
                        <a:t>7,584,224</a:t>
                      </a:r>
                    </a:p>
                  </a:txBody>
                  <a:tcPr marL="9525" marR="9525" marT="9525" marB="0" anchor="b"/>
                </a:tc>
                <a:tc>
                  <a:txBody>
                    <a:bodyPr/>
                    <a:lstStyle/>
                    <a:p>
                      <a:pPr algn="ctr" fontAlgn="b"/>
                      <a:r>
                        <a:rPr lang="en-US" sz="1400" b="1" i="0" u="none" strike="noStrike" dirty="0">
                          <a:solidFill>
                            <a:srgbClr val="000000"/>
                          </a:solidFill>
                          <a:effectLst/>
                          <a:latin typeface="+mn-lt"/>
                        </a:rPr>
                        <a:t>9,045,110</a:t>
                      </a:r>
                    </a:p>
                  </a:txBody>
                  <a:tcPr marL="9525" marR="9525" marT="9525" marB="0" anchor="b"/>
                </a:tc>
                <a:tc>
                  <a:txBody>
                    <a:bodyPr/>
                    <a:lstStyle/>
                    <a:p>
                      <a:pPr algn="ctr" fontAlgn="b"/>
                      <a:r>
                        <a:rPr lang="en-US" sz="1400" b="1" i="0" u="none" strike="noStrike" dirty="0">
                          <a:solidFill>
                            <a:srgbClr val="000000"/>
                          </a:solidFill>
                          <a:effectLst/>
                          <a:latin typeface="+mn-lt"/>
                        </a:rPr>
                        <a:t>10,459,358</a:t>
                      </a:r>
                    </a:p>
                  </a:txBody>
                  <a:tcPr marL="9525" marR="9525" marT="9525" marB="0" anchor="b"/>
                </a:tc>
                <a:tc>
                  <a:txBody>
                    <a:bodyPr/>
                    <a:lstStyle/>
                    <a:p>
                      <a:pPr algn="ctr" fontAlgn="b"/>
                      <a:r>
                        <a:rPr lang="en-US" sz="1400" b="1" i="0" u="none" strike="noStrike" dirty="0">
                          <a:solidFill>
                            <a:srgbClr val="000000"/>
                          </a:solidFill>
                          <a:effectLst/>
                          <a:latin typeface="+mn-lt"/>
                        </a:rPr>
                        <a:t>11,703,359</a:t>
                      </a:r>
                    </a:p>
                  </a:txBody>
                  <a:tcPr marL="9525" marR="9525" marT="9525" marB="0" anchor="b"/>
                </a:tc>
                <a:extLst>
                  <a:ext uri="{0D108BD9-81ED-4DB2-BD59-A6C34878D82A}">
                    <a16:rowId xmlns:a16="http://schemas.microsoft.com/office/drawing/2014/main" val="10004"/>
                  </a:ext>
                </a:extLst>
              </a:tr>
            </a:tbl>
          </a:graphicData>
        </a:graphic>
      </p:graphicFrame>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923" y="1800222"/>
            <a:ext cx="4775593" cy="2551131"/>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290" y="4605386"/>
            <a:ext cx="4775593" cy="1719214"/>
          </a:xfrm>
          <a:prstGeom prst="rect">
            <a:avLst/>
          </a:prstGeom>
        </p:spPr>
      </p:pic>
    </p:spTree>
    <p:extLst>
      <p:ext uri="{BB962C8B-B14F-4D97-AF65-F5344CB8AC3E}">
        <p14:creationId xmlns:p14="http://schemas.microsoft.com/office/powerpoint/2010/main" val="262704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590550" y="180979"/>
            <a:ext cx="7772400" cy="809621"/>
          </a:xfrm>
        </p:spPr>
        <p:txBody>
          <a:bodyPr>
            <a:noAutofit/>
          </a:bodyPr>
          <a:lstStyle/>
          <a:p>
            <a:r>
              <a:rPr lang="en-US" sz="3200" b="1" dirty="0">
                <a:solidFill>
                  <a:srgbClr val="0070C0"/>
                </a:solidFill>
                <a:latin typeface="Candara" panose="020E0502030303020204" pitchFamily="34" charset="0"/>
              </a:rPr>
              <a:t>Challenges of water scarcity/stress</a:t>
            </a:r>
          </a:p>
        </p:txBody>
      </p:sp>
      <p:sp>
        <p:nvSpPr>
          <p:cNvPr id="18434" name="AutoShape 2" descr="http://photos.myjoyonline.com/photos/news/201507/7345984719538_6716452946213.pn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http://photos.myjoyonline.com/photos/news/201507/7345984719538_6716452946213.pn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http://photos.myjoyonline.com/photos/news/201507/7345984719538_6716452946213.png"/>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Subtitle 2"/>
          <p:cNvSpPr txBox="1">
            <a:spLocks/>
          </p:cNvSpPr>
          <p:nvPr/>
        </p:nvSpPr>
        <p:spPr>
          <a:xfrm>
            <a:off x="381000" y="1295400"/>
            <a:ext cx="8382000" cy="4419600"/>
          </a:xfrm>
          <a:prstGeom prst="rect">
            <a:avLst/>
          </a:prstGeom>
        </p:spPr>
        <p:txBody>
          <a:bodyPr vert="horz" lIns="91440" tIns="45720" rIns="91440" bIns="45720" rtlCol="0">
            <a:normAutofit lnSpcReduction="10000"/>
          </a:bodyPr>
          <a:lstStyle/>
          <a:p>
            <a:pPr marL="342891" indent="-342891" algn="just">
              <a:spcBef>
                <a:spcPct val="20000"/>
              </a:spcBef>
              <a:spcAft>
                <a:spcPts val="1200"/>
              </a:spcAft>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Water and health are intimately linked.  Water scarcity or use of poor quality water, can lead to water  borne diseases, which affects the poor disproportionately.</a:t>
            </a:r>
          </a:p>
          <a:p>
            <a:pPr marL="342891" indent="-342891" algn="just">
              <a:spcBef>
                <a:spcPct val="20000"/>
              </a:spcBef>
              <a:spcAft>
                <a:spcPts val="1200"/>
              </a:spcAft>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Water scarcity can seriously hinder Ghana’s ability to produce sufficient food to meet the growing demand for food and protein. This may mean spending huge foreign exchange on food imports.</a:t>
            </a:r>
          </a:p>
          <a:p>
            <a:pPr marL="342891" indent="-342891" algn="just">
              <a:spcBef>
                <a:spcPct val="20000"/>
              </a:spcBef>
              <a:spcAft>
                <a:spcPts val="1200"/>
              </a:spcAft>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Water scarcity can result in damages to vital ecosystems.</a:t>
            </a:r>
          </a:p>
          <a:p>
            <a:pPr marL="342891" indent="-342891" algn="just">
              <a:spcBef>
                <a:spcPct val="20000"/>
              </a:spcBef>
              <a:buFont typeface="Wingdings" panose="05000000000000000000" pitchFamily="2" charset="2"/>
              <a:buChar char="q"/>
              <a:defRPr/>
            </a:pPr>
            <a:r>
              <a:rPr lang="en-US" sz="2400" dirty="0">
                <a:latin typeface="Arial" panose="020B0604020202020204" pitchFamily="34" charset="0"/>
                <a:cs typeface="Arial" panose="020B0604020202020204" pitchFamily="34" charset="0"/>
              </a:rPr>
              <a:t>Scarcity of water, caused by high turbidity, can impede the development of Ghana’s mini hydro-power potential and affect electrification/electricity tariff.</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75" y="22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5D627EB-A6F0-4BC2-8FEE-2FFA2E824394}" type="slidenum">
              <a:rPr lang="en-US" sz="1400" b="1">
                <a:solidFill>
                  <a:schemeClr val="tx1"/>
                </a:solidFill>
              </a:rPr>
              <a:pPr/>
              <a:t>21</a:t>
            </a:fld>
            <a:endParaRPr lang="en-US" sz="1400"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6B26-E9F2-46D7-8BB0-D3CEA5E8F309}"/>
              </a:ext>
            </a:extLst>
          </p:cNvPr>
          <p:cNvSpPr>
            <a:spLocks noGrp="1"/>
          </p:cNvSpPr>
          <p:nvPr>
            <p:ph type="title"/>
          </p:nvPr>
        </p:nvSpPr>
        <p:spPr/>
        <p:txBody>
          <a:bodyPr>
            <a:normAutofit/>
          </a:bodyPr>
          <a:lstStyle/>
          <a:p>
            <a:pPr algn="l"/>
            <a:r>
              <a:rPr lang="en-US" sz="3200" b="1" dirty="0">
                <a:solidFill>
                  <a:srgbClr val="0070C0"/>
                </a:solidFill>
                <a:latin typeface="Candara" panose="020E0502030303020204" pitchFamily="34" charset="0"/>
              </a:rPr>
              <a:t>Sustainable Water Management — What Can Be Done?</a:t>
            </a:r>
          </a:p>
        </p:txBody>
      </p:sp>
      <p:sp>
        <p:nvSpPr>
          <p:cNvPr id="3" name="Content Placeholder 2">
            <a:extLst>
              <a:ext uri="{FF2B5EF4-FFF2-40B4-BE49-F238E27FC236}">
                <a16:creationId xmlns:a16="http://schemas.microsoft.com/office/drawing/2014/main" id="{553C6233-0C93-436A-822E-B15BF938D29F}"/>
              </a:ext>
            </a:extLst>
          </p:cNvPr>
          <p:cNvSpPr>
            <a:spLocks noGrp="1"/>
          </p:cNvSpPr>
          <p:nvPr>
            <p:ph idx="1"/>
          </p:nvPr>
        </p:nvSpPr>
        <p:spPr>
          <a:xfrm>
            <a:off x="685800" y="1600204"/>
            <a:ext cx="8001000" cy="1676395"/>
          </a:xfrm>
        </p:spPr>
        <p:txBody>
          <a:bodyPr>
            <a:normAutofit/>
          </a:bodyPr>
          <a:lstStyle/>
          <a:p>
            <a:r>
              <a:rPr lang="en-US" sz="2400" dirty="0">
                <a:latin typeface="Arial" panose="020B0604020202020204" pitchFamily="34" charset="0"/>
                <a:cs typeface="Arial" panose="020B0604020202020204" pitchFamily="34" charset="0"/>
              </a:rPr>
              <a:t>The good news: </a:t>
            </a:r>
          </a:p>
          <a:p>
            <a:pPr marL="0" indent="0">
              <a:buNone/>
            </a:pPr>
            <a:r>
              <a:rPr lang="en-US" sz="2400" dirty="0">
                <a:latin typeface="Arial" panose="020B0604020202020204" pitchFamily="34" charset="0"/>
                <a:cs typeface="Arial" panose="020B0604020202020204" pitchFamily="34" charset="0"/>
              </a:rPr>
              <a:t>    There are a few solutions that can promote SWM and</a:t>
            </a:r>
          </a:p>
          <a:p>
            <a:pPr marL="0" indent="0">
              <a:spcAft>
                <a:spcPts val="1800"/>
              </a:spcAft>
              <a:buNone/>
            </a:pPr>
            <a:r>
              <a:rPr lang="en-US" sz="2400" dirty="0">
                <a:latin typeface="Arial" panose="020B0604020202020204" pitchFamily="34" charset="0"/>
                <a:cs typeface="Arial" panose="020B0604020202020204" pitchFamily="34" charset="0"/>
              </a:rPr>
              <a:t>    minimize water scarcity.</a:t>
            </a:r>
          </a:p>
          <a:p>
            <a:pPr>
              <a:spcAft>
                <a:spcPts val="1800"/>
              </a:spcAft>
            </a:pPr>
            <a:endParaRPr lang="en-US" sz="2400" dirty="0">
              <a:latin typeface="Arial" panose="020B0604020202020204" pitchFamily="34" charset="0"/>
              <a:cs typeface="Arial" panose="020B0604020202020204" pitchFamily="34" charset="0"/>
            </a:endParaRPr>
          </a:p>
          <a:p>
            <a:pPr>
              <a:spcAft>
                <a:spcPts val="1800"/>
              </a:spcAft>
            </a:pPr>
            <a:endParaRPr lang="en-US" dirty="0"/>
          </a:p>
        </p:txBody>
      </p:sp>
      <p:sp>
        <p:nvSpPr>
          <p:cNvPr id="4" name="Slide Number Placeholder 3">
            <a:extLst>
              <a:ext uri="{FF2B5EF4-FFF2-40B4-BE49-F238E27FC236}">
                <a16:creationId xmlns:a16="http://schemas.microsoft.com/office/drawing/2014/main" id="{186AA814-5DDA-419D-B6B1-D833BD692966}"/>
              </a:ext>
            </a:extLst>
          </p:cNvPr>
          <p:cNvSpPr>
            <a:spLocks noGrp="1"/>
          </p:cNvSpPr>
          <p:nvPr>
            <p:ph type="sldNum" sz="quarter" idx="12"/>
          </p:nvPr>
        </p:nvSpPr>
        <p:spPr/>
        <p:txBody>
          <a:bodyPr/>
          <a:lstStyle/>
          <a:p>
            <a:fld id="{15D627EB-A6F0-4BC2-8FEE-2FFA2E824394}" type="slidenum">
              <a:rPr lang="en-US" smtClean="0"/>
              <a:pPr/>
              <a:t>22</a:t>
            </a:fld>
            <a:endParaRPr lang="en-US"/>
          </a:p>
        </p:txBody>
      </p:sp>
      <p:pic>
        <p:nvPicPr>
          <p:cNvPr id="6" name="Picture 5">
            <a:extLst>
              <a:ext uri="{FF2B5EF4-FFF2-40B4-BE49-F238E27FC236}">
                <a16:creationId xmlns:a16="http://schemas.microsoft.com/office/drawing/2014/main" id="{18B6FB73-3A46-4F26-AE6B-9BCB40E6C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027" y="3322244"/>
            <a:ext cx="3035621" cy="2529684"/>
          </a:xfrm>
          <a:prstGeom prst="rect">
            <a:avLst/>
          </a:prstGeom>
        </p:spPr>
      </p:pic>
      <p:sp>
        <p:nvSpPr>
          <p:cNvPr id="7" name="Content Placeholder 2">
            <a:extLst>
              <a:ext uri="{FF2B5EF4-FFF2-40B4-BE49-F238E27FC236}">
                <a16:creationId xmlns:a16="http://schemas.microsoft.com/office/drawing/2014/main" id="{AF6E964D-FA2A-4E57-AF13-6BCCE33C2B8E}"/>
              </a:ext>
            </a:extLst>
          </p:cNvPr>
          <p:cNvSpPr txBox="1">
            <a:spLocks/>
          </p:cNvSpPr>
          <p:nvPr/>
        </p:nvSpPr>
        <p:spPr>
          <a:xfrm>
            <a:off x="609600" y="3322244"/>
            <a:ext cx="5285715" cy="2743196"/>
          </a:xfrm>
          <a:prstGeom prst="rect">
            <a:avLst/>
          </a:prstGeom>
        </p:spPr>
        <p:txBody>
          <a:bodyPr vert="horz" lIns="91440" tIns="45720" rIns="91440" bIns="45720" rtlCol="0">
            <a:normAutofit/>
          </a:bodyPr>
          <a:lst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800"/>
              </a:spcAft>
            </a:pPr>
            <a:r>
              <a:rPr lang="en-GB" sz="2400" dirty="0">
                <a:latin typeface="Arial" panose="020B0604020202020204" pitchFamily="34" charset="0"/>
                <a:cs typeface="Arial" panose="020B0604020202020204" pitchFamily="34" charset="0"/>
              </a:rPr>
              <a:t>Relevant stakeholders (Research Institutions, Academia, Water users, Policy makers, etc) should be involved in defining mitigation measures for a sustainable solution and ensure a better future.</a:t>
            </a:r>
          </a:p>
          <a:p>
            <a:pPr>
              <a:spcAft>
                <a:spcPts val="1800"/>
              </a:spcAft>
            </a:pPr>
            <a:endParaRPr lang="en-US" sz="2400" dirty="0">
              <a:latin typeface="Arial" panose="020B0604020202020204" pitchFamily="34" charset="0"/>
              <a:cs typeface="Arial" panose="020B0604020202020204" pitchFamily="34" charset="0"/>
            </a:endParaRPr>
          </a:p>
          <a:p>
            <a:pPr>
              <a:spcAft>
                <a:spcPts val="1800"/>
              </a:spcAft>
            </a:pPr>
            <a:endParaRPr lang="en-US" dirty="0"/>
          </a:p>
        </p:txBody>
      </p:sp>
      <p:pic>
        <p:nvPicPr>
          <p:cNvPr id="8" name="Picture 6">
            <a:extLst>
              <a:ext uri="{FF2B5EF4-FFF2-40B4-BE49-F238E27FC236}">
                <a16:creationId xmlns:a16="http://schemas.microsoft.com/office/drawing/2014/main" id="{EDD899E4-78C2-49F8-AB31-884FEC5023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638" y="18535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655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194822"/>
            <a:ext cx="4800600" cy="381000"/>
          </a:xfrm>
        </p:spPr>
        <p:txBody>
          <a:bodyPr>
            <a:noAutofit/>
          </a:bodyPr>
          <a:lstStyle/>
          <a:p>
            <a:pPr marL="342891" indent="-342891" algn="l">
              <a:buFont typeface="Wingdings" panose="05000000000000000000" pitchFamily="2" charset="2"/>
              <a:buChar char="q"/>
            </a:pPr>
            <a:r>
              <a:rPr lang="en-US" sz="2400" b="1" dirty="0">
                <a:latin typeface="Corbel" panose="020B0503020204020204" pitchFamily="34" charset="0"/>
              </a:rPr>
              <a:t>Objective for Mitigation Efforts</a:t>
            </a:r>
            <a:endParaRPr lang="en-GB" sz="2400" b="1" dirty="0">
              <a:latin typeface="Corbel" panose="020B0503020204020204" pitchFamily="34" charset="0"/>
            </a:endParaRPr>
          </a:p>
        </p:txBody>
      </p:sp>
      <p:sp>
        <p:nvSpPr>
          <p:cNvPr id="3" name="Content Placeholder 2"/>
          <p:cNvSpPr>
            <a:spLocks noGrp="1"/>
          </p:cNvSpPr>
          <p:nvPr>
            <p:ph idx="1"/>
          </p:nvPr>
        </p:nvSpPr>
        <p:spPr>
          <a:xfrm>
            <a:off x="409575" y="2641938"/>
            <a:ext cx="8277225" cy="4216062"/>
          </a:xfrm>
        </p:spPr>
        <p:txBody>
          <a:bodyPr>
            <a:normAutofit fontScale="85000" lnSpcReduction="20000"/>
          </a:bodyPr>
          <a:lstStyle/>
          <a:p>
            <a:pPr marL="0" indent="0" fontAlgn="base">
              <a:buNone/>
            </a:pPr>
            <a:r>
              <a:rPr lang="en-GB" sz="2600" i="1" dirty="0">
                <a:latin typeface="Arial" panose="020B0604020202020204" pitchFamily="34" charset="0"/>
                <a:cs typeface="Arial" panose="020B0604020202020204" pitchFamily="34" charset="0"/>
              </a:rPr>
              <a:t>The objective of a mitigation strategy </a:t>
            </a:r>
          </a:p>
          <a:p>
            <a:pPr marL="0" indent="0" fontAlgn="base">
              <a:buNone/>
            </a:pPr>
            <a:r>
              <a:rPr lang="en-GB" sz="2600" i="1" dirty="0">
                <a:latin typeface="Arial" panose="020B0604020202020204" pitchFamily="34" charset="0"/>
                <a:cs typeface="Arial" panose="020B0604020202020204" pitchFamily="34" charset="0"/>
              </a:rPr>
              <a:t>determines the path to pursue. Relevant </a:t>
            </a:r>
          </a:p>
          <a:p>
            <a:pPr marL="0" indent="0" fontAlgn="base">
              <a:buNone/>
            </a:pPr>
            <a:r>
              <a:rPr lang="en-GB" sz="2600" i="1" dirty="0">
                <a:latin typeface="Arial" panose="020B0604020202020204" pitchFamily="34" charset="0"/>
                <a:cs typeface="Arial" panose="020B0604020202020204" pitchFamily="34" charset="0"/>
              </a:rPr>
              <a:t>stakeholders should be involved in defining </a:t>
            </a:r>
          </a:p>
          <a:p>
            <a:pPr marL="0" indent="0" fontAlgn="base">
              <a:buNone/>
            </a:pPr>
            <a:r>
              <a:rPr lang="en-GB" sz="2600" i="1" dirty="0">
                <a:latin typeface="Arial" panose="020B0604020202020204" pitchFamily="34" charset="0"/>
                <a:cs typeface="Arial" panose="020B0604020202020204" pitchFamily="34" charset="0"/>
              </a:rPr>
              <a:t>mitigation objectives for a sustainable solution.</a:t>
            </a:r>
          </a:p>
          <a:p>
            <a:pPr marL="0" indent="0" fontAlgn="base">
              <a:buNone/>
            </a:pPr>
            <a:endParaRPr lang="en-GB" sz="2000" i="1" dirty="0">
              <a:latin typeface="Arial" panose="020B0604020202020204" pitchFamily="34" charset="0"/>
              <a:cs typeface="Arial" panose="020B0604020202020204" pitchFamily="34" charset="0"/>
            </a:endParaRPr>
          </a:p>
          <a:p>
            <a:pPr fontAlgn="base">
              <a:buFont typeface="Courier New" panose="02070309020205020404" pitchFamily="49" charset="0"/>
              <a:buChar char="o"/>
            </a:pPr>
            <a:r>
              <a:rPr lang="en-GB" sz="2600" dirty="0">
                <a:latin typeface="Arial" panose="020B0604020202020204" pitchFamily="34" charset="0"/>
                <a:cs typeface="Arial" panose="020B0604020202020204" pitchFamily="34" charset="0"/>
              </a:rPr>
              <a:t>Mitigation Objectives (the 4Rs):</a:t>
            </a:r>
          </a:p>
          <a:p>
            <a:pPr lvl="1">
              <a:buFont typeface="Wingdings" panose="05000000000000000000" pitchFamily="2" charset="2"/>
              <a:buChar char="§"/>
            </a:pPr>
            <a:r>
              <a:rPr lang="en-GB" sz="2600" b="1" dirty="0">
                <a:latin typeface="Arial" panose="020B0604020202020204" pitchFamily="34" charset="0"/>
                <a:cs typeface="Arial" panose="020B0604020202020204" pitchFamily="34" charset="0"/>
              </a:rPr>
              <a:t>Restoration: </a:t>
            </a:r>
            <a:r>
              <a:rPr lang="en-GB" sz="2600" dirty="0">
                <a:latin typeface="Arial" panose="020B0604020202020204" pitchFamily="34" charset="0"/>
                <a:cs typeface="Arial" panose="020B0604020202020204" pitchFamily="34" charset="0"/>
              </a:rPr>
              <a:t>action of restoring to the original or pristine state.</a:t>
            </a:r>
          </a:p>
          <a:p>
            <a:pPr lvl="1">
              <a:buFont typeface="Wingdings" panose="05000000000000000000" pitchFamily="2" charset="2"/>
              <a:buChar char="§"/>
            </a:pPr>
            <a:r>
              <a:rPr lang="en-GB" sz="2600" b="1" dirty="0">
                <a:latin typeface="Arial" panose="020B0604020202020204" pitchFamily="34" charset="0"/>
                <a:cs typeface="Arial" panose="020B0604020202020204" pitchFamily="34" charset="0"/>
              </a:rPr>
              <a:t>Rehabilitation: </a:t>
            </a:r>
            <a:r>
              <a:rPr lang="en-GB" sz="2600" dirty="0">
                <a:latin typeface="Arial" panose="020B0604020202020204" pitchFamily="34" charset="0"/>
                <a:cs typeface="Arial" panose="020B0604020202020204" pitchFamily="34" charset="0"/>
              </a:rPr>
              <a:t>action of restoring a thing to a previous condition or status.</a:t>
            </a:r>
          </a:p>
          <a:p>
            <a:pPr lvl="1">
              <a:buFont typeface="Wingdings" panose="05000000000000000000" pitchFamily="2" charset="2"/>
              <a:buChar char="§"/>
            </a:pPr>
            <a:r>
              <a:rPr lang="en-GB" sz="2600" b="1" dirty="0">
                <a:latin typeface="Arial" panose="020B0604020202020204" pitchFamily="34" charset="0"/>
                <a:cs typeface="Arial" panose="020B0604020202020204" pitchFamily="34" charset="0"/>
              </a:rPr>
              <a:t>Reclamation</a:t>
            </a:r>
            <a:r>
              <a:rPr lang="en-GB" sz="2600" dirty="0">
                <a:latin typeface="Arial" panose="020B0604020202020204" pitchFamily="34" charset="0"/>
                <a:cs typeface="Arial" panose="020B0604020202020204" pitchFamily="34" charset="0"/>
              </a:rPr>
              <a:t>: bringing back to a proper/usable state.</a:t>
            </a:r>
          </a:p>
          <a:p>
            <a:pPr lvl="1">
              <a:buFont typeface="Wingdings" panose="05000000000000000000" pitchFamily="2" charset="2"/>
              <a:buChar char="§"/>
            </a:pPr>
            <a:r>
              <a:rPr lang="en-GB" sz="2600" b="1" dirty="0">
                <a:latin typeface="Arial" panose="020B0604020202020204" pitchFamily="34" charset="0"/>
                <a:cs typeface="Arial" panose="020B0604020202020204" pitchFamily="34" charset="0"/>
              </a:rPr>
              <a:t>Remediation:</a:t>
            </a:r>
            <a:r>
              <a:rPr lang="en-GB" sz="2600" dirty="0">
                <a:latin typeface="Arial" panose="020B0604020202020204" pitchFamily="34" charset="0"/>
                <a:cs typeface="Arial" panose="020B0604020202020204" pitchFamily="34" charset="0"/>
              </a:rPr>
              <a:t> clean-up of the contaminated area to safe levels by removing or isolating contaminants.</a:t>
            </a:r>
          </a:p>
        </p:txBody>
      </p:sp>
      <p:sp>
        <p:nvSpPr>
          <p:cNvPr id="4" name="Title 1"/>
          <p:cNvSpPr txBox="1">
            <a:spLocks/>
          </p:cNvSpPr>
          <p:nvPr/>
        </p:nvSpPr>
        <p:spPr>
          <a:xfrm>
            <a:off x="762000" y="285756"/>
            <a:ext cx="7793521" cy="7810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70C0"/>
                </a:solidFill>
                <a:latin typeface="Candara" panose="020E0502030303020204" pitchFamily="34" charset="0"/>
              </a:rPr>
              <a:t>Mitigation for sustainable water resources</a:t>
            </a: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22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15D627EB-A6F0-4BC2-8FEE-2FFA2E824394}" type="slidenum">
              <a:rPr lang="en-US" sz="1400" b="1">
                <a:solidFill>
                  <a:schemeClr val="tx1"/>
                </a:solidFill>
              </a:rPr>
              <a:pPr/>
              <a:t>23</a:t>
            </a:fld>
            <a:endParaRPr lang="en-US" sz="1400" b="1" dirty="0">
              <a:solidFill>
                <a:schemeClr val="tx1"/>
              </a:solidFill>
            </a:endParaRPr>
          </a:p>
        </p:txBody>
      </p:sp>
      <p:sp>
        <p:nvSpPr>
          <p:cNvPr id="7" name="AutoShape 2" descr="Stakeholder Engagement - Welcome to Centre for Global Solutions and  Sustainable Development (CENGSSUD)"/>
          <p:cNvSpPr>
            <a:spLocks noChangeAspect="1" noChangeArrowheads="1"/>
          </p:cNvSpPr>
          <p:nvPr/>
        </p:nvSpPr>
        <p:spPr bwMode="auto">
          <a:xfrm>
            <a:off x="155575" y="-647700"/>
            <a:ext cx="3371850"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2988" y="2216289"/>
            <a:ext cx="2552533" cy="2127111"/>
          </a:xfrm>
          <a:prstGeom prst="rect">
            <a:avLst/>
          </a:prstGeom>
        </p:spPr>
      </p:pic>
      <p:sp>
        <p:nvSpPr>
          <p:cNvPr id="10" name="TextBox 9">
            <a:extLst>
              <a:ext uri="{FF2B5EF4-FFF2-40B4-BE49-F238E27FC236}">
                <a16:creationId xmlns:a16="http://schemas.microsoft.com/office/drawing/2014/main" id="{3DD701DC-BA96-4D7C-B169-F381F37FDA43}"/>
              </a:ext>
            </a:extLst>
          </p:cNvPr>
          <p:cNvSpPr txBox="1"/>
          <p:nvPr/>
        </p:nvSpPr>
        <p:spPr>
          <a:xfrm>
            <a:off x="447675" y="951410"/>
            <a:ext cx="8467725" cy="1154162"/>
          </a:xfrm>
          <a:prstGeom prst="rect">
            <a:avLst/>
          </a:prstGeom>
          <a:noFill/>
        </p:spPr>
        <p:txBody>
          <a:bodyPr wrap="square">
            <a:spAutoFit/>
          </a:bodyPr>
          <a:lstStyle/>
          <a:p>
            <a:pPr>
              <a:spcAft>
                <a:spcPts val="1800"/>
              </a:spcAft>
            </a:pPr>
            <a:r>
              <a:rPr lang="en-US" sz="2300" dirty="0">
                <a:latin typeface="Arial" panose="020B0604020202020204" pitchFamily="34" charset="0"/>
                <a:cs typeface="Arial" panose="020B0604020202020204" pitchFamily="34" charset="0"/>
              </a:rPr>
              <a:t>The good news is that there are a few solutions that can promote sustainable water management and minimize water scarcity.</a:t>
            </a:r>
          </a:p>
        </p:txBody>
      </p:sp>
    </p:spTree>
    <p:extLst>
      <p:ext uri="{BB962C8B-B14F-4D97-AF65-F5344CB8AC3E}">
        <p14:creationId xmlns:p14="http://schemas.microsoft.com/office/powerpoint/2010/main" val="4222050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066799"/>
            <a:ext cx="8229600" cy="5654679"/>
          </a:xfrm>
        </p:spPr>
        <p:txBody>
          <a:bodyPr>
            <a:noAutofit/>
          </a:bodyPr>
          <a:lstStyle/>
          <a:p>
            <a:pPr fontAlgn="base">
              <a:spcAft>
                <a:spcPts val="1800"/>
              </a:spcAft>
              <a:buFont typeface="Courier New" panose="02070309020205020404" pitchFamily="49" charset="0"/>
              <a:buChar char="o"/>
            </a:pPr>
            <a:r>
              <a:rPr lang="en-GB" sz="2400" b="1" dirty="0">
                <a:latin typeface="Arial" panose="020B0604020202020204" pitchFamily="34" charset="0"/>
                <a:cs typeface="Arial" panose="020B0604020202020204" pitchFamily="34" charset="0"/>
              </a:rPr>
              <a:t>Mitigation Objectives (the 4Rs):</a:t>
            </a:r>
          </a:p>
          <a:p>
            <a:pPr lvl="1">
              <a:buFont typeface="Wingdings" panose="05000000000000000000" pitchFamily="2" charset="2"/>
              <a:buChar char="§"/>
            </a:pPr>
            <a:r>
              <a:rPr lang="en-GB" sz="2400" b="1" dirty="0">
                <a:latin typeface="Arial" panose="020B0604020202020204" pitchFamily="34" charset="0"/>
                <a:cs typeface="Arial" panose="020B0604020202020204" pitchFamily="34" charset="0"/>
              </a:rPr>
              <a:t>Restoration: </a:t>
            </a:r>
          </a:p>
          <a:p>
            <a:pPr marL="457188" lvl="1" indent="0">
              <a:spcBef>
                <a:spcPts val="0"/>
              </a:spcBef>
              <a:spcAft>
                <a:spcPts val="1800"/>
              </a:spcAft>
              <a:buNone/>
            </a:pPr>
            <a:r>
              <a:rPr lang="en-GB" sz="2400" dirty="0">
                <a:latin typeface="Arial" panose="020B0604020202020204" pitchFamily="34" charset="0"/>
                <a:cs typeface="Arial" panose="020B0604020202020204" pitchFamily="34" charset="0"/>
              </a:rPr>
              <a:t>Action of restoring to the original or pristine state.</a:t>
            </a:r>
          </a:p>
          <a:p>
            <a:pPr lvl="1">
              <a:buFont typeface="Wingdings" panose="05000000000000000000" pitchFamily="2" charset="2"/>
              <a:buChar char="§"/>
            </a:pPr>
            <a:r>
              <a:rPr lang="en-GB" sz="2400" b="1" dirty="0">
                <a:latin typeface="Arial" panose="020B0604020202020204" pitchFamily="34" charset="0"/>
                <a:cs typeface="Arial" panose="020B0604020202020204" pitchFamily="34" charset="0"/>
              </a:rPr>
              <a:t>Rehabilitation: </a:t>
            </a:r>
          </a:p>
          <a:p>
            <a:pPr marL="457188" lvl="1" indent="0">
              <a:spcBef>
                <a:spcPts val="0"/>
              </a:spcBef>
              <a:spcAft>
                <a:spcPts val="1800"/>
              </a:spcAft>
              <a:buNone/>
            </a:pPr>
            <a:r>
              <a:rPr lang="en-GB" sz="2400" dirty="0">
                <a:latin typeface="Arial" panose="020B0604020202020204" pitchFamily="34" charset="0"/>
                <a:cs typeface="Arial" panose="020B0604020202020204" pitchFamily="34" charset="0"/>
              </a:rPr>
              <a:t>Action of restoring it to a previous condition or status.</a:t>
            </a:r>
          </a:p>
          <a:p>
            <a:pPr lvl="1">
              <a:buFont typeface="Wingdings" panose="05000000000000000000" pitchFamily="2" charset="2"/>
              <a:buChar char="§"/>
            </a:pPr>
            <a:r>
              <a:rPr lang="en-GB" sz="2400" b="1" dirty="0">
                <a:latin typeface="Arial" panose="020B0604020202020204" pitchFamily="34" charset="0"/>
                <a:cs typeface="Arial" panose="020B0604020202020204" pitchFamily="34" charset="0"/>
              </a:rPr>
              <a:t>Reclamation</a:t>
            </a:r>
            <a:r>
              <a:rPr lang="en-GB" sz="2400" dirty="0">
                <a:latin typeface="Arial" panose="020B0604020202020204" pitchFamily="34" charset="0"/>
                <a:cs typeface="Arial" panose="020B0604020202020204" pitchFamily="34" charset="0"/>
              </a:rPr>
              <a:t>: </a:t>
            </a:r>
          </a:p>
          <a:p>
            <a:pPr marL="457188" lvl="1" indent="0">
              <a:spcBef>
                <a:spcPts val="0"/>
              </a:spcBef>
              <a:spcAft>
                <a:spcPts val="1800"/>
              </a:spcAft>
              <a:buNone/>
            </a:pPr>
            <a:r>
              <a:rPr lang="en-GB" sz="2400" dirty="0">
                <a:latin typeface="Arial" panose="020B0604020202020204" pitchFamily="34" charset="0"/>
                <a:cs typeface="Arial" panose="020B0604020202020204" pitchFamily="34" charset="0"/>
              </a:rPr>
              <a:t>Bringing it back to a proper/usable state.</a:t>
            </a:r>
          </a:p>
          <a:p>
            <a:pPr lvl="1">
              <a:buFont typeface="Wingdings" panose="05000000000000000000" pitchFamily="2" charset="2"/>
              <a:buChar char="§"/>
            </a:pPr>
            <a:r>
              <a:rPr lang="en-GB" sz="2400" b="1" dirty="0">
                <a:latin typeface="Arial" panose="020B0604020202020204" pitchFamily="34" charset="0"/>
                <a:cs typeface="Arial" panose="020B0604020202020204" pitchFamily="34" charset="0"/>
              </a:rPr>
              <a:t>Remediation:</a:t>
            </a:r>
            <a:r>
              <a:rPr lang="en-GB" sz="2400" dirty="0">
                <a:latin typeface="Arial" panose="020B0604020202020204" pitchFamily="34" charset="0"/>
                <a:cs typeface="Arial" panose="020B0604020202020204" pitchFamily="34" charset="0"/>
              </a:rPr>
              <a:t> </a:t>
            </a:r>
          </a:p>
          <a:p>
            <a:pPr marL="457188" lvl="1" indent="0">
              <a:spcBef>
                <a:spcPts val="0"/>
              </a:spcBef>
              <a:buNone/>
            </a:pPr>
            <a:r>
              <a:rPr lang="en-GB" sz="2400" dirty="0">
                <a:latin typeface="Arial" panose="020B0604020202020204" pitchFamily="34" charset="0"/>
                <a:cs typeface="Arial" panose="020B0604020202020204" pitchFamily="34" charset="0"/>
              </a:rPr>
              <a:t>Clean-up of the contaminated area to safe levels by removing or isolating contaminants.</a:t>
            </a: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22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15D627EB-A6F0-4BC2-8FEE-2FFA2E824394}" type="slidenum">
              <a:rPr lang="en-US" sz="1400" b="1">
                <a:solidFill>
                  <a:schemeClr val="tx1"/>
                </a:solidFill>
              </a:rPr>
              <a:pPr/>
              <a:t>24</a:t>
            </a:fld>
            <a:endParaRPr lang="en-US" sz="1400" b="1" dirty="0">
              <a:solidFill>
                <a:schemeClr val="tx1"/>
              </a:solidFill>
            </a:endParaRPr>
          </a:p>
        </p:txBody>
      </p:sp>
      <p:sp>
        <p:nvSpPr>
          <p:cNvPr id="7" name="AutoShape 2" descr="Stakeholder Engagement - Welcome to Centre for Global Solutions and  Sustainable Development (CENGSSUD)"/>
          <p:cNvSpPr>
            <a:spLocks noChangeAspect="1" noChangeArrowheads="1"/>
          </p:cNvSpPr>
          <p:nvPr/>
        </p:nvSpPr>
        <p:spPr bwMode="auto">
          <a:xfrm>
            <a:off x="155575" y="-647700"/>
            <a:ext cx="3371850" cy="1362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0">
            <a:extLst>
              <a:ext uri="{FF2B5EF4-FFF2-40B4-BE49-F238E27FC236}">
                <a16:creationId xmlns:a16="http://schemas.microsoft.com/office/drawing/2014/main" id="{9BCC1B1B-2FDF-4920-81C1-39877BCBE218}"/>
              </a:ext>
            </a:extLst>
          </p:cNvPr>
          <p:cNvSpPr>
            <a:spLocks noGrp="1"/>
          </p:cNvSpPr>
          <p:nvPr>
            <p:ph type="title"/>
          </p:nvPr>
        </p:nvSpPr>
        <p:spPr>
          <a:xfrm>
            <a:off x="701675" y="0"/>
            <a:ext cx="8229600" cy="1143000"/>
          </a:xfrm>
        </p:spPr>
        <p:txBody>
          <a:bodyPr>
            <a:noAutofit/>
          </a:bodyPr>
          <a:lstStyle/>
          <a:p>
            <a:pPr algn="l"/>
            <a:r>
              <a:rPr lang="en-US" sz="3200" b="1" dirty="0">
                <a:solidFill>
                  <a:srgbClr val="0070C0"/>
                </a:solidFill>
                <a:latin typeface="Candara" panose="020E0502030303020204" pitchFamily="34" charset="0"/>
              </a:rPr>
              <a:t>Mitigation for sustainable water resources</a:t>
            </a:r>
            <a:endParaRPr lang="en-US" sz="3200" dirty="0"/>
          </a:p>
        </p:txBody>
      </p:sp>
    </p:spTree>
    <p:extLst>
      <p:ext uri="{BB962C8B-B14F-4D97-AF65-F5344CB8AC3E}">
        <p14:creationId xmlns:p14="http://schemas.microsoft.com/office/powerpoint/2010/main" val="3499741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65066"/>
            <a:ext cx="8229600" cy="2226667"/>
          </a:xfrm>
        </p:spPr>
        <p:txBody>
          <a:bodyPr>
            <a:normAutofit/>
          </a:bodyPr>
          <a:lstStyle/>
          <a:p>
            <a:pPr lvl="0">
              <a:spcAft>
                <a:spcPts val="1200"/>
              </a:spcAft>
              <a:buFont typeface="Courier New" panose="02070309020205020404" pitchFamily="49" charset="0"/>
              <a:buChar char="o"/>
            </a:pPr>
            <a:r>
              <a:rPr lang="en-GB" sz="2400" b="1" dirty="0">
                <a:latin typeface="Arial" panose="020B0604020202020204" pitchFamily="34" charset="0"/>
                <a:cs typeface="Arial" panose="020B0604020202020204" pitchFamily="34" charset="0"/>
              </a:rPr>
              <a:t>Passive action: </a:t>
            </a:r>
            <a:r>
              <a:rPr lang="en-GB" sz="2200" dirty="0">
                <a:latin typeface="Arial" panose="020B0604020202020204" pitchFamily="34" charset="0"/>
                <a:cs typeface="Arial" panose="020B0604020202020204" pitchFamily="34" charset="0"/>
              </a:rPr>
              <a:t>Closure of galamsey operations &amp; allow habitat to heal itself and regenerate (lower cost, higher environmental &amp; societal risks).</a:t>
            </a:r>
          </a:p>
          <a:p>
            <a:pPr lvl="0">
              <a:buFont typeface="Courier New" panose="02070309020205020404" pitchFamily="49" charset="0"/>
              <a:buChar char="o"/>
            </a:pPr>
            <a:r>
              <a:rPr lang="en-GB" sz="2400" b="1" dirty="0">
                <a:latin typeface="Arial" panose="020B0604020202020204" pitchFamily="34" charset="0"/>
                <a:cs typeface="Arial" panose="020B0604020202020204" pitchFamily="34" charset="0"/>
              </a:rPr>
              <a:t>Active Action: </a:t>
            </a:r>
            <a:r>
              <a:rPr lang="en-GB" sz="2200" dirty="0">
                <a:latin typeface="Arial" panose="020B0604020202020204" pitchFamily="34" charset="0"/>
                <a:cs typeface="Arial" panose="020B0604020202020204" pitchFamily="34" charset="0"/>
              </a:rPr>
              <a:t>Restoration/Reclamation/Rehabilitation efforts (higher cost, lower environmental &amp; societal risks).</a:t>
            </a:r>
          </a:p>
          <a:p>
            <a:endParaRPr lang="en-GB" sz="2400" dirty="0">
              <a:latin typeface="Corbel" panose="020B0503020204020204" pitchFamily="34" charset="0"/>
            </a:endParaRP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08081"/>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15D627EB-A6F0-4BC2-8FEE-2FFA2E824394}" type="slidenum">
              <a:rPr lang="en-US" sz="1400" b="1">
                <a:solidFill>
                  <a:schemeClr val="tx1"/>
                </a:solidFill>
              </a:rPr>
              <a:pPr/>
              <a:t>25</a:t>
            </a:fld>
            <a:endParaRPr lang="en-US" sz="1400" b="1" dirty="0">
              <a:solidFill>
                <a:schemeClr val="tx1"/>
              </a:solidFill>
            </a:endParaRPr>
          </a:p>
        </p:txBody>
      </p:sp>
      <p:sp>
        <p:nvSpPr>
          <p:cNvPr id="7" name="Content Placeholder 2">
            <a:extLst>
              <a:ext uri="{FF2B5EF4-FFF2-40B4-BE49-F238E27FC236}">
                <a16:creationId xmlns:a16="http://schemas.microsoft.com/office/drawing/2014/main" id="{E71760DE-63FC-42AF-B85C-03FF4C49358B}"/>
              </a:ext>
            </a:extLst>
          </p:cNvPr>
          <p:cNvSpPr txBox="1">
            <a:spLocks/>
          </p:cNvSpPr>
          <p:nvPr/>
        </p:nvSpPr>
        <p:spPr>
          <a:xfrm>
            <a:off x="1219200" y="3124200"/>
            <a:ext cx="7162800" cy="3510696"/>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rgbClr val="7030A0"/>
                </a:solidFill>
                <a:latin typeface="Arial" panose="020B0604020202020204" pitchFamily="34" charset="0"/>
                <a:cs typeface="Arial" panose="020B0604020202020204" pitchFamily="34" charset="0"/>
              </a:rPr>
              <a:t>Options for active actions</a:t>
            </a:r>
          </a:p>
          <a:p>
            <a:pPr>
              <a:spcBef>
                <a:spcPts val="0"/>
              </a:spcBef>
              <a:spcAft>
                <a:spcPts val="300"/>
              </a:spcAft>
            </a:pPr>
            <a:r>
              <a:rPr lang="en-GB" sz="2200" dirty="0">
                <a:solidFill>
                  <a:srgbClr val="7030A0"/>
                </a:solidFill>
                <a:latin typeface="Arial" panose="020B0604020202020204" pitchFamily="34" charset="0"/>
                <a:cs typeface="Arial" panose="020B0604020202020204" pitchFamily="34" charset="0"/>
              </a:rPr>
              <a:t>Backfilling, plugging, and sealing. </a:t>
            </a:r>
          </a:p>
          <a:p>
            <a:pPr>
              <a:spcBef>
                <a:spcPts val="0"/>
              </a:spcBef>
              <a:spcAft>
                <a:spcPts val="300"/>
              </a:spcAft>
            </a:pPr>
            <a:r>
              <a:rPr lang="en-GB" sz="2200" dirty="0">
                <a:solidFill>
                  <a:srgbClr val="7030A0"/>
                </a:solidFill>
                <a:latin typeface="Arial" panose="020B0604020202020204" pitchFamily="34" charset="0"/>
                <a:cs typeface="Arial" panose="020B0604020202020204" pitchFamily="34" charset="0"/>
              </a:rPr>
              <a:t>Surface grading, re-profiling and levelling. </a:t>
            </a:r>
          </a:p>
          <a:p>
            <a:pPr>
              <a:spcBef>
                <a:spcPts val="0"/>
              </a:spcBef>
              <a:spcAft>
                <a:spcPts val="300"/>
              </a:spcAft>
            </a:pPr>
            <a:r>
              <a:rPr lang="en-GB" sz="2200" dirty="0">
                <a:solidFill>
                  <a:srgbClr val="7030A0"/>
                </a:solidFill>
                <a:latin typeface="Arial" panose="020B0604020202020204" pitchFamily="34" charset="0"/>
                <a:cs typeface="Arial" panose="020B0604020202020204" pitchFamily="34" charset="0"/>
              </a:rPr>
              <a:t>Re-vegetation/tree or spot planting.</a:t>
            </a:r>
          </a:p>
          <a:p>
            <a:pPr>
              <a:spcBef>
                <a:spcPts val="0"/>
              </a:spcBef>
              <a:spcAft>
                <a:spcPts val="300"/>
              </a:spcAft>
            </a:pPr>
            <a:r>
              <a:rPr lang="en-GB" sz="2200" dirty="0">
                <a:solidFill>
                  <a:srgbClr val="7030A0"/>
                </a:solidFill>
                <a:latin typeface="Arial" panose="020B0604020202020204" pitchFamily="34" charset="0"/>
                <a:cs typeface="Arial" panose="020B0604020202020204" pitchFamily="34" charset="0"/>
              </a:rPr>
              <a:t>Pump and treat waters contaminated with sediment, metals, oil/grease, etc.</a:t>
            </a:r>
          </a:p>
          <a:p>
            <a:pPr>
              <a:spcBef>
                <a:spcPts val="0"/>
              </a:spcBef>
              <a:spcAft>
                <a:spcPts val="300"/>
              </a:spcAft>
            </a:pPr>
            <a:r>
              <a:rPr lang="en-GB" sz="2200" dirty="0">
                <a:solidFill>
                  <a:srgbClr val="7030A0"/>
                </a:solidFill>
                <a:latin typeface="Arial" panose="020B0604020202020204" pitchFamily="34" charset="0"/>
                <a:cs typeface="Arial" panose="020B0604020202020204" pitchFamily="34" charset="0"/>
              </a:rPr>
              <a:t>Re-instatement of drainage channels. </a:t>
            </a:r>
          </a:p>
          <a:p>
            <a:pPr>
              <a:spcBef>
                <a:spcPts val="0"/>
              </a:spcBef>
              <a:spcAft>
                <a:spcPts val="300"/>
              </a:spcAft>
            </a:pPr>
            <a:r>
              <a:rPr lang="en-GB" sz="2200" dirty="0">
                <a:solidFill>
                  <a:srgbClr val="7030A0"/>
                </a:solidFill>
                <a:latin typeface="Arial" panose="020B0604020202020204" pitchFamily="34" charset="0"/>
                <a:cs typeface="Arial" panose="020B0604020202020204" pitchFamily="34" charset="0"/>
              </a:rPr>
              <a:t>River channel stabilization.</a:t>
            </a:r>
          </a:p>
          <a:p>
            <a:pPr>
              <a:spcBef>
                <a:spcPts val="0"/>
              </a:spcBef>
              <a:spcAft>
                <a:spcPts val="300"/>
              </a:spcAft>
            </a:pPr>
            <a:r>
              <a:rPr lang="en-GB" sz="2200" dirty="0">
                <a:solidFill>
                  <a:srgbClr val="7030A0"/>
                </a:solidFill>
                <a:latin typeface="Arial" panose="020B0604020202020204" pitchFamily="34" charset="0"/>
                <a:cs typeface="Arial" panose="020B0604020202020204" pitchFamily="34" charset="0"/>
              </a:rPr>
              <a:t>Phytoremediation exercise for contaminated sites.</a:t>
            </a:r>
          </a:p>
        </p:txBody>
      </p:sp>
      <p:sp>
        <p:nvSpPr>
          <p:cNvPr id="9" name="Title 8">
            <a:extLst>
              <a:ext uri="{FF2B5EF4-FFF2-40B4-BE49-F238E27FC236}">
                <a16:creationId xmlns:a16="http://schemas.microsoft.com/office/drawing/2014/main" id="{1B85FC6D-023E-4FFB-9B56-89A3CB8A2F11}"/>
              </a:ext>
            </a:extLst>
          </p:cNvPr>
          <p:cNvSpPr>
            <a:spLocks noGrp="1"/>
          </p:cNvSpPr>
          <p:nvPr>
            <p:ph type="title"/>
          </p:nvPr>
        </p:nvSpPr>
        <p:spPr>
          <a:xfrm>
            <a:off x="838200" y="223103"/>
            <a:ext cx="7620000" cy="643684"/>
          </a:xfrm>
        </p:spPr>
        <p:txBody>
          <a:bodyPr>
            <a:normAutofit/>
          </a:bodyPr>
          <a:lstStyle/>
          <a:p>
            <a:pPr algn="l"/>
            <a:r>
              <a:rPr lang="en-US" sz="3200" b="1" dirty="0">
                <a:solidFill>
                  <a:srgbClr val="0070C0"/>
                </a:solidFill>
                <a:latin typeface="Candara" panose="020E0502030303020204" pitchFamily="34" charset="0"/>
              </a:rPr>
              <a:t>Mitigation scenarios</a:t>
            </a:r>
            <a:endParaRPr lang="en-US" sz="3200" dirty="0"/>
          </a:p>
        </p:txBody>
      </p:sp>
    </p:spTree>
    <p:extLst>
      <p:ext uri="{BB962C8B-B14F-4D97-AF65-F5344CB8AC3E}">
        <p14:creationId xmlns:p14="http://schemas.microsoft.com/office/powerpoint/2010/main" val="17640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6B26-E9F2-46D7-8BB0-D3CEA5E8F309}"/>
              </a:ext>
            </a:extLst>
          </p:cNvPr>
          <p:cNvSpPr>
            <a:spLocks noGrp="1"/>
          </p:cNvSpPr>
          <p:nvPr>
            <p:ph type="title"/>
          </p:nvPr>
        </p:nvSpPr>
        <p:spPr>
          <a:xfrm>
            <a:off x="457200" y="274638"/>
            <a:ext cx="8229600" cy="944562"/>
          </a:xfrm>
        </p:spPr>
        <p:txBody>
          <a:bodyPr>
            <a:noAutofit/>
          </a:bodyPr>
          <a:lstStyle/>
          <a:p>
            <a:pPr algn="l"/>
            <a:r>
              <a:rPr lang="en-US" sz="3200" b="1" dirty="0">
                <a:solidFill>
                  <a:srgbClr val="0070C0"/>
                </a:solidFill>
                <a:latin typeface="Candara" panose="020E0502030303020204" pitchFamily="34" charset="0"/>
              </a:rPr>
              <a:t>Sustainable Water Management  </a:t>
            </a:r>
          </a:p>
        </p:txBody>
      </p:sp>
      <p:sp>
        <p:nvSpPr>
          <p:cNvPr id="3" name="Content Placeholder 2">
            <a:extLst>
              <a:ext uri="{FF2B5EF4-FFF2-40B4-BE49-F238E27FC236}">
                <a16:creationId xmlns:a16="http://schemas.microsoft.com/office/drawing/2014/main" id="{553C6233-0C93-436A-822E-B15BF938D29F}"/>
              </a:ext>
            </a:extLst>
          </p:cNvPr>
          <p:cNvSpPr>
            <a:spLocks noGrp="1"/>
          </p:cNvSpPr>
          <p:nvPr>
            <p:ph idx="1"/>
          </p:nvPr>
        </p:nvSpPr>
        <p:spPr>
          <a:xfrm>
            <a:off x="457200" y="1219200"/>
            <a:ext cx="8534400" cy="5257800"/>
          </a:xfrm>
        </p:spPr>
        <p:txBody>
          <a:bodyPr>
            <a:noAutofit/>
          </a:bodyPr>
          <a:lstStyle/>
          <a:p>
            <a:pPr marL="0" indent="0">
              <a:spcBef>
                <a:spcPts val="0"/>
              </a:spcBef>
              <a:spcAft>
                <a:spcPts val="600"/>
              </a:spcAft>
              <a:buNone/>
            </a:pPr>
            <a:r>
              <a:rPr lang="en-US" sz="2400" b="1" dirty="0">
                <a:latin typeface="Arial" panose="020B0604020202020204" pitchFamily="34" charset="0"/>
                <a:cs typeface="Arial" panose="020B0604020202020204" pitchFamily="34" charset="0"/>
              </a:rPr>
              <a:t>Implementing new or existing water governance policies </a:t>
            </a:r>
          </a:p>
          <a:p>
            <a:pPr>
              <a:spcBef>
                <a:spcPts val="0"/>
              </a:spcBef>
              <a:spcAft>
                <a:spcPts val="1200"/>
              </a:spcAft>
            </a:pPr>
            <a:r>
              <a:rPr lang="en-US" sz="2400" dirty="0">
                <a:latin typeface="Arial" panose="020B0604020202020204" pitchFamily="34" charset="0"/>
                <a:cs typeface="Arial" panose="020B0604020202020204" pitchFamily="34" charset="0"/>
              </a:rPr>
              <a:t>The most efficient way to improve sustainable water management is through high levels of government implementing new or existing water governance policies and better water system planning. </a:t>
            </a:r>
          </a:p>
          <a:p>
            <a:pPr>
              <a:spcBef>
                <a:spcPts val="0"/>
              </a:spcBef>
              <a:spcAft>
                <a:spcPts val="1200"/>
              </a:spcAft>
            </a:pPr>
            <a:endParaRPr lang="en-US" sz="2400" dirty="0">
              <a:latin typeface="Arial" panose="020B0604020202020204" pitchFamily="34" charset="0"/>
              <a:cs typeface="Arial" panose="020B0604020202020204" pitchFamily="34" charset="0"/>
            </a:endParaRPr>
          </a:p>
          <a:p>
            <a:pPr marL="0" indent="0">
              <a:spcBef>
                <a:spcPts val="0"/>
              </a:spcBef>
              <a:spcAft>
                <a:spcPts val="600"/>
              </a:spcAft>
              <a:buNone/>
            </a:pPr>
            <a:r>
              <a:rPr lang="en-US" sz="2400" b="1" dirty="0">
                <a:latin typeface="Arial" panose="020B0604020202020204" pitchFamily="34" charset="0"/>
                <a:cs typeface="Arial" panose="020B0604020202020204" pitchFamily="34" charset="0"/>
              </a:rPr>
              <a:t>Leverage technology for more water</a:t>
            </a:r>
          </a:p>
          <a:p>
            <a:pPr>
              <a:spcBef>
                <a:spcPts val="0"/>
              </a:spcBef>
              <a:spcAft>
                <a:spcPts val="600"/>
              </a:spcAft>
            </a:pPr>
            <a:r>
              <a:rPr lang="en-US" sz="2400" dirty="0">
                <a:latin typeface="Arial" panose="020B0604020202020204" pitchFamily="34" charset="0"/>
                <a:cs typeface="Arial" panose="020B0604020202020204" pitchFamily="34" charset="0"/>
              </a:rPr>
              <a:t>There’s technology that’s not only able to increase our water supply, but is also able to improve access to water security for the increasing populations. Examples</a:t>
            </a:r>
          </a:p>
          <a:p>
            <a:pPr lvl="1">
              <a:spcBef>
                <a:spcPts val="0"/>
              </a:spcBef>
              <a:spcAft>
                <a:spcPts val="600"/>
              </a:spcAft>
            </a:pPr>
            <a:r>
              <a:rPr lang="en-US" sz="2400" dirty="0">
                <a:latin typeface="Arial" panose="020B0604020202020204" pitchFamily="34" charset="0"/>
                <a:cs typeface="Arial" panose="020B0604020202020204" pitchFamily="34" charset="0"/>
              </a:rPr>
              <a:t>Desalination, which removes dissolved mineral salts from water to make it safe for human consumption and irrigation.</a:t>
            </a:r>
          </a:p>
        </p:txBody>
      </p:sp>
      <p:sp>
        <p:nvSpPr>
          <p:cNvPr id="4" name="Slide Number Placeholder 3">
            <a:extLst>
              <a:ext uri="{FF2B5EF4-FFF2-40B4-BE49-F238E27FC236}">
                <a16:creationId xmlns:a16="http://schemas.microsoft.com/office/drawing/2014/main" id="{186AA814-5DDA-419D-B6B1-D833BD692966}"/>
              </a:ext>
            </a:extLst>
          </p:cNvPr>
          <p:cNvSpPr>
            <a:spLocks noGrp="1"/>
          </p:cNvSpPr>
          <p:nvPr>
            <p:ph type="sldNum" sz="quarter" idx="12"/>
          </p:nvPr>
        </p:nvSpPr>
        <p:spPr/>
        <p:txBody>
          <a:bodyPr/>
          <a:lstStyle/>
          <a:p>
            <a:fld id="{15D627EB-A6F0-4BC2-8FEE-2FFA2E824394}" type="slidenum">
              <a:rPr lang="en-US" smtClean="0"/>
              <a:pPr/>
              <a:t>26</a:t>
            </a:fld>
            <a:endParaRPr lang="en-US"/>
          </a:p>
        </p:txBody>
      </p:sp>
      <p:pic>
        <p:nvPicPr>
          <p:cNvPr id="5" name="Picture 6">
            <a:extLst>
              <a:ext uri="{FF2B5EF4-FFF2-40B4-BE49-F238E27FC236}">
                <a16:creationId xmlns:a16="http://schemas.microsoft.com/office/drawing/2014/main" id="{95C3B42A-AF0B-43B6-AFFC-AE12907D7E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638" y="18535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1743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tle 1"/>
          <p:cNvSpPr>
            <a:spLocks noGrp="1"/>
          </p:cNvSpPr>
          <p:nvPr>
            <p:ph type="ctrTitle"/>
          </p:nvPr>
        </p:nvSpPr>
        <p:spPr>
          <a:xfrm>
            <a:off x="685800" y="161928"/>
            <a:ext cx="7772400" cy="533399"/>
          </a:xfrm>
        </p:spPr>
        <p:txBody>
          <a:bodyPr>
            <a:noAutofit/>
          </a:bodyPr>
          <a:lstStyle/>
          <a:p>
            <a:pPr algn="l"/>
            <a:r>
              <a:rPr lang="en-US" sz="3200" b="1" dirty="0">
                <a:solidFill>
                  <a:srgbClr val="0070C0"/>
                </a:solidFill>
                <a:latin typeface="Candara" panose="020E0502030303020204" pitchFamily="34" charset="0"/>
              </a:rPr>
              <a:t>Summary</a:t>
            </a:r>
          </a:p>
        </p:txBody>
      </p:sp>
      <p:sp>
        <p:nvSpPr>
          <p:cNvPr id="2" name="Slide Number Placeholder 1"/>
          <p:cNvSpPr>
            <a:spLocks noGrp="1"/>
          </p:cNvSpPr>
          <p:nvPr>
            <p:ph type="sldNum" sz="quarter" idx="12"/>
          </p:nvPr>
        </p:nvSpPr>
        <p:spPr/>
        <p:txBody>
          <a:bodyPr/>
          <a:lstStyle/>
          <a:p>
            <a:fld id="{15D627EB-A6F0-4BC2-8FEE-2FFA2E824394}" type="slidenum">
              <a:rPr lang="en-US" sz="1400" b="1">
                <a:solidFill>
                  <a:schemeClr val="tx1"/>
                </a:solidFill>
              </a:rPr>
              <a:pPr/>
              <a:t>27</a:t>
            </a:fld>
            <a:endParaRPr lang="en-US" sz="1400" b="1" dirty="0">
              <a:solidFill>
                <a:schemeClr val="tx1"/>
              </a:solidFill>
            </a:endParaRPr>
          </a:p>
        </p:txBody>
      </p:sp>
      <p:sp>
        <p:nvSpPr>
          <p:cNvPr id="5" name="Subtitle 2"/>
          <p:cNvSpPr txBox="1">
            <a:spLocks/>
          </p:cNvSpPr>
          <p:nvPr/>
        </p:nvSpPr>
        <p:spPr>
          <a:xfrm>
            <a:off x="198045" y="838200"/>
            <a:ext cx="8724900" cy="5629273"/>
          </a:xfrm>
          <a:prstGeom prst="rect">
            <a:avLst/>
          </a:prstGeom>
        </p:spPr>
        <p:txBody>
          <a:bodyPr vert="horz" lIns="91440" tIns="45720" rIns="91440" bIns="45720" rtlCol="0">
            <a:normAutofit lnSpcReduction="10000"/>
          </a:bodyPr>
          <a:lstStyle/>
          <a:p>
            <a:pPr marL="800080" lvl="1" indent="-342891">
              <a:spcBef>
                <a:spcPct val="20000"/>
              </a:spcBef>
              <a:spcAft>
                <a:spcPts val="12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Presently, without considering galamsey and other environmental stressors, Ghana is water stressed and the proportion of people living in water scarcity areas is growing. </a:t>
            </a:r>
          </a:p>
          <a:p>
            <a:pPr marL="800080" lvl="1" indent="-342891">
              <a:spcBef>
                <a:spcPct val="20000"/>
              </a:spcBef>
              <a:spcAft>
                <a:spcPts val="12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With consideration for galamsey, water in the Pra and Ankobra rivers cannot be used for drinking and other purposes without treatment. </a:t>
            </a:r>
          </a:p>
          <a:p>
            <a:pPr marL="800080" lvl="1" indent="-342891">
              <a:spcBef>
                <a:spcPct val="20000"/>
              </a:spcBef>
              <a:spcAft>
                <a:spcPts val="1200"/>
              </a:spcAft>
              <a:buFont typeface="Wingdings" panose="05000000000000000000" pitchFamily="2" charset="2"/>
              <a:buChar char="q"/>
            </a:pPr>
            <a:r>
              <a:rPr lang="en-US" sz="2400" dirty="0">
                <a:latin typeface="Arial" panose="020B0604020202020204" pitchFamily="34" charset="0"/>
                <a:cs typeface="Arial" panose="020B0604020202020204" pitchFamily="34" charset="0"/>
              </a:rPr>
              <a:t>Groundwater potential in some galamsey affected areas is not good, limiting alternatives to treatment and inter-basin water transfer, both are expensive. </a:t>
            </a:r>
          </a:p>
          <a:p>
            <a:pPr marL="800080" lvl="1" indent="-342891">
              <a:spcBef>
                <a:spcPct val="20000"/>
              </a:spcBef>
              <a:buFont typeface="Wingdings" panose="05000000000000000000" pitchFamily="2" charset="2"/>
              <a:buChar char="q"/>
            </a:pPr>
            <a:r>
              <a:rPr lang="en-US" sz="2400" dirty="0">
                <a:latin typeface="Arial" panose="020B0604020202020204" pitchFamily="34" charset="0"/>
                <a:cs typeface="Arial" panose="020B0604020202020204" pitchFamily="34" charset="0"/>
              </a:rPr>
              <a:t>Future water scarcity in Ghana will grow, driven by population and  economic growth but also by pollution from galamsey and other environmental stressors (e.g. climate change).</a:t>
            </a: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 y="22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103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6B26-E9F2-46D7-8BB0-D3CEA5E8F309}"/>
              </a:ext>
            </a:extLst>
          </p:cNvPr>
          <p:cNvSpPr>
            <a:spLocks noGrp="1"/>
          </p:cNvSpPr>
          <p:nvPr>
            <p:ph type="title"/>
          </p:nvPr>
        </p:nvSpPr>
        <p:spPr>
          <a:xfrm>
            <a:off x="457200" y="274638"/>
            <a:ext cx="8229600" cy="944562"/>
          </a:xfrm>
        </p:spPr>
        <p:txBody>
          <a:bodyPr>
            <a:noAutofit/>
          </a:bodyPr>
          <a:lstStyle/>
          <a:p>
            <a:pPr algn="l"/>
            <a:r>
              <a:rPr lang="en-US" sz="3200" b="1" dirty="0">
                <a:solidFill>
                  <a:srgbClr val="0070C0"/>
                </a:solidFill>
                <a:latin typeface="Candara" panose="020E0502030303020204" pitchFamily="34" charset="0"/>
              </a:rPr>
              <a:t>Conclusion/Way Forward</a:t>
            </a:r>
          </a:p>
        </p:txBody>
      </p:sp>
      <p:sp>
        <p:nvSpPr>
          <p:cNvPr id="3" name="Content Placeholder 2">
            <a:extLst>
              <a:ext uri="{FF2B5EF4-FFF2-40B4-BE49-F238E27FC236}">
                <a16:creationId xmlns:a16="http://schemas.microsoft.com/office/drawing/2014/main" id="{553C6233-0C93-436A-822E-B15BF938D29F}"/>
              </a:ext>
            </a:extLst>
          </p:cNvPr>
          <p:cNvSpPr>
            <a:spLocks noGrp="1"/>
          </p:cNvSpPr>
          <p:nvPr>
            <p:ph idx="1"/>
          </p:nvPr>
        </p:nvSpPr>
        <p:spPr>
          <a:xfrm>
            <a:off x="609600" y="1066800"/>
            <a:ext cx="8229600" cy="4191000"/>
          </a:xfrm>
        </p:spPr>
        <p:txBody>
          <a:bodyPr>
            <a:noAutofit/>
          </a:bodyPr>
          <a:lstStyle/>
          <a:p>
            <a:pPr>
              <a:spcBef>
                <a:spcPts val="0"/>
              </a:spcBef>
              <a:spcAft>
                <a:spcPts val="600"/>
              </a:spcAft>
            </a:pPr>
            <a:r>
              <a:rPr lang="en-US" sz="2400" dirty="0">
                <a:latin typeface="Arial" panose="020B0604020202020204" pitchFamily="34" charset="0"/>
                <a:cs typeface="Arial" panose="020B0604020202020204" pitchFamily="34" charset="0"/>
              </a:rPr>
              <a:t>Although sustainable water management may seem like a large global issue, each one of us has a responsibility to help the cause. You can make a positive impact by adopting a few simple changes to your habits, being mindful of your water consumption, and practicing sustainable use. For example:</a:t>
            </a:r>
          </a:p>
          <a:p>
            <a:pPr marL="742941" lvl="1" indent="-342900">
              <a:lnSpc>
                <a:spcPct val="107000"/>
              </a:lnSpc>
              <a:spcBef>
                <a:spcPts val="0"/>
              </a:spcBef>
              <a:spcAft>
                <a:spcPts val="800"/>
              </a:spcAft>
              <a:buSzPts val="1000"/>
              <a:buFont typeface="Wingdings" panose="05000000000000000000" pitchFamily="2" charset="2"/>
              <a:buChar char="v"/>
              <a:tabLst>
                <a:tab pos="457200" algn="l"/>
              </a:tabLst>
            </a:pPr>
            <a:r>
              <a:rPr lang="en-US" sz="2400" dirty="0">
                <a:latin typeface="Arial" panose="020B0604020202020204" pitchFamily="34" charset="0"/>
                <a:cs typeface="Arial" panose="020B0604020202020204" pitchFamily="34" charset="0"/>
              </a:rPr>
              <a:t>Turn off the faucet while not in use while brushing your teeth or washing dishes.</a:t>
            </a:r>
          </a:p>
          <a:p>
            <a:pPr marL="742941" lvl="1" indent="-342900">
              <a:lnSpc>
                <a:spcPct val="107000"/>
              </a:lnSpc>
              <a:spcBef>
                <a:spcPts val="0"/>
              </a:spcBef>
              <a:spcAft>
                <a:spcPts val="800"/>
              </a:spcAft>
              <a:buSzPts val="1000"/>
              <a:buFont typeface="Wingdings" panose="05000000000000000000" pitchFamily="2" charset="2"/>
              <a:buChar char="v"/>
              <a:tabLst>
                <a:tab pos="457200" algn="l"/>
              </a:tabLst>
            </a:pPr>
            <a:r>
              <a:rPr lang="en-US" sz="2400" dirty="0">
                <a:latin typeface="Arial" panose="020B0604020202020204" pitchFamily="34" charset="0"/>
                <a:cs typeface="Arial" panose="020B0604020202020204" pitchFamily="34" charset="0"/>
              </a:rPr>
              <a:t>Take shorter and more efficient showers.</a:t>
            </a:r>
          </a:p>
          <a:p>
            <a:pPr marL="742941" lvl="1" indent="-342900">
              <a:lnSpc>
                <a:spcPct val="107000"/>
              </a:lnSpc>
              <a:spcBef>
                <a:spcPts val="0"/>
              </a:spcBef>
              <a:spcAft>
                <a:spcPts val="800"/>
              </a:spcAft>
              <a:buSzPts val="1000"/>
              <a:buFont typeface="Wingdings" panose="05000000000000000000" pitchFamily="2" charset="2"/>
              <a:buChar char="v"/>
              <a:tabLst>
                <a:tab pos="457200" algn="l"/>
              </a:tabLst>
            </a:pPr>
            <a:r>
              <a:rPr lang="en-US" sz="2400" dirty="0">
                <a:latin typeface="Arial" panose="020B0604020202020204" pitchFamily="34" charset="0"/>
                <a:cs typeface="Arial" panose="020B0604020202020204" pitchFamily="34" charset="0"/>
              </a:rPr>
              <a:t>Proper waste management</a:t>
            </a:r>
          </a:p>
        </p:txBody>
      </p:sp>
      <p:sp>
        <p:nvSpPr>
          <p:cNvPr id="4" name="Slide Number Placeholder 3">
            <a:extLst>
              <a:ext uri="{FF2B5EF4-FFF2-40B4-BE49-F238E27FC236}">
                <a16:creationId xmlns:a16="http://schemas.microsoft.com/office/drawing/2014/main" id="{186AA814-5DDA-419D-B6B1-D833BD692966}"/>
              </a:ext>
            </a:extLst>
          </p:cNvPr>
          <p:cNvSpPr>
            <a:spLocks noGrp="1"/>
          </p:cNvSpPr>
          <p:nvPr>
            <p:ph type="sldNum" sz="quarter" idx="12"/>
          </p:nvPr>
        </p:nvSpPr>
        <p:spPr/>
        <p:txBody>
          <a:bodyPr/>
          <a:lstStyle/>
          <a:p>
            <a:fld id="{15D627EB-A6F0-4BC2-8FEE-2FFA2E824394}" type="slidenum">
              <a:rPr lang="en-US" smtClean="0"/>
              <a:pPr/>
              <a:t>28</a:t>
            </a:fld>
            <a:endParaRPr lang="en-US"/>
          </a:p>
        </p:txBody>
      </p:sp>
      <p:sp>
        <p:nvSpPr>
          <p:cNvPr id="6" name="TextBox 5">
            <a:extLst>
              <a:ext uri="{FF2B5EF4-FFF2-40B4-BE49-F238E27FC236}">
                <a16:creationId xmlns:a16="http://schemas.microsoft.com/office/drawing/2014/main" id="{0F8C2FEE-B3EB-4525-B198-E9F472DFF6B0}"/>
              </a:ext>
            </a:extLst>
          </p:cNvPr>
          <p:cNvSpPr txBox="1"/>
          <p:nvPr/>
        </p:nvSpPr>
        <p:spPr>
          <a:xfrm>
            <a:off x="800100" y="5341101"/>
            <a:ext cx="7543800" cy="1380378"/>
          </a:xfrm>
          <a:prstGeom prst="rect">
            <a:avLst/>
          </a:prstGeom>
          <a:noFill/>
        </p:spPr>
        <p:txBody>
          <a:bodyPr wrap="square">
            <a:spAutoFit/>
          </a:bodyPr>
          <a:lstStyle/>
          <a:p>
            <a:pPr marL="0" indent="0" algn="ctr">
              <a:lnSpc>
                <a:spcPct val="107000"/>
              </a:lnSpc>
              <a:spcBef>
                <a:spcPts val="0"/>
              </a:spcBef>
              <a:spcAft>
                <a:spcPts val="800"/>
              </a:spcAft>
              <a:buNone/>
            </a:pPr>
            <a:r>
              <a:rPr lang="en-US" sz="4000" b="1" dirty="0">
                <a:solidFill>
                  <a:srgbClr val="00B050"/>
                </a:solidFill>
                <a:latin typeface="Corbel" panose="020B0503020204020204" pitchFamily="34" charset="0"/>
              </a:rPr>
              <a:t>Sustainable Water Management Starts at Home</a:t>
            </a:r>
          </a:p>
        </p:txBody>
      </p:sp>
      <p:pic>
        <p:nvPicPr>
          <p:cNvPr id="7" name="Picture 6">
            <a:extLst>
              <a:ext uri="{FF2B5EF4-FFF2-40B4-BE49-F238E27FC236}">
                <a16:creationId xmlns:a16="http://schemas.microsoft.com/office/drawing/2014/main" id="{4C05DEB7-A2BB-4FE6-925A-0C194BCE90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38" y="18535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36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ctrTitle"/>
          </p:nvPr>
        </p:nvSpPr>
        <p:spPr>
          <a:xfrm>
            <a:off x="685800" y="228603"/>
            <a:ext cx="7772400" cy="533399"/>
          </a:xfrm>
        </p:spPr>
        <p:txBody>
          <a:bodyPr>
            <a:noAutofit/>
          </a:bodyPr>
          <a:lstStyle/>
          <a:p>
            <a:pPr algn="l"/>
            <a:r>
              <a:rPr lang="en-US" sz="3200" b="1" dirty="0">
                <a:solidFill>
                  <a:srgbClr val="0070C0"/>
                </a:solidFill>
                <a:latin typeface="Candara" panose="020E0502030303020204" pitchFamily="34" charset="0"/>
              </a:rPr>
              <a:t>Way forward</a:t>
            </a:r>
          </a:p>
        </p:txBody>
      </p:sp>
      <p:sp>
        <p:nvSpPr>
          <p:cNvPr id="4" name="Subtitle 2"/>
          <p:cNvSpPr txBox="1">
            <a:spLocks/>
          </p:cNvSpPr>
          <p:nvPr/>
        </p:nvSpPr>
        <p:spPr>
          <a:xfrm>
            <a:off x="-76200" y="990601"/>
            <a:ext cx="9020175" cy="5730878"/>
          </a:xfrm>
          <a:prstGeom prst="rect">
            <a:avLst/>
          </a:prstGeom>
        </p:spPr>
        <p:txBody>
          <a:bodyPr vert="horz" lIns="91440" tIns="45720" rIns="91440" bIns="45720" rtlCol="0">
            <a:noAutofit/>
          </a:bodyPr>
          <a:lstStyle/>
          <a:p>
            <a:pPr marL="800080" lvl="1" indent="-342891">
              <a:spcAft>
                <a:spcPts val="1200"/>
              </a:spcAft>
              <a:buFont typeface="Wingdings" panose="05000000000000000000" pitchFamily="2" charset="2"/>
              <a:buChar char="q"/>
              <a:defRPr/>
            </a:pPr>
            <a:r>
              <a:rPr lang="en-GB" sz="2300" dirty="0">
                <a:latin typeface="Arial" panose="020B0604020202020204" pitchFamily="34" charset="0"/>
                <a:cs typeface="Arial" panose="020B0604020202020204" pitchFamily="34" charset="0"/>
              </a:rPr>
              <a:t>Relevant stakeholders should be involved in defining mitigation objectives for sustainable solution.</a:t>
            </a:r>
          </a:p>
          <a:p>
            <a:pPr marL="800080" lvl="1" indent="-342891">
              <a:spcAft>
                <a:spcPts val="1200"/>
              </a:spcAft>
              <a:buFont typeface="Wingdings" panose="05000000000000000000" pitchFamily="2" charset="2"/>
              <a:buChar char="q"/>
              <a:defRPr/>
            </a:pPr>
            <a:r>
              <a:rPr lang="en-US" sz="2300" dirty="0">
                <a:latin typeface="Arial" panose="020B0604020202020204" pitchFamily="34" charset="0"/>
                <a:cs typeface="Arial" panose="020B0604020202020204" pitchFamily="34" charset="0"/>
              </a:rPr>
              <a:t>Government has already taken the first important step to halt small scale mining, to protect water bodies/environment.</a:t>
            </a:r>
          </a:p>
          <a:p>
            <a:pPr marL="800080" lvl="1" indent="-342891">
              <a:spcAft>
                <a:spcPts val="1200"/>
              </a:spcAft>
              <a:buFont typeface="Wingdings" panose="05000000000000000000" pitchFamily="2" charset="2"/>
              <a:buChar char="q"/>
              <a:defRPr/>
            </a:pPr>
            <a:r>
              <a:rPr lang="en-US" sz="2300" dirty="0">
                <a:latin typeface="Arial" panose="020B0604020202020204" pitchFamily="34" charset="0"/>
                <a:cs typeface="Arial" panose="020B0604020202020204" pitchFamily="34" charset="0"/>
              </a:rPr>
              <a:t>Active actions  should follow the halting of small scale mining, to restore/reclaim/rehabilitate affected ecosystems (e.g. rivers, wetlands, forests), to restore availability of good quality water.</a:t>
            </a:r>
          </a:p>
          <a:p>
            <a:pPr marL="800080" lvl="1" indent="-342891">
              <a:spcAft>
                <a:spcPts val="1200"/>
              </a:spcAft>
              <a:buFont typeface="Wingdings" panose="05000000000000000000" pitchFamily="2" charset="2"/>
              <a:buChar char="q"/>
              <a:defRPr/>
            </a:pPr>
            <a:r>
              <a:rPr lang="en-US" sz="2300" dirty="0">
                <a:latin typeface="Arial" panose="020B0604020202020204" pitchFamily="34" charset="0"/>
                <a:cs typeface="Arial" panose="020B0604020202020204" pitchFamily="34" charset="0"/>
              </a:rPr>
              <a:t>Serious attention should be given to the water sector, to develop the needed infrastructure and systems to address the increasing population living in water scarce areas.</a:t>
            </a:r>
          </a:p>
          <a:p>
            <a:pPr marL="800080" lvl="1" indent="-342891">
              <a:spcAft>
                <a:spcPts val="600"/>
              </a:spcAft>
              <a:buFont typeface="Wingdings" panose="05000000000000000000" pitchFamily="2" charset="2"/>
              <a:buChar char="q"/>
              <a:defRPr/>
            </a:pPr>
            <a:r>
              <a:rPr lang="en-US" sz="2300" dirty="0">
                <a:latin typeface="Arial" panose="020B0604020202020204" pitchFamily="34" charset="0"/>
                <a:cs typeface="Arial" panose="020B0604020202020204" pitchFamily="34" charset="0"/>
              </a:rPr>
              <a:t>Enhancement  of water productivity (volume of production per unit of water)  in all sectors may help slow down growth in water demands. </a:t>
            </a:r>
            <a:endParaRPr lang="en-US" sz="2200" dirty="0">
              <a:latin typeface="Corbel" panose="020B0503020204020204" pitchFamily="34" charset="0"/>
            </a:endParaRP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762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5D627EB-A6F0-4BC2-8FEE-2FFA2E824394}" type="slidenum">
              <a:rPr lang="en-US" sz="1400" b="1">
                <a:solidFill>
                  <a:schemeClr val="tx1"/>
                </a:solidFill>
              </a:rPr>
              <a:pPr/>
              <a:t>29</a:t>
            </a:fld>
            <a:endParaRPr lang="en-US" sz="1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360" y="311303"/>
            <a:ext cx="7391400" cy="533399"/>
          </a:xfrm>
        </p:spPr>
        <p:txBody>
          <a:bodyPr>
            <a:noAutofit/>
          </a:bodyPr>
          <a:lstStyle/>
          <a:p>
            <a:pPr algn="l"/>
            <a:r>
              <a:rPr lang="en-US" sz="3200" b="1" dirty="0">
                <a:solidFill>
                  <a:srgbClr val="0070C0"/>
                </a:solidFill>
                <a:latin typeface="Candara heading"/>
              </a:rPr>
              <a:t>Ghana’s Water Profile</a:t>
            </a:r>
          </a:p>
        </p:txBody>
      </p:sp>
      <p:pic>
        <p:nvPicPr>
          <p:cNvPr id="14" name="Picture 1"/>
          <p:cNvPicPr>
            <a:picLocks noChangeAspect="1" noChangeArrowheads="1"/>
          </p:cNvPicPr>
          <p:nvPr/>
        </p:nvPicPr>
        <p:blipFill>
          <a:blip r:embed="rId3" cstate="print"/>
          <a:srcRect l="2603" t="1855" r="2806" b="2159"/>
          <a:stretch>
            <a:fillRect/>
          </a:stretch>
        </p:blipFill>
        <p:spPr bwMode="auto">
          <a:xfrm>
            <a:off x="609600" y="1214034"/>
            <a:ext cx="4182762" cy="5494845"/>
          </a:xfrm>
          <a:prstGeom prst="rect">
            <a:avLst/>
          </a:prstGeom>
          <a:noFill/>
          <a:ln w="9525">
            <a:noFill/>
            <a:miter lim="800000"/>
            <a:headEnd/>
            <a:tailEnd/>
          </a:ln>
        </p:spPr>
      </p:pic>
      <p:sp>
        <p:nvSpPr>
          <p:cNvPr id="16" name="Rectangle 15"/>
          <p:cNvSpPr/>
          <p:nvPr/>
        </p:nvSpPr>
        <p:spPr>
          <a:xfrm>
            <a:off x="320179" y="844702"/>
            <a:ext cx="8075581" cy="369332"/>
          </a:xfrm>
          <a:prstGeom prst="rect">
            <a:avLst/>
          </a:prstGeom>
        </p:spPr>
        <p:txBody>
          <a:bodyPr wrap="square">
            <a:spAutoFit/>
          </a:bodyPr>
          <a:lstStyle/>
          <a:p>
            <a:r>
              <a:rPr lang="en-GB" b="1" dirty="0">
                <a:solidFill>
                  <a:srgbClr val="C00000"/>
                </a:solidFill>
                <a:latin typeface="Arial" panose="020B0604020202020204" pitchFamily="34" charset="0"/>
                <a:cs typeface="Arial" panose="020B0604020202020204" pitchFamily="34" charset="0"/>
              </a:rPr>
              <a:t>Surface water resources: Major river basins in Ghana (HAP, 2006)</a:t>
            </a:r>
            <a:endParaRPr lang="en-US" b="1" dirty="0">
              <a:solidFill>
                <a:srgbClr val="C00000"/>
              </a:solidFill>
              <a:latin typeface="Arial" panose="020B0604020202020204" pitchFamily="34" charset="0"/>
              <a:cs typeface="Arial" panose="020B0604020202020204" pitchFamily="34" charset="0"/>
            </a:endParaRPr>
          </a:p>
        </p:txBody>
      </p:sp>
      <p:pic>
        <p:nvPicPr>
          <p:cNvPr id="1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637" y="185351"/>
            <a:ext cx="635789" cy="63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15D627EB-A6F0-4BC2-8FEE-2FFA2E824394}" type="slidenum">
              <a:rPr lang="en-US" sz="1400" b="1">
                <a:solidFill>
                  <a:schemeClr val="tx1"/>
                </a:solidFill>
              </a:rPr>
              <a:pPr/>
              <a:t>3</a:t>
            </a:fld>
            <a:endParaRPr lang="en-US" sz="1400" b="1" dirty="0">
              <a:solidFill>
                <a:schemeClr val="tx1"/>
              </a:solidFill>
            </a:endParaRPr>
          </a:p>
        </p:txBody>
      </p:sp>
      <p:graphicFrame>
        <p:nvGraphicFramePr>
          <p:cNvPr id="3" name="Table 2">
            <a:extLst>
              <a:ext uri="{FF2B5EF4-FFF2-40B4-BE49-F238E27FC236}">
                <a16:creationId xmlns:a16="http://schemas.microsoft.com/office/drawing/2014/main" id="{BB749320-4344-4B8F-BFD3-B4DF604E8C8D}"/>
              </a:ext>
            </a:extLst>
          </p:cNvPr>
          <p:cNvGraphicFramePr>
            <a:graphicFrameLocks noGrp="1"/>
          </p:cNvGraphicFramePr>
          <p:nvPr>
            <p:extLst>
              <p:ext uri="{D42A27DB-BD31-4B8C-83A1-F6EECF244321}">
                <p14:modId xmlns:p14="http://schemas.microsoft.com/office/powerpoint/2010/main" val="1485274995"/>
              </p:ext>
            </p:extLst>
          </p:nvPr>
        </p:nvGraphicFramePr>
        <p:xfrm>
          <a:off x="4986448" y="1963451"/>
          <a:ext cx="3683000" cy="3928110"/>
        </p:xfrm>
        <a:graphic>
          <a:graphicData uri="http://schemas.openxmlformats.org/drawingml/2006/table">
            <a:tbl>
              <a:tblPr>
                <a:tableStyleId>{5C22544A-7EE6-4342-B048-85BDC9FD1C3A}</a:tableStyleId>
              </a:tblPr>
              <a:tblGrid>
                <a:gridCol w="1841500">
                  <a:extLst>
                    <a:ext uri="{9D8B030D-6E8A-4147-A177-3AD203B41FA5}">
                      <a16:colId xmlns:a16="http://schemas.microsoft.com/office/drawing/2014/main" val="3153074634"/>
                    </a:ext>
                  </a:extLst>
                </a:gridCol>
                <a:gridCol w="1841500">
                  <a:extLst>
                    <a:ext uri="{9D8B030D-6E8A-4147-A177-3AD203B41FA5}">
                      <a16:colId xmlns:a16="http://schemas.microsoft.com/office/drawing/2014/main" val="842427017"/>
                    </a:ext>
                  </a:extLst>
                </a:gridCol>
              </a:tblGrid>
              <a:tr h="800100">
                <a:tc gridSpan="2">
                  <a:txBody>
                    <a:bodyPr/>
                    <a:lstStyle/>
                    <a:p>
                      <a:pPr algn="ctr" rtl="0" fontAlgn="b"/>
                      <a:r>
                        <a:rPr lang="en-US" sz="1800" u="none" strike="noStrike" dirty="0">
                          <a:effectLst/>
                        </a:rPr>
                        <a:t>GHANA’S RENEWABLE SURFACE WATER RESOURCES AS OF 2015 (SOURCE: FAO/WB DATABASE)</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26808025"/>
                  </a:ext>
                </a:extLst>
              </a:tr>
              <a:tr h="295275">
                <a:tc rowSpan="2">
                  <a:txBody>
                    <a:bodyPr/>
                    <a:lstStyle/>
                    <a:p>
                      <a:pPr algn="ctr" rtl="0" fontAlgn="b"/>
                      <a:r>
                        <a:rPr lang="en-US" sz="2000" u="none" strike="noStrike" dirty="0">
                          <a:effectLst/>
                        </a:rPr>
                        <a:t>Source of water</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u="none" strike="noStrike" dirty="0">
                          <a:effectLst/>
                        </a:rPr>
                        <a:t> Volume</a:t>
                      </a:r>
                      <a:endParaRPr lang="en-US"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4498863"/>
                  </a:ext>
                </a:extLst>
              </a:tr>
              <a:tr h="295275">
                <a:tc vMerge="1">
                  <a:txBody>
                    <a:bodyPr/>
                    <a:lstStyle/>
                    <a:p>
                      <a:endParaRPr lang="en-US"/>
                    </a:p>
                  </a:txBody>
                  <a:tcPr/>
                </a:tc>
                <a:tc>
                  <a:txBody>
                    <a:bodyPr/>
                    <a:lstStyle/>
                    <a:p>
                      <a:pPr algn="ctr" rtl="0" fontAlgn="ctr"/>
                      <a:r>
                        <a:rPr lang="en-US" sz="2000" u="none" strike="noStrike">
                          <a:effectLst/>
                        </a:rPr>
                        <a:t>(10^9 m³/year) </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6279072"/>
                  </a:ext>
                </a:extLst>
              </a:tr>
              <a:tr h="885825">
                <a:tc>
                  <a:txBody>
                    <a:bodyPr/>
                    <a:lstStyle/>
                    <a:p>
                      <a:pPr algn="l" rtl="0" fontAlgn="b"/>
                      <a:r>
                        <a:rPr lang="en-US" sz="2000" u="none" strike="noStrike" dirty="0">
                          <a:effectLst/>
                        </a:rPr>
                        <a:t> Surface water produced internally</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29.0</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4818808"/>
                  </a:ext>
                </a:extLst>
              </a:tr>
              <a:tr h="885825">
                <a:tc>
                  <a:txBody>
                    <a:bodyPr/>
                    <a:lstStyle/>
                    <a:p>
                      <a:pPr algn="l" rtl="0" fontAlgn="b"/>
                      <a:r>
                        <a:rPr lang="en-US" sz="2000" u="none" strike="noStrike">
                          <a:effectLst/>
                        </a:rPr>
                        <a:t> Surface water: total external renewable</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25.9</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6786720"/>
                  </a:ext>
                </a:extLst>
              </a:tr>
              <a:tr h="590550">
                <a:tc>
                  <a:txBody>
                    <a:bodyPr/>
                    <a:lstStyle/>
                    <a:p>
                      <a:pPr algn="l" rtl="0" fontAlgn="b"/>
                      <a:r>
                        <a:rPr lang="en-US" sz="2000" u="none" strike="noStrike">
                          <a:effectLst/>
                        </a:rPr>
                        <a:t> Total renewable surface water</a:t>
                      </a:r>
                      <a:endParaRPr lang="en-US" sz="2000" b="1" i="0" u="none" strike="noStrike">
                        <a:solidFill>
                          <a:srgbClr val="4F81BD"/>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54.9</a:t>
                      </a:r>
                      <a:endParaRPr lang="en-US" sz="2000" b="1" i="0" u="none" strike="noStrike" dirty="0">
                        <a:solidFill>
                          <a:srgbClr val="4F81BD"/>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792526"/>
                  </a:ext>
                </a:extLst>
              </a:tr>
            </a:tbl>
          </a:graphicData>
        </a:graphic>
      </p:graphicFrame>
    </p:spTree>
    <p:extLst>
      <p:ext uri="{BB962C8B-B14F-4D97-AF65-F5344CB8AC3E}">
        <p14:creationId xmlns:p14="http://schemas.microsoft.com/office/powerpoint/2010/main" val="161298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819400"/>
            <a:ext cx="7772400" cy="53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0070C0"/>
                </a:solidFill>
                <a:latin typeface="Candara" panose="020E0502030303020204" pitchFamily="34" charset="0"/>
              </a:rPr>
              <a:t>Thank You</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066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15D627EB-A6F0-4BC2-8FEE-2FFA2E824394}" type="slidenum">
              <a:rPr lang="en-US" sz="1400" b="1">
                <a:solidFill>
                  <a:schemeClr val="tx1"/>
                </a:solidFill>
              </a:rPr>
              <a:pPr/>
              <a:t>30</a:t>
            </a:fld>
            <a:endParaRPr lang="en-US" sz="1400" b="1" dirty="0">
              <a:solidFill>
                <a:schemeClr val="tx1"/>
              </a:solidFill>
            </a:endParaRPr>
          </a:p>
        </p:txBody>
      </p:sp>
    </p:spTree>
    <p:extLst>
      <p:ext uri="{BB962C8B-B14F-4D97-AF65-F5344CB8AC3E}">
        <p14:creationId xmlns:p14="http://schemas.microsoft.com/office/powerpoint/2010/main" val="246331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4"/>
            <a:ext cx="7772400" cy="533399"/>
          </a:xfrm>
        </p:spPr>
        <p:txBody>
          <a:bodyPr>
            <a:noAutofit/>
          </a:bodyPr>
          <a:lstStyle/>
          <a:p>
            <a:pPr algn="l"/>
            <a:r>
              <a:rPr lang="en-US" sz="3200" b="1" dirty="0">
                <a:solidFill>
                  <a:srgbClr val="0070C0"/>
                </a:solidFill>
                <a:latin typeface="Candara heading"/>
              </a:rPr>
              <a:t>Ghana’s Water Profile</a:t>
            </a:r>
          </a:p>
        </p:txBody>
      </p:sp>
      <p:sp>
        <p:nvSpPr>
          <p:cNvPr id="17" name="Rectangle 16"/>
          <p:cNvSpPr/>
          <p:nvPr/>
        </p:nvSpPr>
        <p:spPr>
          <a:xfrm>
            <a:off x="568228" y="735569"/>
            <a:ext cx="6353838" cy="369332"/>
          </a:xfrm>
          <a:prstGeom prst="rect">
            <a:avLst/>
          </a:prstGeom>
        </p:spPr>
        <p:txBody>
          <a:bodyPr wrap="square">
            <a:spAutoFit/>
          </a:bodyPr>
          <a:lstStyle/>
          <a:p>
            <a:r>
              <a:rPr lang="en-GB" b="1" dirty="0">
                <a:solidFill>
                  <a:srgbClr val="C00000"/>
                </a:solidFill>
                <a:latin typeface="Corbel" panose="020B0503020204020204" pitchFamily="34" charset="0"/>
              </a:rPr>
              <a:t>Ghana’s groundwater potential (Gumma &amp; Pavelic, 2012)</a:t>
            </a:r>
            <a:endParaRPr lang="en-US" b="1" dirty="0">
              <a:solidFill>
                <a:srgbClr val="C00000"/>
              </a:solidFill>
              <a:latin typeface="Corbel" panose="020B0503020204020204" pitchFamily="34" charset="0"/>
            </a:endParaRPr>
          </a:p>
        </p:txBody>
      </p:sp>
      <p:pic>
        <p:nvPicPr>
          <p:cNvPr id="1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638" y="18535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15D627EB-A6F0-4BC2-8FEE-2FFA2E824394}" type="slidenum">
              <a:rPr lang="en-US" sz="1400" b="1">
                <a:solidFill>
                  <a:schemeClr val="tx1"/>
                </a:solidFill>
              </a:rPr>
              <a:pPr/>
              <a:t>4</a:t>
            </a:fld>
            <a:endParaRPr lang="en-US" sz="1400" b="1" dirty="0">
              <a:solidFill>
                <a:schemeClr val="tx1"/>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7976"/>
          <a:stretch/>
        </p:blipFill>
        <p:spPr>
          <a:xfrm>
            <a:off x="4572000" y="1295400"/>
            <a:ext cx="4536541" cy="4737672"/>
          </a:xfrm>
          <a:prstGeom prst="rect">
            <a:avLst/>
          </a:prstGeom>
        </p:spPr>
      </p:pic>
      <p:pic>
        <p:nvPicPr>
          <p:cNvPr id="7" name="Picture 6">
            <a:extLst>
              <a:ext uri="{FF2B5EF4-FFF2-40B4-BE49-F238E27FC236}">
                <a16:creationId xmlns:a16="http://schemas.microsoft.com/office/drawing/2014/main" id="{A4BEBEDA-04E0-4FC1-A310-CCD3C5CCFCE3}"/>
              </a:ext>
            </a:extLst>
          </p:cNvPr>
          <p:cNvPicPr>
            <a:picLocks noChangeAspect="1"/>
          </p:cNvPicPr>
          <p:nvPr/>
        </p:nvPicPr>
        <p:blipFill>
          <a:blip r:embed="rId5"/>
          <a:stretch>
            <a:fillRect/>
          </a:stretch>
        </p:blipFill>
        <p:spPr>
          <a:xfrm>
            <a:off x="552627" y="1676400"/>
            <a:ext cx="3904996" cy="3827184"/>
          </a:xfrm>
          <a:prstGeom prst="rect">
            <a:avLst/>
          </a:prstGeom>
        </p:spPr>
      </p:pic>
      <p:graphicFrame>
        <p:nvGraphicFramePr>
          <p:cNvPr id="10" name="Table 9">
            <a:extLst>
              <a:ext uri="{FF2B5EF4-FFF2-40B4-BE49-F238E27FC236}">
                <a16:creationId xmlns:a16="http://schemas.microsoft.com/office/drawing/2014/main" id="{907734D9-5AA9-4572-9E79-2D05A62735DD}"/>
              </a:ext>
            </a:extLst>
          </p:cNvPr>
          <p:cNvGraphicFramePr>
            <a:graphicFrameLocks noGrp="1"/>
          </p:cNvGraphicFramePr>
          <p:nvPr>
            <p:extLst>
              <p:ext uri="{D42A27DB-BD31-4B8C-83A1-F6EECF244321}">
                <p14:modId xmlns:p14="http://schemas.microsoft.com/office/powerpoint/2010/main" val="94319227"/>
              </p:ext>
            </p:extLst>
          </p:nvPr>
        </p:nvGraphicFramePr>
        <p:xfrm>
          <a:off x="552627" y="1676398"/>
          <a:ext cx="3933958" cy="3827185"/>
        </p:xfrm>
        <a:graphic>
          <a:graphicData uri="http://schemas.openxmlformats.org/drawingml/2006/table">
            <a:tbl>
              <a:tblPr firstRow="1" firstCol="1" bandRow="1">
                <a:tableStyleId>{5C22544A-7EE6-4342-B048-85BDC9FD1C3A}</a:tableStyleId>
              </a:tblPr>
              <a:tblGrid>
                <a:gridCol w="1790899">
                  <a:extLst>
                    <a:ext uri="{9D8B030D-6E8A-4147-A177-3AD203B41FA5}">
                      <a16:colId xmlns:a16="http://schemas.microsoft.com/office/drawing/2014/main" val="292197278"/>
                    </a:ext>
                  </a:extLst>
                </a:gridCol>
                <a:gridCol w="2143059">
                  <a:extLst>
                    <a:ext uri="{9D8B030D-6E8A-4147-A177-3AD203B41FA5}">
                      <a16:colId xmlns:a16="http://schemas.microsoft.com/office/drawing/2014/main" val="3261427364"/>
                    </a:ext>
                  </a:extLst>
                </a:gridCol>
              </a:tblGrid>
              <a:tr h="765437">
                <a:tc>
                  <a:txBody>
                    <a:bodyPr/>
                    <a:lstStyle/>
                    <a:p>
                      <a:pPr marL="0" marR="0" algn="just" fontAlgn="base">
                        <a:lnSpc>
                          <a:spcPct val="107000"/>
                        </a:lnSpc>
                        <a:spcBef>
                          <a:spcPts val="0"/>
                        </a:spcBef>
                        <a:spcAft>
                          <a:spcPts val="0"/>
                        </a:spcAft>
                      </a:pPr>
                      <a:r>
                        <a:rPr lang="en-US" sz="2000" kern="100">
                          <a:effectLst/>
                        </a:rPr>
                        <a:t>GW Potential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fontAlgn="base">
                        <a:lnSpc>
                          <a:spcPct val="107000"/>
                        </a:lnSpc>
                        <a:spcBef>
                          <a:spcPts val="0"/>
                        </a:spcBef>
                        <a:spcAft>
                          <a:spcPts val="0"/>
                        </a:spcAft>
                      </a:pPr>
                      <a:r>
                        <a:rPr lang="en-US" sz="2000" kern="100" dirty="0">
                          <a:effectLst/>
                        </a:rPr>
                        <a:t>Area coverage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7359754"/>
                  </a:ext>
                </a:extLst>
              </a:tr>
              <a:tr h="765437">
                <a:tc>
                  <a:txBody>
                    <a:bodyPr/>
                    <a:lstStyle/>
                    <a:p>
                      <a:pPr marL="0" marR="0" algn="just" fontAlgn="base">
                        <a:lnSpc>
                          <a:spcPct val="107000"/>
                        </a:lnSpc>
                        <a:spcBef>
                          <a:spcPts val="0"/>
                        </a:spcBef>
                        <a:spcAft>
                          <a:spcPts val="0"/>
                        </a:spcAft>
                      </a:pPr>
                      <a:r>
                        <a:rPr lang="en-US" sz="2000" kern="100" dirty="0">
                          <a:effectLst/>
                        </a:rPr>
                        <a:t>Very good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50000"/>
                      </a:schemeClr>
                    </a:solidFill>
                  </a:tcPr>
                </a:tc>
                <a:tc>
                  <a:txBody>
                    <a:bodyPr/>
                    <a:lstStyle/>
                    <a:p>
                      <a:pPr marL="0" marR="0" algn="ctr" fontAlgn="base">
                        <a:lnSpc>
                          <a:spcPct val="107000"/>
                        </a:lnSpc>
                        <a:spcBef>
                          <a:spcPts val="0"/>
                        </a:spcBef>
                        <a:spcAft>
                          <a:spcPts val="0"/>
                        </a:spcAft>
                      </a:pPr>
                      <a:r>
                        <a:rPr lang="en-US" sz="2400" kern="100" dirty="0">
                          <a:effectLst/>
                        </a:rPr>
                        <a:t>  2.9</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50000"/>
                      </a:schemeClr>
                    </a:solidFill>
                  </a:tcPr>
                </a:tc>
                <a:extLst>
                  <a:ext uri="{0D108BD9-81ED-4DB2-BD59-A6C34878D82A}">
                    <a16:rowId xmlns:a16="http://schemas.microsoft.com/office/drawing/2014/main" val="3397518022"/>
                  </a:ext>
                </a:extLst>
              </a:tr>
              <a:tr h="765437">
                <a:tc>
                  <a:txBody>
                    <a:bodyPr/>
                    <a:lstStyle/>
                    <a:p>
                      <a:pPr marL="0" marR="0" algn="just" fontAlgn="base">
                        <a:lnSpc>
                          <a:spcPct val="107000"/>
                        </a:lnSpc>
                        <a:spcBef>
                          <a:spcPts val="0"/>
                        </a:spcBef>
                        <a:spcAft>
                          <a:spcPts val="0"/>
                        </a:spcAft>
                      </a:pPr>
                      <a:r>
                        <a:rPr lang="en-US" sz="2000" kern="100" dirty="0">
                          <a:effectLst/>
                        </a:rPr>
                        <a:t>Good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0" marR="0" algn="ctr" fontAlgn="base">
                        <a:lnSpc>
                          <a:spcPct val="107000"/>
                        </a:lnSpc>
                        <a:spcBef>
                          <a:spcPts val="0"/>
                        </a:spcBef>
                        <a:spcAft>
                          <a:spcPts val="0"/>
                        </a:spcAft>
                      </a:pPr>
                      <a:r>
                        <a:rPr lang="en-US" sz="2400" kern="100" dirty="0">
                          <a:effectLst/>
                        </a:rPr>
                        <a:t>21.6</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074421056"/>
                  </a:ext>
                </a:extLst>
              </a:tr>
              <a:tr h="765437">
                <a:tc>
                  <a:txBody>
                    <a:bodyPr/>
                    <a:lstStyle/>
                    <a:p>
                      <a:pPr marL="0" marR="0" algn="just" fontAlgn="base">
                        <a:lnSpc>
                          <a:spcPct val="107000"/>
                        </a:lnSpc>
                        <a:spcBef>
                          <a:spcPts val="0"/>
                        </a:spcBef>
                        <a:spcAft>
                          <a:spcPts val="0"/>
                        </a:spcAft>
                      </a:pPr>
                      <a:r>
                        <a:rPr lang="en-US" sz="2000" kern="100" dirty="0">
                          <a:effectLst/>
                        </a:rPr>
                        <a:t>Moderate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tc>
                  <a:txBody>
                    <a:bodyPr/>
                    <a:lstStyle/>
                    <a:p>
                      <a:pPr marL="0" marR="0" algn="ctr" fontAlgn="base">
                        <a:lnSpc>
                          <a:spcPct val="107000"/>
                        </a:lnSpc>
                        <a:spcBef>
                          <a:spcPts val="0"/>
                        </a:spcBef>
                        <a:spcAft>
                          <a:spcPts val="0"/>
                        </a:spcAft>
                      </a:pPr>
                      <a:r>
                        <a:rPr lang="en-US" sz="2400" kern="100" dirty="0">
                          <a:effectLst/>
                        </a:rPr>
                        <a:t>45.6</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866218106"/>
                  </a:ext>
                </a:extLst>
              </a:tr>
              <a:tr h="765437">
                <a:tc>
                  <a:txBody>
                    <a:bodyPr/>
                    <a:lstStyle/>
                    <a:p>
                      <a:pPr marL="0" marR="0" algn="just" fontAlgn="base">
                        <a:lnSpc>
                          <a:spcPct val="107000"/>
                        </a:lnSpc>
                        <a:spcBef>
                          <a:spcPts val="0"/>
                        </a:spcBef>
                        <a:spcAft>
                          <a:spcPts val="0"/>
                        </a:spcAft>
                      </a:pPr>
                      <a:r>
                        <a:rPr lang="en-US" sz="2000" kern="100" dirty="0">
                          <a:effectLst/>
                        </a:rPr>
                        <a:t>Poor/very poor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marL="0" marR="0" algn="ctr" fontAlgn="base">
                        <a:lnSpc>
                          <a:spcPct val="107000"/>
                        </a:lnSpc>
                        <a:spcBef>
                          <a:spcPts val="0"/>
                        </a:spcBef>
                        <a:spcAft>
                          <a:spcPts val="0"/>
                        </a:spcAft>
                      </a:pPr>
                      <a:r>
                        <a:rPr lang="en-US" sz="2400" kern="100" dirty="0">
                          <a:effectLst/>
                        </a:rPr>
                        <a:t>30.0</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951380350"/>
                  </a:ext>
                </a:extLst>
              </a:tr>
            </a:tbl>
          </a:graphicData>
        </a:graphic>
      </p:graphicFrame>
      <p:graphicFrame>
        <p:nvGraphicFramePr>
          <p:cNvPr id="3" name="Table 2">
            <a:extLst>
              <a:ext uri="{FF2B5EF4-FFF2-40B4-BE49-F238E27FC236}">
                <a16:creationId xmlns:a16="http://schemas.microsoft.com/office/drawing/2014/main" id="{92BAE22C-01B1-4AF3-A112-5C5FDFDEE9CF}"/>
              </a:ext>
            </a:extLst>
          </p:cNvPr>
          <p:cNvGraphicFramePr>
            <a:graphicFrameLocks noGrp="1"/>
          </p:cNvGraphicFramePr>
          <p:nvPr>
            <p:extLst>
              <p:ext uri="{D42A27DB-BD31-4B8C-83A1-F6EECF244321}">
                <p14:modId xmlns:p14="http://schemas.microsoft.com/office/powerpoint/2010/main" val="1733456137"/>
              </p:ext>
            </p:extLst>
          </p:nvPr>
        </p:nvGraphicFramePr>
        <p:xfrm>
          <a:off x="551118" y="1658289"/>
          <a:ext cx="4020882" cy="3845293"/>
        </p:xfrm>
        <a:graphic>
          <a:graphicData uri="http://schemas.openxmlformats.org/drawingml/2006/table">
            <a:tbl>
              <a:tblPr>
                <a:tableStyleId>{5C22544A-7EE6-4342-B048-85BDC9FD1C3A}</a:tableStyleId>
              </a:tblPr>
              <a:tblGrid>
                <a:gridCol w="2010441">
                  <a:extLst>
                    <a:ext uri="{9D8B030D-6E8A-4147-A177-3AD203B41FA5}">
                      <a16:colId xmlns:a16="http://schemas.microsoft.com/office/drawing/2014/main" val="3886344621"/>
                    </a:ext>
                  </a:extLst>
                </a:gridCol>
                <a:gridCol w="2010441">
                  <a:extLst>
                    <a:ext uri="{9D8B030D-6E8A-4147-A177-3AD203B41FA5}">
                      <a16:colId xmlns:a16="http://schemas.microsoft.com/office/drawing/2014/main" val="2529249869"/>
                    </a:ext>
                  </a:extLst>
                </a:gridCol>
              </a:tblGrid>
              <a:tr h="1064446">
                <a:tc gridSpan="2">
                  <a:txBody>
                    <a:bodyPr/>
                    <a:lstStyle/>
                    <a:p>
                      <a:pPr algn="ctr" rtl="0" fontAlgn="b"/>
                      <a:r>
                        <a:rPr lang="en-US" sz="1800" u="none" strike="noStrike" dirty="0">
                          <a:effectLst/>
                        </a:rPr>
                        <a:t>GHANA’S RENEWABLE GROUND WATER RESOURCES AS OF 2015 (SOURCE: FAO/WB DATABASE)</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33622777"/>
                  </a:ext>
                </a:extLst>
              </a:tr>
              <a:tr h="403253">
                <a:tc rowSpan="2">
                  <a:txBody>
                    <a:bodyPr/>
                    <a:lstStyle/>
                    <a:p>
                      <a:pPr algn="ctr" rtl="0" fontAlgn="b"/>
                      <a:r>
                        <a:rPr lang="en-US" sz="2000" u="none" strike="noStrike" dirty="0">
                          <a:effectLst/>
                        </a:rPr>
                        <a:t>Source of water</a:t>
                      </a:r>
                      <a:endParaRPr lang="en-US" sz="20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u="none" strike="noStrike">
                          <a:effectLst/>
                        </a:rPr>
                        <a:t> Volume</a:t>
                      </a:r>
                      <a:endParaRPr lang="en-US" sz="20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2104778"/>
                  </a:ext>
                </a:extLst>
              </a:tr>
              <a:tr h="403253">
                <a:tc vMerge="1">
                  <a:txBody>
                    <a:bodyPr/>
                    <a:lstStyle/>
                    <a:p>
                      <a:endParaRPr lang="en-US"/>
                    </a:p>
                  </a:txBody>
                  <a:tcPr/>
                </a:tc>
                <a:tc>
                  <a:txBody>
                    <a:bodyPr/>
                    <a:lstStyle/>
                    <a:p>
                      <a:pPr algn="ctr" rtl="0" fontAlgn="ctr"/>
                      <a:r>
                        <a:rPr lang="en-US" sz="2000" u="none" strike="noStrike">
                          <a:effectLst/>
                        </a:rPr>
                        <a:t>(10^9 m³/year) </a:t>
                      </a:r>
                      <a:endParaRPr lang="en-US" sz="20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0384346"/>
                  </a:ext>
                </a:extLst>
              </a:tr>
              <a:tr h="1181366">
                <a:tc>
                  <a:txBody>
                    <a:bodyPr/>
                    <a:lstStyle/>
                    <a:p>
                      <a:pPr algn="l" rtl="0" fontAlgn="b"/>
                      <a:r>
                        <a:rPr lang="en-US" sz="2000" u="none" strike="noStrike" dirty="0">
                          <a:effectLst/>
                        </a:rPr>
                        <a:t> Groundwater produced internally</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000" u="none" strike="noStrike">
                          <a:effectLst/>
                        </a:rPr>
                        <a:t>26.3</a:t>
                      </a:r>
                      <a:endParaRPr lang="en-US" sz="20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5349917"/>
                  </a:ext>
                </a:extLst>
              </a:tr>
              <a:tr h="792975">
                <a:tc>
                  <a:txBody>
                    <a:bodyPr/>
                    <a:lstStyle/>
                    <a:p>
                      <a:pPr algn="l" rtl="0" fontAlgn="b"/>
                      <a:r>
                        <a:rPr lang="en-US" sz="2000" u="none" strike="noStrike">
                          <a:effectLst/>
                        </a:rPr>
                        <a:t> Total renewable groundwater</a:t>
                      </a:r>
                      <a:endParaRPr lang="en-US" sz="2000" b="1" i="0" u="none" strike="noStrike">
                        <a:solidFill>
                          <a:srgbClr val="8064A2"/>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000" u="none" strike="noStrike" dirty="0">
                          <a:effectLst/>
                        </a:rPr>
                        <a:t>26.3</a:t>
                      </a:r>
                      <a:endParaRPr lang="en-US" sz="2000" b="1" i="0" u="none" strike="noStrike" dirty="0">
                        <a:solidFill>
                          <a:srgbClr val="8064A2"/>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011998"/>
                  </a:ext>
                </a:extLst>
              </a:tr>
            </a:tbl>
          </a:graphicData>
        </a:graphic>
      </p:graphicFrame>
    </p:spTree>
    <p:extLst>
      <p:ext uri="{BB962C8B-B14F-4D97-AF65-F5344CB8AC3E}">
        <p14:creationId xmlns:p14="http://schemas.microsoft.com/office/powerpoint/2010/main" val="12076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3"/>
            <a:ext cx="7772400" cy="533399"/>
          </a:xfrm>
        </p:spPr>
        <p:txBody>
          <a:bodyPr>
            <a:noAutofit/>
          </a:bodyPr>
          <a:lstStyle/>
          <a:p>
            <a:pPr algn="l"/>
            <a:r>
              <a:rPr lang="en-US" sz="3200" b="1" dirty="0">
                <a:solidFill>
                  <a:srgbClr val="0070C0"/>
                </a:solidFill>
                <a:latin typeface="Candara heading"/>
              </a:rPr>
              <a:t>Ghana’s Water Profile</a:t>
            </a:r>
          </a:p>
        </p:txBody>
      </p:sp>
      <p:sp>
        <p:nvSpPr>
          <p:cNvPr id="7" name="Subtitle 2"/>
          <p:cNvSpPr txBox="1">
            <a:spLocks/>
          </p:cNvSpPr>
          <p:nvPr/>
        </p:nvSpPr>
        <p:spPr>
          <a:xfrm>
            <a:off x="381000" y="666775"/>
            <a:ext cx="5562600" cy="523847"/>
          </a:xfrm>
          <a:prstGeom prst="rect">
            <a:avLst/>
          </a:prstGeom>
        </p:spPr>
        <p:txBody>
          <a:bodyPr vert="horz" lIns="91440" tIns="45720" rIns="91440" bIns="45720" rtlCol="0">
            <a:normAutofit/>
          </a:bodyPr>
          <a:lstStyle/>
          <a:p>
            <a:pPr>
              <a:spcBef>
                <a:spcPct val="20000"/>
              </a:spcBef>
              <a:buFont typeface="Wingdings" pitchFamily="2" charset="2"/>
              <a:buChar char="§"/>
              <a:defRPr/>
            </a:pPr>
            <a:r>
              <a:rPr lang="en-US" sz="2400" b="1" dirty="0">
                <a:latin typeface="Corbel" panose="020B0503020204020204" pitchFamily="34" charset="0"/>
              </a:rPr>
              <a:t> </a:t>
            </a:r>
            <a:r>
              <a:rPr lang="en-US" sz="2400" b="1" dirty="0">
                <a:latin typeface="Arial" panose="020B0604020202020204" pitchFamily="34" charset="0"/>
                <a:cs typeface="Arial" panose="020B0604020202020204" pitchFamily="34" charset="0"/>
              </a:rPr>
              <a:t>Water Availability &amp; Withdrawals</a:t>
            </a:r>
          </a:p>
        </p:txBody>
      </p:sp>
      <p:graphicFrame>
        <p:nvGraphicFramePr>
          <p:cNvPr id="12" name="Table 11"/>
          <p:cNvGraphicFramePr>
            <a:graphicFrameLocks noGrp="1"/>
          </p:cNvGraphicFramePr>
          <p:nvPr>
            <p:extLst>
              <p:ext uri="{D42A27DB-BD31-4B8C-83A1-F6EECF244321}">
                <p14:modId xmlns:p14="http://schemas.microsoft.com/office/powerpoint/2010/main" val="847928225"/>
              </p:ext>
            </p:extLst>
          </p:nvPr>
        </p:nvGraphicFramePr>
        <p:xfrm>
          <a:off x="609600" y="3228598"/>
          <a:ext cx="7682621" cy="1798234"/>
        </p:xfrm>
        <a:graphic>
          <a:graphicData uri="http://schemas.openxmlformats.org/drawingml/2006/table">
            <a:tbl>
              <a:tblPr/>
              <a:tblGrid>
                <a:gridCol w="5257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358021">
                  <a:extLst>
                    <a:ext uri="{9D8B030D-6E8A-4147-A177-3AD203B41FA5}">
                      <a16:colId xmlns:a16="http://schemas.microsoft.com/office/drawing/2014/main" val="20002"/>
                    </a:ext>
                  </a:extLst>
                </a:gridCol>
              </a:tblGrid>
              <a:tr h="270994">
                <a:tc gridSpan="3">
                  <a:txBody>
                    <a:bodyPr/>
                    <a:lstStyle/>
                    <a:p>
                      <a:pPr algn="ctr" fontAlgn="b"/>
                      <a:r>
                        <a:rPr lang="en-US" sz="1500" b="1" i="0" u="none" strike="noStrike" dirty="0">
                          <a:solidFill>
                            <a:srgbClr val="000000"/>
                          </a:solidFill>
                          <a:latin typeface="Arial" panose="020B0604020202020204" pitchFamily="34" charset="0"/>
                          <a:cs typeface="Arial" panose="020B0604020202020204" pitchFamily="34" charset="0"/>
                        </a:rPr>
                        <a:t> GHANA’S WATER WITHDRAWALS AS OF 2020 (SOURCE:</a:t>
                      </a:r>
                      <a:r>
                        <a:rPr lang="en-US" sz="1500" b="1" i="0" u="none" strike="noStrike" baseline="0" dirty="0">
                          <a:solidFill>
                            <a:srgbClr val="000000"/>
                          </a:solidFill>
                          <a:latin typeface="Arial" panose="020B0604020202020204" pitchFamily="34" charset="0"/>
                          <a:cs typeface="Arial" panose="020B0604020202020204" pitchFamily="34" charset="0"/>
                        </a:rPr>
                        <a:t> MWRWH, 1998)</a:t>
                      </a:r>
                      <a:r>
                        <a:rPr lang="en-US" sz="1500" b="1" i="0" u="none" strike="noStrike" dirty="0">
                          <a:solidFill>
                            <a:srgbClr val="000000"/>
                          </a:solidFill>
                          <a:latin typeface="Arial" panose="020B0604020202020204" pitchFamily="34" charset="0"/>
                          <a:cs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5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5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62808">
                <a:tc>
                  <a:txBody>
                    <a:bodyPr/>
                    <a:lstStyle/>
                    <a:p>
                      <a:pPr algn="ctr" fontAlgn="b"/>
                      <a:r>
                        <a:rPr lang="en-US" sz="1800" b="1" i="0" u="none" strike="noStrike" dirty="0">
                          <a:solidFill>
                            <a:srgbClr val="000000"/>
                          </a:solidFill>
                          <a:latin typeface="Arial" panose="020B0604020202020204" pitchFamily="34" charset="0"/>
                          <a:cs typeface="Arial" panose="020B0604020202020204" pitchFamily="34" charset="0"/>
                        </a:rPr>
                        <a:t>Withdrawal</a:t>
                      </a:r>
                      <a:r>
                        <a:rPr lang="en-US" sz="1800" b="1" i="0" u="none" strike="noStrike" baseline="0" dirty="0">
                          <a:solidFill>
                            <a:srgbClr val="000000"/>
                          </a:solidFill>
                          <a:latin typeface="Arial" panose="020B0604020202020204" pitchFamily="34" charset="0"/>
                          <a:cs typeface="Arial" panose="020B0604020202020204" pitchFamily="34" charset="0"/>
                        </a:rPr>
                        <a:t> type</a:t>
                      </a:r>
                      <a:endParaRPr lang="en-US" sz="1800" b="1"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Arial" panose="020B0604020202020204" pitchFamily="34" charset="0"/>
                          <a:cs typeface="Arial" panose="020B0604020202020204" pitchFamily="34" charset="0"/>
                        </a:rPr>
                        <a:t>Volume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Arial" panose="020B0604020202020204" pitchFamily="34" charset="0"/>
                          <a:cs typeface="Arial" panose="020B0604020202020204" pitchFamily="34" charset="0"/>
                        </a:rPr>
                        <a:t>%</a:t>
                      </a:r>
                      <a:r>
                        <a:rPr lang="en-US" sz="1800" b="1" i="0" u="none" strike="noStrike" baseline="0" dirty="0">
                          <a:solidFill>
                            <a:srgbClr val="000000"/>
                          </a:solidFill>
                          <a:latin typeface="Arial" panose="020B0604020202020204" pitchFamily="34" charset="0"/>
                          <a:cs typeface="Arial" panose="020B0604020202020204" pitchFamily="34" charset="0"/>
                        </a:rPr>
                        <a:t> total withdrawal</a:t>
                      </a:r>
                      <a:endParaRPr lang="en-US" sz="1800" b="1"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3025">
                <a:tc>
                  <a:txBody>
                    <a:bodyPr/>
                    <a:lstStyle/>
                    <a:p>
                      <a:pPr algn="l" fontAlgn="b"/>
                      <a:r>
                        <a:rPr lang="en-US" sz="1800" b="0" i="0" u="none" strike="noStrike" dirty="0">
                          <a:solidFill>
                            <a:srgbClr val="000000"/>
                          </a:solidFill>
                          <a:latin typeface="Arial" panose="020B0604020202020204" pitchFamily="34" charset="0"/>
                          <a:cs typeface="Arial" panose="020B0604020202020204" pitchFamily="34" charset="0"/>
                        </a:rPr>
                        <a:t> Agricultural water withdrawal (10^9 </a:t>
                      </a:r>
                      <a:r>
                        <a:rPr lang="en-US" sz="1800" b="0" i="0" u="none" strike="noStrike" dirty="0">
                          <a:solidFill>
                            <a:schemeClr val="tx1"/>
                          </a:solidFill>
                          <a:latin typeface="Arial" panose="020B0604020202020204" pitchFamily="34" charset="0"/>
                          <a:cs typeface="Arial" panose="020B0604020202020204" pitchFamily="34" charset="0"/>
                        </a:rPr>
                        <a:t>m³/year</a:t>
                      </a:r>
                      <a:r>
                        <a:rPr lang="en-US" sz="1800" b="0" i="0" u="none" strike="noStrike" dirty="0">
                          <a:solidFill>
                            <a:srgbClr val="000000"/>
                          </a:solidFill>
                          <a:latin typeface="Arial" panose="020B0604020202020204" pitchFamily="34" charset="0"/>
                          <a:cs typeface="Arial" panose="020B0604020202020204" pitchFamily="34" charset="0"/>
                        </a:rPr>
                        <a: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4.189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82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3025">
                <a:tc>
                  <a:txBody>
                    <a:bodyPr/>
                    <a:lstStyle/>
                    <a:p>
                      <a:pPr algn="l" fontAlgn="b"/>
                      <a:r>
                        <a:rPr lang="en-US" sz="1800" b="0" i="0" u="none" strike="noStrike" dirty="0">
                          <a:solidFill>
                            <a:srgbClr val="000000"/>
                          </a:solidFill>
                          <a:latin typeface="Arial" panose="020B0604020202020204" pitchFamily="34" charset="0"/>
                          <a:cs typeface="Arial" panose="020B0604020202020204" pitchFamily="34" charset="0"/>
                        </a:rPr>
                        <a:t> Domestic/industrial water withdrawal (</a:t>
                      </a:r>
                      <a:r>
                        <a:rPr lang="en-US" sz="1600" b="0" i="0" u="none" strike="noStrike" dirty="0">
                          <a:solidFill>
                            <a:srgbClr val="000000"/>
                          </a:solidFill>
                          <a:latin typeface="Arial" panose="020B0604020202020204" pitchFamily="34" charset="0"/>
                          <a:cs typeface="Arial" panose="020B0604020202020204" pitchFamily="34" charset="0"/>
                        </a:rPr>
                        <a:t>10^9 </a:t>
                      </a:r>
                      <a:r>
                        <a:rPr lang="en-US" sz="1600" b="0" i="0" u="none" strike="noStrike" dirty="0">
                          <a:solidFill>
                            <a:schemeClr val="tx1"/>
                          </a:solidFill>
                          <a:latin typeface="Arial" panose="020B0604020202020204" pitchFamily="34" charset="0"/>
                          <a:cs typeface="Arial" panose="020B0604020202020204" pitchFamily="34" charset="0"/>
                        </a:rPr>
                        <a:t>m³/year</a:t>
                      </a:r>
                      <a:r>
                        <a:rPr lang="en-US" sz="1800" b="0" i="0" u="none" strike="noStrike" dirty="0">
                          <a:solidFill>
                            <a:srgbClr val="000000"/>
                          </a:solidFill>
                          <a:latin typeface="Arial" panose="020B0604020202020204" pitchFamily="34" charset="0"/>
                          <a:cs typeface="Arial" panose="020B0604020202020204" pitchFamily="34" charset="0"/>
                        </a:rPr>
                        <a: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0.937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3025">
                <a:tc>
                  <a:txBody>
                    <a:bodyPr/>
                    <a:lstStyle/>
                    <a:p>
                      <a:pPr algn="l" fontAlgn="b"/>
                      <a:r>
                        <a:rPr lang="en-US" sz="1800" b="0" i="0" u="none" strike="noStrike" baseline="0" dirty="0">
                          <a:solidFill>
                            <a:srgbClr val="000000"/>
                          </a:solidFill>
                          <a:latin typeface="Arial" panose="020B0604020202020204" pitchFamily="34" charset="0"/>
                          <a:cs typeface="Arial" panose="020B0604020202020204" pitchFamily="34" charset="0"/>
                        </a:rPr>
                        <a:t> T</a:t>
                      </a:r>
                      <a:r>
                        <a:rPr lang="en-US" sz="1800" b="0" i="0" u="none" strike="noStrike" dirty="0">
                          <a:solidFill>
                            <a:srgbClr val="000000"/>
                          </a:solidFill>
                          <a:latin typeface="Arial" panose="020B0604020202020204" pitchFamily="34" charset="0"/>
                          <a:cs typeface="Arial" panose="020B0604020202020204" pitchFamily="34" charset="0"/>
                        </a:rPr>
                        <a:t>otal water withdrawal (10^9 </a:t>
                      </a:r>
                      <a:r>
                        <a:rPr lang="en-US" sz="1800" b="0" i="0" u="none" strike="noStrike" dirty="0">
                          <a:solidFill>
                            <a:schemeClr val="tx1"/>
                          </a:solidFill>
                          <a:latin typeface="Arial" panose="020B0604020202020204" pitchFamily="34" charset="0"/>
                          <a:cs typeface="Arial" panose="020B0604020202020204" pitchFamily="34" charset="0"/>
                        </a:rPr>
                        <a:t>m³/year</a:t>
                      </a:r>
                      <a:r>
                        <a:rPr lang="en-US" sz="1800" b="0" i="0" u="none" strike="noStrike" dirty="0">
                          <a:solidFill>
                            <a:srgbClr val="000000"/>
                          </a:solidFill>
                          <a:latin typeface="Arial" panose="020B0604020202020204" pitchFamily="34" charset="0"/>
                          <a:cs typeface="Arial" panose="020B0604020202020204" pitchFamily="34" charset="0"/>
                        </a:rPr>
                        <a: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5.126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800" b="0" i="0" u="none" strike="noStrike" dirty="0">
                          <a:solidFill>
                            <a:srgbClr val="000000"/>
                          </a:solidFill>
                          <a:latin typeface="Calibri"/>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915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6629400" y="6400803"/>
            <a:ext cx="2133600" cy="365125"/>
          </a:xfrm>
        </p:spPr>
        <p:txBody>
          <a:bodyPr/>
          <a:lstStyle/>
          <a:p>
            <a:fld id="{15D627EB-A6F0-4BC2-8FEE-2FFA2E824394}" type="slidenum">
              <a:rPr lang="en-US" sz="1400" b="1">
                <a:solidFill>
                  <a:schemeClr val="tx1"/>
                </a:solidFill>
              </a:rPr>
              <a:pPr/>
              <a:t>5</a:t>
            </a:fld>
            <a:endParaRPr lang="en-US" sz="1400" b="1" dirty="0">
              <a:solidFill>
                <a:schemeClr val="tx1"/>
              </a:solidFill>
            </a:endParaRPr>
          </a:p>
        </p:txBody>
      </p:sp>
      <p:graphicFrame>
        <p:nvGraphicFramePr>
          <p:cNvPr id="4" name="Table 3">
            <a:extLst>
              <a:ext uri="{FF2B5EF4-FFF2-40B4-BE49-F238E27FC236}">
                <a16:creationId xmlns:a16="http://schemas.microsoft.com/office/drawing/2014/main" id="{3E527310-1957-438C-A096-DEC17A8FF7D9}"/>
              </a:ext>
            </a:extLst>
          </p:cNvPr>
          <p:cNvGraphicFramePr>
            <a:graphicFrameLocks noGrp="1"/>
          </p:cNvGraphicFramePr>
          <p:nvPr>
            <p:extLst>
              <p:ext uri="{D42A27DB-BD31-4B8C-83A1-F6EECF244321}">
                <p14:modId xmlns:p14="http://schemas.microsoft.com/office/powerpoint/2010/main" val="2925305567"/>
              </p:ext>
            </p:extLst>
          </p:nvPr>
        </p:nvGraphicFramePr>
        <p:xfrm>
          <a:off x="623935" y="1205294"/>
          <a:ext cx="7668286" cy="1838065"/>
        </p:xfrm>
        <a:graphic>
          <a:graphicData uri="http://schemas.openxmlformats.org/drawingml/2006/table">
            <a:tbl>
              <a:tblPr>
                <a:tableStyleId>{5C22544A-7EE6-4342-B048-85BDC9FD1C3A}</a:tableStyleId>
              </a:tblPr>
              <a:tblGrid>
                <a:gridCol w="5791201">
                  <a:extLst>
                    <a:ext uri="{9D8B030D-6E8A-4147-A177-3AD203B41FA5}">
                      <a16:colId xmlns:a16="http://schemas.microsoft.com/office/drawing/2014/main" val="3245203755"/>
                    </a:ext>
                  </a:extLst>
                </a:gridCol>
                <a:gridCol w="1877085">
                  <a:extLst>
                    <a:ext uri="{9D8B030D-6E8A-4147-A177-3AD203B41FA5}">
                      <a16:colId xmlns:a16="http://schemas.microsoft.com/office/drawing/2014/main" val="1495646676"/>
                    </a:ext>
                  </a:extLst>
                </a:gridCol>
              </a:tblGrid>
              <a:tr h="426606">
                <a:tc gridSpan="2">
                  <a:txBody>
                    <a:bodyPr/>
                    <a:lstStyle/>
                    <a:p>
                      <a:pPr algn="ctr" rtl="0" fontAlgn="b"/>
                      <a:r>
                        <a:rPr lang="en-US" sz="1500" b="1" i="0" u="none" strike="noStrike" kern="1200" dirty="0">
                          <a:solidFill>
                            <a:srgbClr val="000000"/>
                          </a:solidFill>
                          <a:latin typeface="Arial" panose="020B0604020202020204" pitchFamily="34" charset="0"/>
                          <a:ea typeface="+mn-ea"/>
                          <a:cs typeface="Arial" panose="020B0604020202020204" pitchFamily="34" charset="0"/>
                        </a:rPr>
                        <a:t>GHANA’S RENEWABLE WATER RESOURCES AS OF 2015 (SOURCE: FAO/WB DATABASE)</a:t>
                      </a:r>
                    </a:p>
                  </a:txBody>
                  <a:tcPr marL="9237" marR="9237" marT="9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92073875"/>
                  </a:ext>
                </a:extLst>
              </a:tr>
              <a:tr h="310378">
                <a:tc>
                  <a:txBody>
                    <a:bodyPr/>
                    <a:lstStyle/>
                    <a:p>
                      <a:pPr algn="l" rtl="0" fontAlgn="b"/>
                      <a:r>
                        <a:rPr lang="en-US" sz="1800" b="0" i="0" u="none" strike="noStrike" kern="1200" dirty="0">
                          <a:solidFill>
                            <a:srgbClr val="000000"/>
                          </a:solidFill>
                          <a:latin typeface="Arial" panose="020B0604020202020204" pitchFamily="34" charset="0"/>
                          <a:ea typeface="+mn-ea"/>
                          <a:cs typeface="Arial" panose="020B0604020202020204" pitchFamily="34" charset="0"/>
                        </a:rPr>
                        <a:t> Total renewable surface water  (10^9 m³/year) </a:t>
                      </a:r>
                    </a:p>
                  </a:txBody>
                  <a:tcPr marL="9237" marR="9237" marT="9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kern="1200">
                          <a:solidFill>
                            <a:srgbClr val="000000"/>
                          </a:solidFill>
                          <a:latin typeface="Calibri"/>
                          <a:ea typeface="+mn-ea"/>
                          <a:cs typeface="+mn-cs"/>
                        </a:rPr>
                        <a:t>54.9</a:t>
                      </a:r>
                    </a:p>
                  </a:txBody>
                  <a:tcPr marL="9237" marR="9237" marT="9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1757357"/>
                  </a:ext>
                </a:extLst>
              </a:tr>
              <a:tr h="338556">
                <a:tc>
                  <a:txBody>
                    <a:bodyPr/>
                    <a:lstStyle/>
                    <a:p>
                      <a:pPr algn="l" rtl="0" fontAlgn="b"/>
                      <a:r>
                        <a:rPr lang="en-US" sz="1800" b="0" i="0" u="none" strike="noStrike" kern="1200" dirty="0">
                          <a:solidFill>
                            <a:srgbClr val="000000"/>
                          </a:solidFill>
                          <a:latin typeface="Arial" panose="020B0604020202020204" pitchFamily="34" charset="0"/>
                          <a:ea typeface="+mn-ea"/>
                          <a:cs typeface="Arial" panose="020B0604020202020204" pitchFamily="34" charset="0"/>
                        </a:rPr>
                        <a:t> Total renewable groundwater  (10^9 m³/year) </a:t>
                      </a:r>
                    </a:p>
                  </a:txBody>
                  <a:tcPr marL="9237" marR="9237" marT="9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kern="1200">
                          <a:solidFill>
                            <a:srgbClr val="000000"/>
                          </a:solidFill>
                          <a:latin typeface="Calibri"/>
                          <a:ea typeface="+mn-ea"/>
                          <a:cs typeface="+mn-cs"/>
                        </a:rPr>
                        <a:t>26.3</a:t>
                      </a:r>
                    </a:p>
                  </a:txBody>
                  <a:tcPr marL="9237" marR="9237" marT="9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6429714"/>
                  </a:ext>
                </a:extLst>
              </a:tr>
              <a:tr h="338556">
                <a:tc>
                  <a:txBody>
                    <a:bodyPr/>
                    <a:lstStyle/>
                    <a:p>
                      <a:pPr algn="l" rtl="0" fontAlgn="b"/>
                      <a:r>
                        <a:rPr lang="en-US" sz="1800" b="0" i="0" u="none" strike="noStrike" kern="1200" dirty="0">
                          <a:solidFill>
                            <a:srgbClr val="000000"/>
                          </a:solidFill>
                          <a:latin typeface="Arial" panose="020B0604020202020204" pitchFamily="34" charset="0"/>
                          <a:ea typeface="+mn-ea"/>
                          <a:cs typeface="Arial" panose="020B0604020202020204" pitchFamily="34" charset="0"/>
                        </a:rPr>
                        <a:t> Overlap: surface water and groundwater  (10^9 m³/year) </a:t>
                      </a:r>
                    </a:p>
                  </a:txBody>
                  <a:tcPr marL="9237" marR="9237" marT="9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kern="1200" dirty="0">
                          <a:solidFill>
                            <a:srgbClr val="000000"/>
                          </a:solidFill>
                          <a:latin typeface="Calibri"/>
                          <a:ea typeface="+mn-ea"/>
                          <a:cs typeface="+mn-cs"/>
                        </a:rPr>
                        <a:t>25.0</a:t>
                      </a:r>
                    </a:p>
                  </a:txBody>
                  <a:tcPr marL="9237" marR="9237" marT="9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976705"/>
                  </a:ext>
                </a:extLst>
              </a:tr>
              <a:tr h="384138">
                <a:tc>
                  <a:txBody>
                    <a:bodyPr/>
                    <a:lstStyle/>
                    <a:p>
                      <a:pPr algn="l" rtl="0" fontAlgn="b"/>
                      <a:r>
                        <a:rPr lang="en-US" sz="1800" b="0" i="0" u="none" strike="noStrike" kern="1200" dirty="0">
                          <a:solidFill>
                            <a:srgbClr val="000000"/>
                          </a:solidFill>
                          <a:latin typeface="Arial" panose="020B0604020202020204" pitchFamily="34" charset="0"/>
                          <a:ea typeface="+mn-ea"/>
                          <a:cs typeface="Arial" panose="020B0604020202020204" pitchFamily="34" charset="0"/>
                        </a:rPr>
                        <a:t> Total renewable water resources (10^9 m³/year) </a:t>
                      </a:r>
                    </a:p>
                  </a:txBody>
                  <a:tcPr marL="9237" marR="9237" marT="9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0" i="0" u="none" strike="noStrike" kern="1200" dirty="0">
                          <a:solidFill>
                            <a:srgbClr val="000000"/>
                          </a:solidFill>
                          <a:latin typeface="Calibri"/>
                          <a:ea typeface="+mn-ea"/>
                          <a:cs typeface="+mn-cs"/>
                        </a:rPr>
                        <a:t>56.2</a:t>
                      </a:r>
                    </a:p>
                  </a:txBody>
                  <a:tcPr marL="9237" marR="9237" marT="92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167259124"/>
                  </a:ext>
                </a:extLst>
              </a:tr>
            </a:tbl>
          </a:graphicData>
        </a:graphic>
      </p:graphicFrame>
      <p:sp>
        <p:nvSpPr>
          <p:cNvPr id="9" name="Content Placeholder 2">
            <a:extLst>
              <a:ext uri="{FF2B5EF4-FFF2-40B4-BE49-F238E27FC236}">
                <a16:creationId xmlns:a16="http://schemas.microsoft.com/office/drawing/2014/main" id="{5B81902D-4BD8-455F-8B6D-6F8DF246B746}"/>
              </a:ext>
            </a:extLst>
          </p:cNvPr>
          <p:cNvSpPr txBox="1">
            <a:spLocks/>
          </p:cNvSpPr>
          <p:nvPr/>
        </p:nvSpPr>
        <p:spPr>
          <a:xfrm>
            <a:off x="237653" y="5209400"/>
            <a:ext cx="8229600" cy="1585552"/>
          </a:xfrm>
          <a:prstGeom prst="rect">
            <a:avLst/>
          </a:prstGeom>
        </p:spPr>
        <p:txBody>
          <a:bodyPr vert="horz" lIns="91440" tIns="45720" rIns="91440" bIns="45720" rtlCol="0">
            <a:normAutofit/>
          </a:bodyPr>
          <a:lstStyle>
            <a:lvl1pPr marL="0" indent="0" algn="ctr" defTabSz="914377"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189" indent="0" algn="ctr" defTabSz="914377"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377" indent="0" algn="ctr" defTabSz="914377"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566"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754"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62915" indent="-257175" algn="just">
              <a:spcBef>
                <a:spcPts val="0"/>
              </a:spcBef>
              <a:spcAft>
                <a:spcPts val="600"/>
              </a:spcAft>
              <a:buFont typeface="Arial" pitchFamily="34" charset="0"/>
              <a:buChar char="•"/>
            </a:pPr>
            <a:r>
              <a:rPr lang="en-GB" sz="2000" dirty="0">
                <a:solidFill>
                  <a:schemeClr val="tx1"/>
                </a:solidFill>
                <a:latin typeface="Arial" panose="020B0604020202020204" pitchFamily="34" charset="0"/>
                <a:ea typeface="Calibri" panose="020F0502020204030204" pitchFamily="34" charset="0"/>
                <a:cs typeface="Arial" panose="020B0604020202020204" pitchFamily="34" charset="0"/>
              </a:rPr>
              <a:t>Mean annual streamflow of the Volta River system into the Lower Volta River (LVR): </a:t>
            </a:r>
            <a:r>
              <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rPr>
              <a:t>38.2 billion m³ </a:t>
            </a:r>
          </a:p>
          <a:p>
            <a:pPr marL="462915" indent="-257175" algn="just">
              <a:spcBef>
                <a:spcPts val="0"/>
              </a:spcBef>
              <a:spcAft>
                <a:spcPts val="600"/>
              </a:spcAft>
              <a:buFont typeface="Arial" pitchFamily="34" charset="0"/>
              <a:buChar char="•"/>
            </a:pPr>
            <a:r>
              <a:rPr lang="en-GB" sz="2000" dirty="0">
                <a:solidFill>
                  <a:schemeClr val="tx1"/>
                </a:solidFill>
                <a:latin typeface="Arial" panose="020B0604020202020204" pitchFamily="34" charset="0"/>
                <a:cs typeface="Arial" panose="020B0604020202020204" pitchFamily="34" charset="0"/>
              </a:rPr>
              <a:t>Less than 1% is utilized in the Lower Volta Basin.</a:t>
            </a:r>
          </a:p>
          <a:p>
            <a:pPr marL="462915" indent="-257175" algn="just">
              <a:spcBef>
                <a:spcPts val="0"/>
              </a:spcBef>
              <a:spcAft>
                <a:spcPts val="600"/>
              </a:spcAft>
              <a:buFont typeface="Arial" pitchFamily="34" charset="0"/>
              <a:buChar char="•"/>
            </a:pPr>
            <a:r>
              <a:rPr lang="en-GB" sz="2000" dirty="0">
                <a:solidFill>
                  <a:schemeClr val="tx1"/>
                </a:solidFill>
                <a:latin typeface="Arial" panose="020B0604020202020204" pitchFamily="34" charset="0"/>
                <a:cs typeface="Arial" panose="020B0604020202020204" pitchFamily="34" charset="0"/>
              </a:rPr>
              <a:t>The rest flows into the sea unused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4B1A-F8D7-4701-BCF7-2269FF97F654}"/>
              </a:ext>
            </a:extLst>
          </p:cNvPr>
          <p:cNvSpPr>
            <a:spLocks noGrp="1"/>
          </p:cNvSpPr>
          <p:nvPr>
            <p:ph type="title"/>
          </p:nvPr>
        </p:nvSpPr>
        <p:spPr>
          <a:xfrm>
            <a:off x="457200" y="342111"/>
            <a:ext cx="8229600" cy="1143000"/>
          </a:xfrm>
        </p:spPr>
        <p:txBody>
          <a:bodyPr>
            <a:noAutofit/>
          </a:bodyPr>
          <a:lstStyle/>
          <a:p>
            <a:pPr algn="l"/>
            <a:r>
              <a:rPr lang="en-US" sz="3200" b="1" dirty="0">
                <a:solidFill>
                  <a:srgbClr val="0070C0"/>
                </a:solidFill>
                <a:latin typeface="Candara heading"/>
              </a:rPr>
              <a:t>Sustainable Water Resources Management </a:t>
            </a:r>
          </a:p>
        </p:txBody>
      </p:sp>
      <p:sp>
        <p:nvSpPr>
          <p:cNvPr id="3" name="Content Placeholder 2">
            <a:extLst>
              <a:ext uri="{FF2B5EF4-FFF2-40B4-BE49-F238E27FC236}">
                <a16:creationId xmlns:a16="http://schemas.microsoft.com/office/drawing/2014/main" id="{103C1792-0B48-4D6D-B63B-8289406EB78A}"/>
              </a:ext>
            </a:extLst>
          </p:cNvPr>
          <p:cNvSpPr>
            <a:spLocks noGrp="1"/>
          </p:cNvSpPr>
          <p:nvPr>
            <p:ph idx="1"/>
          </p:nvPr>
        </p:nvSpPr>
        <p:spPr>
          <a:xfrm>
            <a:off x="457200" y="1676400"/>
            <a:ext cx="8229600" cy="4679954"/>
          </a:xfrm>
        </p:spPr>
        <p:txBody>
          <a:bodyPr>
            <a:normAutofit/>
          </a:bodyPr>
          <a:lstStyle/>
          <a:p>
            <a:pPr>
              <a:spcAft>
                <a:spcPts val="1800"/>
              </a:spcAft>
            </a:pPr>
            <a:r>
              <a:rPr lang="en-US" sz="2400" kern="100" dirty="0">
                <a:solidFill>
                  <a:srgbClr val="040C28"/>
                </a:solidFill>
                <a:latin typeface="Arial" panose="020B0604020202020204" pitchFamily="34" charset="0"/>
                <a:cs typeface="Times New Roman" panose="02020603050405020304" pitchFamily="18" charset="0"/>
              </a:rPr>
              <a:t>Water sustainability is a global issue</a:t>
            </a:r>
          </a:p>
          <a:p>
            <a:pPr>
              <a:spcAft>
                <a:spcPts val="1800"/>
              </a:spcAft>
            </a:pPr>
            <a:r>
              <a:rPr lang="en-US" sz="2400" kern="100" dirty="0">
                <a:solidFill>
                  <a:srgbClr val="040C28"/>
                </a:solidFill>
                <a:latin typeface="Arial" panose="020B0604020202020204" pitchFamily="34" charset="0"/>
                <a:cs typeface="Times New Roman" panose="02020603050405020304" pitchFamily="18" charset="0"/>
              </a:rPr>
              <a:t>Sustainable water management is the focus of most developed countries worldwide to sustain life and ensure everyone’s access to fresh water</a:t>
            </a:r>
          </a:p>
          <a:p>
            <a:pPr>
              <a:spcAft>
                <a:spcPts val="1800"/>
              </a:spcAft>
            </a:pPr>
            <a:r>
              <a:rPr lang="en-US" sz="2400" b="1" kern="100" dirty="0">
                <a:solidFill>
                  <a:srgbClr val="FF0000"/>
                </a:solidFill>
                <a:latin typeface="Arial" panose="020B0604020202020204" pitchFamily="34" charset="0"/>
                <a:cs typeface="Times New Roman" panose="02020603050405020304" pitchFamily="18" charset="0"/>
              </a:rPr>
              <a:t>Sustainable water management is the process of meeting current water needs without compromising future water needs</a:t>
            </a:r>
          </a:p>
          <a:p>
            <a:r>
              <a:rPr lang="en-US" sz="2400" kern="100" dirty="0">
                <a:solidFill>
                  <a:srgbClr val="040C28"/>
                </a:solidFill>
                <a:latin typeface="Arial" panose="020B0604020202020204" pitchFamily="34" charset="0"/>
                <a:cs typeface="Times New Roman" panose="02020603050405020304" pitchFamily="18" charset="0"/>
              </a:rPr>
              <a:t>That is to say that we want to ensure that everyone has access to clean water today, but not at the expense of future generations to come.</a:t>
            </a:r>
          </a:p>
          <a:p>
            <a:endParaRPr lang="en-US" sz="2400" kern="100" dirty="0">
              <a:solidFill>
                <a:srgbClr val="040C28"/>
              </a:solidFill>
              <a:latin typeface="Arial" panose="020B06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8E8EE02-0139-46AF-B82C-F1E3E0614CCB}"/>
              </a:ext>
            </a:extLst>
          </p:cNvPr>
          <p:cNvSpPr>
            <a:spLocks noGrp="1"/>
          </p:cNvSpPr>
          <p:nvPr>
            <p:ph type="sldNum" sz="quarter" idx="12"/>
          </p:nvPr>
        </p:nvSpPr>
        <p:spPr/>
        <p:txBody>
          <a:bodyPr/>
          <a:lstStyle/>
          <a:p>
            <a:fld id="{15D627EB-A6F0-4BC2-8FEE-2FFA2E824394}" type="slidenum">
              <a:rPr lang="en-US" smtClean="0"/>
              <a:pPr/>
              <a:t>6</a:t>
            </a:fld>
            <a:endParaRPr lang="en-US"/>
          </a:p>
        </p:txBody>
      </p:sp>
      <p:pic>
        <p:nvPicPr>
          <p:cNvPr id="5" name="Picture 6">
            <a:extLst>
              <a:ext uri="{FF2B5EF4-FFF2-40B4-BE49-F238E27FC236}">
                <a16:creationId xmlns:a16="http://schemas.microsoft.com/office/drawing/2014/main" id="{4B4F8810-4633-4155-BE32-E84DE66049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38" y="18535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7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8206-A3C4-4D07-ADB6-B81D35A5FD50}"/>
              </a:ext>
            </a:extLst>
          </p:cNvPr>
          <p:cNvSpPr>
            <a:spLocks noGrp="1"/>
          </p:cNvSpPr>
          <p:nvPr>
            <p:ph type="title"/>
          </p:nvPr>
        </p:nvSpPr>
        <p:spPr>
          <a:xfrm>
            <a:off x="685800" y="319084"/>
            <a:ext cx="8229600" cy="868362"/>
          </a:xfrm>
        </p:spPr>
        <p:txBody>
          <a:bodyPr>
            <a:normAutofit fontScale="90000"/>
          </a:bodyPr>
          <a:lstStyle/>
          <a:p>
            <a:pPr algn="l"/>
            <a:r>
              <a:rPr lang="en-US" sz="3200" b="1" dirty="0">
                <a:solidFill>
                  <a:srgbClr val="0070C0"/>
                </a:solidFill>
                <a:latin typeface="Candara heading"/>
              </a:rPr>
              <a:t>Importance of Sustainable Water Resources Management </a:t>
            </a:r>
          </a:p>
        </p:txBody>
      </p:sp>
      <p:sp>
        <p:nvSpPr>
          <p:cNvPr id="3" name="Content Placeholder 2">
            <a:extLst>
              <a:ext uri="{FF2B5EF4-FFF2-40B4-BE49-F238E27FC236}">
                <a16:creationId xmlns:a16="http://schemas.microsoft.com/office/drawing/2014/main" id="{DE91778D-502A-4B4D-9F69-2C431B8818FA}"/>
              </a:ext>
            </a:extLst>
          </p:cNvPr>
          <p:cNvSpPr>
            <a:spLocks noGrp="1"/>
          </p:cNvSpPr>
          <p:nvPr>
            <p:ph idx="1"/>
          </p:nvPr>
        </p:nvSpPr>
        <p:spPr>
          <a:xfrm>
            <a:off x="457199" y="1371600"/>
            <a:ext cx="8220075" cy="5167316"/>
          </a:xfrm>
        </p:spPr>
        <p:txBody>
          <a:bodyPr>
            <a:noAutofit/>
          </a:bodyPr>
          <a:lstStyle/>
          <a:p>
            <a:pPr>
              <a:spcBef>
                <a:spcPts val="0"/>
              </a:spcBef>
              <a:spcAft>
                <a:spcPts val="1200"/>
              </a:spcAft>
            </a:pPr>
            <a:r>
              <a:rPr lang="en-US" sz="2400" kern="100" dirty="0">
                <a:solidFill>
                  <a:srgbClr val="040C28"/>
                </a:solidFill>
                <a:latin typeface="Arial" panose="020B0604020202020204" pitchFamily="34" charset="0"/>
                <a:cs typeface="Times New Roman" panose="02020603050405020304" pitchFamily="18" charset="0"/>
              </a:rPr>
              <a:t>Fresh water is essential to life on Earth. </a:t>
            </a:r>
          </a:p>
          <a:p>
            <a:pPr>
              <a:spcBef>
                <a:spcPts val="0"/>
              </a:spcBef>
              <a:spcAft>
                <a:spcPts val="1200"/>
              </a:spcAft>
            </a:pPr>
            <a:r>
              <a:rPr lang="en-US" sz="2400" kern="100" dirty="0">
                <a:solidFill>
                  <a:srgbClr val="040C28"/>
                </a:solidFill>
                <a:latin typeface="Arial" panose="020B0604020202020204" pitchFamily="34" charset="0"/>
                <a:cs typeface="Times New Roman" panose="02020603050405020304" pitchFamily="18" charset="0"/>
              </a:rPr>
              <a:t>The human body is composed of approximately 70% water, underscoring the necessity for each person to have access to sufficient water for survival. </a:t>
            </a:r>
          </a:p>
          <a:p>
            <a:pPr>
              <a:spcBef>
                <a:spcPts val="0"/>
              </a:spcBef>
              <a:spcAft>
                <a:spcPts val="1200"/>
              </a:spcAft>
            </a:pPr>
            <a:r>
              <a:rPr lang="en-US" sz="2400" kern="100" dirty="0">
                <a:solidFill>
                  <a:srgbClr val="040C28"/>
                </a:solidFill>
                <a:latin typeface="Arial" panose="020B0604020202020204" pitchFamily="34" charset="0"/>
                <a:cs typeface="Times New Roman" panose="02020603050405020304" pitchFamily="18" charset="0"/>
              </a:rPr>
              <a:t>As we deplete our water supply – of which there are no alternative water resources – we essentially diminish the chances of human and other life surviving.</a:t>
            </a:r>
          </a:p>
          <a:p>
            <a:pPr>
              <a:spcBef>
                <a:spcPts val="0"/>
              </a:spcBef>
              <a:spcAft>
                <a:spcPts val="1200"/>
              </a:spcAft>
            </a:pPr>
            <a:r>
              <a:rPr lang="en-US" sz="2400" kern="100" dirty="0">
                <a:solidFill>
                  <a:srgbClr val="040C28"/>
                </a:solidFill>
                <a:latin typeface="Arial" panose="020B0604020202020204" pitchFamily="34" charset="0"/>
                <a:cs typeface="Times New Roman" panose="02020603050405020304" pitchFamily="18" charset="0"/>
              </a:rPr>
              <a:t>The water use needs of every individual can be met by effectively managing our water resources. </a:t>
            </a:r>
          </a:p>
          <a:p>
            <a:pPr>
              <a:spcBef>
                <a:spcPts val="0"/>
              </a:spcBef>
              <a:spcAft>
                <a:spcPts val="800"/>
              </a:spcAft>
            </a:pPr>
            <a:r>
              <a:rPr lang="en-US" sz="2400" kern="100" dirty="0">
                <a:solidFill>
                  <a:srgbClr val="040C28"/>
                </a:solidFill>
                <a:latin typeface="Arial" panose="020B0604020202020204" pitchFamily="34" charset="0"/>
                <a:cs typeface="Times New Roman" panose="02020603050405020304" pitchFamily="18" charset="0"/>
              </a:rPr>
              <a:t>As society and technology evolve and populations grow, the water demand continues to rise, but it is not equitably distributed.</a:t>
            </a:r>
          </a:p>
        </p:txBody>
      </p:sp>
      <p:sp>
        <p:nvSpPr>
          <p:cNvPr id="4" name="Slide Number Placeholder 3">
            <a:extLst>
              <a:ext uri="{FF2B5EF4-FFF2-40B4-BE49-F238E27FC236}">
                <a16:creationId xmlns:a16="http://schemas.microsoft.com/office/drawing/2014/main" id="{CD4CF1A4-BAEA-4B50-8437-2D331544CF0A}"/>
              </a:ext>
            </a:extLst>
          </p:cNvPr>
          <p:cNvSpPr>
            <a:spLocks noGrp="1"/>
          </p:cNvSpPr>
          <p:nvPr>
            <p:ph type="sldNum" sz="quarter" idx="12"/>
          </p:nvPr>
        </p:nvSpPr>
        <p:spPr/>
        <p:txBody>
          <a:bodyPr/>
          <a:lstStyle/>
          <a:p>
            <a:fld id="{15D627EB-A6F0-4BC2-8FEE-2FFA2E824394}" type="slidenum">
              <a:rPr lang="en-US" smtClean="0"/>
              <a:pPr/>
              <a:t>7</a:t>
            </a:fld>
            <a:endParaRPr lang="en-US"/>
          </a:p>
        </p:txBody>
      </p:sp>
    </p:spTree>
    <p:extLst>
      <p:ext uri="{BB962C8B-B14F-4D97-AF65-F5344CB8AC3E}">
        <p14:creationId xmlns:p14="http://schemas.microsoft.com/office/powerpoint/2010/main" val="275616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1779-A816-4A43-B02C-0609D2C3130F}"/>
              </a:ext>
            </a:extLst>
          </p:cNvPr>
          <p:cNvSpPr>
            <a:spLocks noGrp="1"/>
          </p:cNvSpPr>
          <p:nvPr>
            <p:ph type="title"/>
          </p:nvPr>
        </p:nvSpPr>
        <p:spPr>
          <a:xfrm>
            <a:off x="457200" y="274638"/>
            <a:ext cx="8229600" cy="1020762"/>
          </a:xfrm>
        </p:spPr>
        <p:txBody>
          <a:bodyPr>
            <a:normAutofit/>
          </a:bodyPr>
          <a:lstStyle/>
          <a:p>
            <a:pPr algn="l"/>
            <a:r>
              <a:rPr lang="en-US" sz="2900" b="1" dirty="0">
                <a:solidFill>
                  <a:srgbClr val="0070C0"/>
                </a:solidFill>
                <a:latin typeface="Candara heading"/>
              </a:rPr>
              <a:t>Importance of Sustainable Water Resources Management </a:t>
            </a:r>
          </a:p>
        </p:txBody>
      </p:sp>
      <p:sp>
        <p:nvSpPr>
          <p:cNvPr id="4" name="Slide Number Placeholder 3">
            <a:extLst>
              <a:ext uri="{FF2B5EF4-FFF2-40B4-BE49-F238E27FC236}">
                <a16:creationId xmlns:a16="http://schemas.microsoft.com/office/drawing/2014/main" id="{A715A072-2159-4E09-96F7-5DD476D14003}"/>
              </a:ext>
            </a:extLst>
          </p:cNvPr>
          <p:cNvSpPr>
            <a:spLocks noGrp="1"/>
          </p:cNvSpPr>
          <p:nvPr>
            <p:ph type="sldNum" sz="quarter" idx="12"/>
          </p:nvPr>
        </p:nvSpPr>
        <p:spPr/>
        <p:txBody>
          <a:bodyPr/>
          <a:lstStyle/>
          <a:p>
            <a:fld id="{15D627EB-A6F0-4BC2-8FEE-2FFA2E824394}" type="slidenum">
              <a:rPr lang="en-US" smtClean="0"/>
              <a:pPr/>
              <a:t>8</a:t>
            </a:fld>
            <a:endParaRPr lang="en-US" dirty="0"/>
          </a:p>
        </p:txBody>
      </p:sp>
      <p:pic>
        <p:nvPicPr>
          <p:cNvPr id="5" name="Content Placeholder 3">
            <a:extLst>
              <a:ext uri="{FF2B5EF4-FFF2-40B4-BE49-F238E27FC236}">
                <a16:creationId xmlns:a16="http://schemas.microsoft.com/office/drawing/2014/main" id="{11CA4860-2ED5-434F-8655-2038968CADA8}"/>
              </a:ext>
            </a:extLst>
          </p:cNvPr>
          <p:cNvPicPr>
            <a:picLocks noChangeArrowheads="1"/>
          </p:cNvPicPr>
          <p:nvPr/>
        </p:nvPicPr>
        <p:blipFill>
          <a:blip r:embed="rId2">
            <a:extLst>
              <a:ext uri="{28A0092B-C50C-407E-A947-70E740481C1C}">
                <a14:useLocalDpi xmlns:a14="http://schemas.microsoft.com/office/drawing/2010/main" val="0"/>
              </a:ext>
            </a:extLst>
          </a:blip>
          <a:srcRect l="9171" r="8289" b="6631"/>
          <a:stretch>
            <a:fillRect/>
          </a:stretch>
        </p:blipFill>
        <p:spPr>
          <a:xfrm>
            <a:off x="304800" y="1207527"/>
            <a:ext cx="5257798" cy="4442946"/>
          </a:xfrm>
          <a:prstGeom prst="rect">
            <a:avLst/>
          </a:prstGeom>
        </p:spPr>
      </p:pic>
      <p:sp>
        <p:nvSpPr>
          <p:cNvPr id="6" name="Content Placeholder 2">
            <a:extLst>
              <a:ext uri="{FF2B5EF4-FFF2-40B4-BE49-F238E27FC236}">
                <a16:creationId xmlns:a16="http://schemas.microsoft.com/office/drawing/2014/main" id="{60B94DB8-D18A-4FB5-BC1F-0ED56181CF45}"/>
              </a:ext>
            </a:extLst>
          </p:cNvPr>
          <p:cNvSpPr txBox="1">
            <a:spLocks/>
          </p:cNvSpPr>
          <p:nvPr/>
        </p:nvSpPr>
        <p:spPr>
          <a:xfrm>
            <a:off x="5249974" y="862503"/>
            <a:ext cx="3454933" cy="4623897"/>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200"/>
              </a:spcAft>
            </a:pPr>
            <a:r>
              <a:rPr lang="en-US" sz="2300" kern="100" dirty="0">
                <a:solidFill>
                  <a:srgbClr val="040C28"/>
                </a:solidFill>
                <a:latin typeface="Arial" panose="020B0604020202020204" pitchFamily="34" charset="0"/>
                <a:cs typeface="Times New Roman" panose="02020603050405020304" pitchFamily="18" charset="0"/>
              </a:rPr>
              <a:t>Fresh water is vital to life on Earth. </a:t>
            </a:r>
          </a:p>
          <a:p>
            <a:pPr>
              <a:spcBef>
                <a:spcPts val="0"/>
              </a:spcBef>
              <a:spcAft>
                <a:spcPts val="1200"/>
              </a:spcAft>
            </a:pPr>
            <a:r>
              <a:rPr lang="en-US" sz="2300" kern="100" dirty="0">
                <a:solidFill>
                  <a:srgbClr val="040C28"/>
                </a:solidFill>
                <a:latin typeface="Arial" panose="020B0604020202020204" pitchFamily="34" charset="0"/>
                <a:cs typeface="Times New Roman" panose="02020603050405020304" pitchFamily="18" charset="0"/>
              </a:rPr>
              <a:t>Access to sufficient and quality water for survival. </a:t>
            </a:r>
          </a:p>
          <a:p>
            <a:pPr>
              <a:spcBef>
                <a:spcPts val="0"/>
              </a:spcBef>
              <a:spcAft>
                <a:spcPts val="800"/>
              </a:spcAft>
            </a:pPr>
            <a:r>
              <a:rPr lang="en-US" sz="2300" kern="100" dirty="0">
                <a:solidFill>
                  <a:srgbClr val="040C28"/>
                </a:solidFill>
                <a:latin typeface="Arial" panose="020B0604020202020204" pitchFamily="34" charset="0"/>
                <a:cs typeface="Times New Roman" panose="02020603050405020304" pitchFamily="18" charset="0"/>
              </a:rPr>
              <a:t>As society and technology evolve and populations grow, the water demand continues to rise, but it is not equitably distributed.</a:t>
            </a:r>
          </a:p>
        </p:txBody>
      </p:sp>
      <p:sp>
        <p:nvSpPr>
          <p:cNvPr id="7" name="TextBox 6">
            <a:extLst>
              <a:ext uri="{FF2B5EF4-FFF2-40B4-BE49-F238E27FC236}">
                <a16:creationId xmlns:a16="http://schemas.microsoft.com/office/drawing/2014/main" id="{34B48727-C982-48A7-B27B-6736BCADFD78}"/>
              </a:ext>
            </a:extLst>
          </p:cNvPr>
          <p:cNvSpPr txBox="1"/>
          <p:nvPr/>
        </p:nvSpPr>
        <p:spPr>
          <a:xfrm>
            <a:off x="0" y="5783143"/>
            <a:ext cx="8969721" cy="800219"/>
          </a:xfrm>
          <a:prstGeom prst="rect">
            <a:avLst/>
          </a:prstGeom>
          <a:noFill/>
        </p:spPr>
        <p:txBody>
          <a:bodyPr wrap="square">
            <a:spAutoFit/>
          </a:bodyPr>
          <a:lstStyle/>
          <a:p>
            <a:pPr marL="457189" lvl="1">
              <a:spcBef>
                <a:spcPct val="20000"/>
              </a:spcBef>
              <a:spcAft>
                <a:spcPts val="1200"/>
              </a:spcAft>
            </a:pPr>
            <a:r>
              <a:rPr lang="en-US" sz="2300" b="1" dirty="0">
                <a:solidFill>
                  <a:srgbClr val="FF0000"/>
                </a:solidFill>
                <a:latin typeface="Arial" panose="020B0604020202020204" pitchFamily="34" charset="0"/>
                <a:cs typeface="Arial" panose="020B0604020202020204" pitchFamily="34" charset="0"/>
              </a:rPr>
              <a:t>SDG 6.4 has a target to “substantially reduce the number of people suffering from water scarcity” by 2030 (UN, 2015).</a:t>
            </a:r>
          </a:p>
        </p:txBody>
      </p:sp>
      <p:pic>
        <p:nvPicPr>
          <p:cNvPr id="8" name="Picture 6">
            <a:extLst>
              <a:ext uri="{FF2B5EF4-FFF2-40B4-BE49-F238E27FC236}">
                <a16:creationId xmlns:a16="http://schemas.microsoft.com/office/drawing/2014/main" id="{BA9CFF07-E076-4C93-876E-03116A6A25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638" y="185352"/>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30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1"/>
          <p:cNvSpPr>
            <a:spLocks noGrp="1"/>
          </p:cNvSpPr>
          <p:nvPr>
            <p:ph type="ctrTitle"/>
          </p:nvPr>
        </p:nvSpPr>
        <p:spPr>
          <a:xfrm>
            <a:off x="666750" y="171453"/>
            <a:ext cx="7772400" cy="533399"/>
          </a:xfrm>
        </p:spPr>
        <p:txBody>
          <a:bodyPr>
            <a:noAutofit/>
          </a:bodyPr>
          <a:lstStyle/>
          <a:p>
            <a:pPr algn="l"/>
            <a:r>
              <a:rPr lang="en-US" sz="3200" b="1" dirty="0">
                <a:solidFill>
                  <a:srgbClr val="0070C0"/>
                </a:solidFill>
                <a:latin typeface="Candara heading"/>
              </a:rPr>
              <a:t>Water Scarcity/Stress</a:t>
            </a:r>
          </a:p>
        </p:txBody>
      </p:sp>
      <p:sp>
        <p:nvSpPr>
          <p:cNvPr id="18" name="Subtitle 2"/>
          <p:cNvSpPr txBox="1">
            <a:spLocks/>
          </p:cNvSpPr>
          <p:nvPr/>
        </p:nvSpPr>
        <p:spPr>
          <a:xfrm>
            <a:off x="228600" y="1035046"/>
            <a:ext cx="8458200" cy="3079754"/>
          </a:xfrm>
          <a:prstGeom prst="rect">
            <a:avLst/>
          </a:prstGeom>
        </p:spPr>
        <p:txBody>
          <a:bodyPr vert="horz" lIns="91440" tIns="45720" rIns="91440" bIns="45720" rtlCol="0">
            <a:normAutofit/>
          </a:bodyPr>
          <a:lstStyle/>
          <a:p>
            <a:pPr marL="342891" indent="-342891">
              <a:spcAft>
                <a:spcPts val="600"/>
              </a:spcAft>
              <a:buFont typeface="Wingdings" panose="05000000000000000000" pitchFamily="2" charset="2"/>
              <a:buChar char="q"/>
              <a:defRPr/>
            </a:pPr>
            <a:r>
              <a:rPr lang="en-US" sz="2400" dirty="0">
                <a:latin typeface="Corbel" panose="020B0503020204020204" pitchFamily="34" charset="0"/>
              </a:rPr>
              <a:t> </a:t>
            </a:r>
            <a:r>
              <a:rPr lang="en-US" sz="2800" dirty="0">
                <a:latin typeface="Corbel" panose="020B0503020204020204" pitchFamily="34" charset="0"/>
              </a:rPr>
              <a:t>What is Water Scarcity?</a:t>
            </a:r>
          </a:p>
          <a:p>
            <a:pPr marL="800080" lvl="1" indent="-342891">
              <a:spcAft>
                <a:spcPts val="600"/>
              </a:spcAft>
              <a:buFont typeface="Courier New" panose="02070309020205020404" pitchFamily="49" charset="0"/>
              <a:buChar char="o"/>
            </a:pPr>
            <a:r>
              <a:rPr lang="en-US" sz="2400" dirty="0">
                <a:latin typeface="Corbel" panose="020B0503020204020204" pitchFamily="34" charset="0"/>
              </a:rPr>
              <a:t> A concept for quantitatively evaluating water resources availability.</a:t>
            </a:r>
          </a:p>
          <a:p>
            <a:pPr marL="800080" lvl="1" indent="-342891">
              <a:spcAft>
                <a:spcPts val="600"/>
              </a:spcAft>
              <a:buFont typeface="Courier New" panose="02070309020205020404" pitchFamily="49" charset="0"/>
              <a:buChar char="o"/>
            </a:pPr>
            <a:r>
              <a:rPr lang="en-US" sz="2400" dirty="0">
                <a:latin typeface="Corbel" panose="020B0503020204020204" pitchFamily="34" charset="0"/>
              </a:rPr>
              <a:t>Water scarcity generally manifest in reduced river runoff, declining groundwater tables, heavily polluted waters, increasing cost of water treatment/supply. </a:t>
            </a:r>
          </a:p>
          <a:p>
            <a:pPr marL="800080" lvl="1" indent="-342891">
              <a:spcBef>
                <a:spcPct val="20000"/>
              </a:spcBef>
              <a:buFont typeface="Courier New" panose="02070309020205020404" pitchFamily="49" charset="0"/>
              <a:buChar char="o"/>
            </a:pPr>
            <a:r>
              <a:rPr lang="en-US" sz="2400" dirty="0">
                <a:latin typeface="Corbel" panose="020B0503020204020204" pitchFamily="34" charset="0"/>
              </a:rPr>
              <a:t>Water scarcity is natural and man-made. </a:t>
            </a:r>
          </a:p>
          <a:p>
            <a:pPr lvl="1">
              <a:spcBef>
                <a:spcPct val="20000"/>
              </a:spcBef>
              <a:buFont typeface="Wingdings" pitchFamily="2" charset="2"/>
              <a:buChar char="§"/>
            </a:pPr>
            <a:endParaRPr lang="en-US" sz="2000" dirty="0">
              <a:latin typeface="Corbel" panose="020B0503020204020204" pitchFamily="34" charset="0"/>
            </a:endParaRPr>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 y="228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5D627EB-A6F0-4BC2-8FEE-2FFA2E824394}" type="slidenum">
              <a:rPr lang="en-US" sz="1400" b="1">
                <a:solidFill>
                  <a:schemeClr val="tx1"/>
                </a:solidFill>
              </a:rPr>
              <a:pPr/>
              <a:t>9</a:t>
            </a:fld>
            <a:endParaRPr lang="en-US" sz="1400" b="1"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26059</TotalTime>
  <Words>3068</Words>
  <Application>Microsoft Office PowerPoint</Application>
  <PresentationFormat>On-screen Show (4:3)</PresentationFormat>
  <Paragraphs>454</Paragraphs>
  <Slides>30</Slides>
  <Notes>17</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Bradley Hand ITC</vt:lpstr>
      <vt:lpstr>Calibri</vt:lpstr>
      <vt:lpstr>Candara</vt:lpstr>
      <vt:lpstr>Candara heading</vt:lpstr>
      <vt:lpstr>Corbel</vt:lpstr>
      <vt:lpstr>Courier New</vt:lpstr>
      <vt:lpstr>Wingdings</vt:lpstr>
      <vt:lpstr>Office Theme</vt:lpstr>
      <vt:lpstr>PowerPoint Presentation</vt:lpstr>
      <vt:lpstr>Water sources</vt:lpstr>
      <vt:lpstr>Ghana’s Water Profile</vt:lpstr>
      <vt:lpstr>Ghana’s Water Profile</vt:lpstr>
      <vt:lpstr>Ghana’s Water Profile</vt:lpstr>
      <vt:lpstr>Sustainable Water Resources Management </vt:lpstr>
      <vt:lpstr>Importance of Sustainable Water Resources Management </vt:lpstr>
      <vt:lpstr>Importance of Sustainable Water Resources Management </vt:lpstr>
      <vt:lpstr>Water Scarcity/Stress</vt:lpstr>
      <vt:lpstr>Water Scarcity/Stress</vt:lpstr>
      <vt:lpstr>Sustainable Water Resources Management </vt:lpstr>
      <vt:lpstr>PowerPoint Presentation</vt:lpstr>
      <vt:lpstr>Water Scarcity Index (WSI)</vt:lpstr>
      <vt:lpstr>Ghana’s Water Scarcity Profile</vt:lpstr>
      <vt:lpstr>PowerPoint Presentation</vt:lpstr>
      <vt:lpstr>PowerPoint Presentation</vt:lpstr>
      <vt:lpstr>PowerPoint Presentation</vt:lpstr>
      <vt:lpstr>PowerPoint Presentation</vt:lpstr>
      <vt:lpstr>Galamsey and Water Scarcity</vt:lpstr>
      <vt:lpstr>Galamsey and Water Scarcity</vt:lpstr>
      <vt:lpstr>Challenges of water scarcity/stress</vt:lpstr>
      <vt:lpstr>Sustainable Water Management — What Can Be Done?</vt:lpstr>
      <vt:lpstr>Objective for Mitigation Efforts</vt:lpstr>
      <vt:lpstr>Mitigation for sustainable water resources</vt:lpstr>
      <vt:lpstr>Mitigation scenarios</vt:lpstr>
      <vt:lpstr>Sustainable Water Management  </vt:lpstr>
      <vt:lpstr>Summary</vt:lpstr>
      <vt:lpstr>Conclusion/Way Forward</vt:lpstr>
      <vt:lpstr>Way forward</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Scarcity: a challenge for Ghana</dc:title>
  <dc:creator>EObuobie</dc:creator>
  <cp:lastModifiedBy>JAA</cp:lastModifiedBy>
  <cp:revision>280</cp:revision>
  <cp:lastPrinted>2021-06-03T11:28:32Z</cp:lastPrinted>
  <dcterms:created xsi:type="dcterms:W3CDTF">2016-06-17T09:21:11Z</dcterms:created>
  <dcterms:modified xsi:type="dcterms:W3CDTF">2025-09-24T07:45:48Z</dcterms:modified>
</cp:coreProperties>
</file>