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684" r:id="rId1"/>
  </p:sldMasterIdLst>
  <p:notesMasterIdLst>
    <p:notesMasterId r:id="rId22"/>
  </p:notesMasterIdLst>
  <p:sldIdLst>
    <p:sldId id="258" r:id="rId2"/>
    <p:sldId id="285" r:id="rId3"/>
    <p:sldId id="257" r:id="rId4"/>
    <p:sldId id="288" r:id="rId5"/>
    <p:sldId id="293" r:id="rId6"/>
    <p:sldId id="261" r:id="rId7"/>
    <p:sldId id="262" r:id="rId8"/>
    <p:sldId id="260" r:id="rId9"/>
    <p:sldId id="287" r:id="rId10"/>
    <p:sldId id="289" r:id="rId11"/>
    <p:sldId id="290" r:id="rId12"/>
    <p:sldId id="292" r:id="rId13"/>
    <p:sldId id="274" r:id="rId14"/>
    <p:sldId id="276" r:id="rId15"/>
    <p:sldId id="279" r:id="rId16"/>
    <p:sldId id="284" r:id="rId17"/>
    <p:sldId id="268" r:id="rId18"/>
    <p:sldId id="270" r:id="rId19"/>
    <p:sldId id="273" r:id="rId20"/>
    <p:sldId id="286" r:id="rId21"/>
  </p:sldIdLst>
  <p:sldSz cx="12192000" cy="6858000"/>
  <p:notesSz cx="6950075" cy="9236075"/>
  <p:defaultTextStyle>
    <a:defPPr>
      <a:defRPr lang="en-GH"/>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3B11"/>
    <a:srgbClr val="000000"/>
    <a:srgbClr val="2F661C"/>
    <a:srgbClr val="43902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578FCEC-647F-49DB-85B6-52D96B9F88C6}" v="4" dt="2025-09-13T13:10:11.659"/>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16" autoAdjust="0"/>
    <p:restoredTop sz="86918" autoAdjust="0"/>
  </p:normalViewPr>
  <p:slideViewPr>
    <p:cSldViewPr snapToGrid="0">
      <p:cViewPr varScale="1">
        <p:scale>
          <a:sx n="110" d="100"/>
          <a:sy n="110" d="100"/>
        </p:scale>
        <p:origin x="1208"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microsoft.com/office/2015/10/relationships/revisionInfo" Target="revisionInfo.xml"/></Relationships>
</file>

<file path=ppt/diagrams/_rels/data2.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sv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svg"/><Relationship Id="rId4" Type="http://schemas.openxmlformats.org/officeDocument/2006/relationships/image" Target="../media/image7.svg"/><Relationship Id="rId9" Type="http://schemas.openxmlformats.org/officeDocument/2006/relationships/image" Target="../media/image12.png"/></Relationships>
</file>

<file path=ppt/diagrams/_rels/data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svg"/><Relationship Id="rId1" Type="http://schemas.openxmlformats.org/officeDocument/2006/relationships/image" Target="../media/image21.png"/><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24.svg"/></Relationships>
</file>

<file path=ppt/diagrams/_rels/drawing2.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sv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svg"/><Relationship Id="rId4" Type="http://schemas.openxmlformats.org/officeDocument/2006/relationships/image" Target="../media/image7.svg"/><Relationship Id="rId9" Type="http://schemas.openxmlformats.org/officeDocument/2006/relationships/image" Target="../media/image12.png"/></Relationships>
</file>

<file path=ppt/diagrams/_rels/drawing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svg"/><Relationship Id="rId1" Type="http://schemas.openxmlformats.org/officeDocument/2006/relationships/image" Target="../media/image21.png"/><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24.sv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7878678-2406-43AF-96F0-B82117E40E56}"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7F8AA154-14C2-4533-B8D7-180D3C52323C}">
      <dgm:prSet/>
      <dgm:spPr/>
      <dgm:t>
        <a:bodyPr/>
        <a:lstStyle/>
        <a:p>
          <a:r>
            <a:rPr lang="en-US" dirty="0"/>
            <a:t>Ghana’s unique ecosystems</a:t>
          </a:r>
        </a:p>
      </dgm:t>
    </dgm:pt>
    <dgm:pt modelId="{D45E82B0-1108-4773-94F0-2D246DE79540}" type="parTrans" cxnId="{085530DA-BD31-4296-A50D-C4A2DFC7FBAC}">
      <dgm:prSet/>
      <dgm:spPr/>
      <dgm:t>
        <a:bodyPr/>
        <a:lstStyle/>
        <a:p>
          <a:endParaRPr lang="en-US"/>
        </a:p>
      </dgm:t>
    </dgm:pt>
    <dgm:pt modelId="{1ED7DBF4-9E87-4FC9-BE03-2BF5A211018B}" type="sibTrans" cxnId="{085530DA-BD31-4296-A50D-C4A2DFC7FBAC}">
      <dgm:prSet/>
      <dgm:spPr/>
      <dgm:t>
        <a:bodyPr/>
        <a:lstStyle/>
        <a:p>
          <a:endParaRPr lang="en-US"/>
        </a:p>
      </dgm:t>
    </dgm:pt>
    <dgm:pt modelId="{3BAE4689-9F9B-4AE7-903B-0A420C892EC7}">
      <dgm:prSet/>
      <dgm:spPr/>
      <dgm:t>
        <a:bodyPr/>
        <a:lstStyle/>
        <a:p>
          <a:r>
            <a:rPr lang="en-US" dirty="0"/>
            <a:t>Threats to Ghana’s ecosystems</a:t>
          </a:r>
        </a:p>
      </dgm:t>
    </dgm:pt>
    <dgm:pt modelId="{4BD32CB5-B333-49A2-AD0C-2E4C1781668B}" type="parTrans" cxnId="{8646624D-3CE3-4B5E-9EA4-5C516093A355}">
      <dgm:prSet/>
      <dgm:spPr/>
      <dgm:t>
        <a:bodyPr/>
        <a:lstStyle/>
        <a:p>
          <a:endParaRPr lang="en-US"/>
        </a:p>
      </dgm:t>
    </dgm:pt>
    <dgm:pt modelId="{B5D815F5-4E6E-48C9-A458-D459A312E4F1}" type="sibTrans" cxnId="{8646624D-3CE3-4B5E-9EA4-5C516093A355}">
      <dgm:prSet/>
      <dgm:spPr/>
      <dgm:t>
        <a:bodyPr/>
        <a:lstStyle/>
        <a:p>
          <a:endParaRPr lang="en-US"/>
        </a:p>
      </dgm:t>
    </dgm:pt>
    <dgm:pt modelId="{810D2DE8-961E-4CC1-B38C-2C4AC8CBC834}">
      <dgm:prSet/>
      <dgm:spPr/>
      <dgm:t>
        <a:bodyPr/>
        <a:lstStyle/>
        <a:p>
          <a:r>
            <a:rPr lang="en-US"/>
            <a:t>Key strategies to conserve ecosystems</a:t>
          </a:r>
        </a:p>
      </dgm:t>
    </dgm:pt>
    <dgm:pt modelId="{02161F00-41AF-4CA2-AECC-CE872E4F7957}" type="parTrans" cxnId="{2A97DC01-B8BC-4E34-B385-0AEF267B942A}">
      <dgm:prSet/>
      <dgm:spPr/>
      <dgm:t>
        <a:bodyPr/>
        <a:lstStyle/>
        <a:p>
          <a:endParaRPr lang="en-US"/>
        </a:p>
      </dgm:t>
    </dgm:pt>
    <dgm:pt modelId="{D939CF04-04D3-4354-B5D5-D45D3A657501}" type="sibTrans" cxnId="{2A97DC01-B8BC-4E34-B385-0AEF267B942A}">
      <dgm:prSet/>
      <dgm:spPr/>
      <dgm:t>
        <a:bodyPr/>
        <a:lstStyle/>
        <a:p>
          <a:endParaRPr lang="en-US"/>
        </a:p>
      </dgm:t>
    </dgm:pt>
    <dgm:pt modelId="{12B16CD0-73DD-440C-B37A-4E045BBF0815}">
      <dgm:prSet/>
      <dgm:spPr/>
      <dgm:t>
        <a:bodyPr/>
        <a:lstStyle/>
        <a:p>
          <a:r>
            <a:rPr lang="en-US"/>
            <a:t>Ghana’s Commitments to key international agreements. </a:t>
          </a:r>
        </a:p>
      </dgm:t>
    </dgm:pt>
    <dgm:pt modelId="{FD333417-292B-4273-ADF1-4450BAB139B0}" type="parTrans" cxnId="{B3A806A4-282A-48C1-A4AC-57A71FAF4757}">
      <dgm:prSet/>
      <dgm:spPr/>
      <dgm:t>
        <a:bodyPr/>
        <a:lstStyle/>
        <a:p>
          <a:endParaRPr lang="en-US"/>
        </a:p>
      </dgm:t>
    </dgm:pt>
    <dgm:pt modelId="{68E2A8EC-6913-49EE-AB11-40F3F1E18CAC}" type="sibTrans" cxnId="{B3A806A4-282A-48C1-A4AC-57A71FAF4757}">
      <dgm:prSet/>
      <dgm:spPr/>
      <dgm:t>
        <a:bodyPr/>
        <a:lstStyle/>
        <a:p>
          <a:endParaRPr lang="en-US"/>
        </a:p>
      </dgm:t>
    </dgm:pt>
    <dgm:pt modelId="{51E5C869-C665-45C0-8E8E-0CD56917A8E5}">
      <dgm:prSet/>
      <dgm:spPr/>
      <dgm:t>
        <a:bodyPr/>
        <a:lstStyle/>
        <a:p>
          <a:r>
            <a:rPr lang="en-US"/>
            <a:t>Call to Action</a:t>
          </a:r>
        </a:p>
      </dgm:t>
    </dgm:pt>
    <dgm:pt modelId="{9F82D0E8-02CC-42D8-B855-16E87FDBA4AA}" type="parTrans" cxnId="{B2D498D8-2F8A-42C5-AFA3-430604A2DC62}">
      <dgm:prSet/>
      <dgm:spPr/>
      <dgm:t>
        <a:bodyPr/>
        <a:lstStyle/>
        <a:p>
          <a:endParaRPr lang="en-US"/>
        </a:p>
      </dgm:t>
    </dgm:pt>
    <dgm:pt modelId="{16436553-99E7-45AE-AABB-F2DBB0389A22}" type="sibTrans" cxnId="{B2D498D8-2F8A-42C5-AFA3-430604A2DC62}">
      <dgm:prSet/>
      <dgm:spPr/>
      <dgm:t>
        <a:bodyPr/>
        <a:lstStyle/>
        <a:p>
          <a:endParaRPr lang="en-US"/>
        </a:p>
      </dgm:t>
    </dgm:pt>
    <dgm:pt modelId="{66EEA77F-F233-4EA0-9BF4-14F96D445A07}" type="pres">
      <dgm:prSet presAssocID="{77878678-2406-43AF-96F0-B82117E40E56}" presName="vert0" presStyleCnt="0">
        <dgm:presLayoutVars>
          <dgm:dir/>
          <dgm:animOne val="branch"/>
          <dgm:animLvl val="lvl"/>
        </dgm:presLayoutVars>
      </dgm:prSet>
      <dgm:spPr/>
    </dgm:pt>
    <dgm:pt modelId="{E6A98A49-1580-4DF9-B04E-A642449999A8}" type="pres">
      <dgm:prSet presAssocID="{7F8AA154-14C2-4533-B8D7-180D3C52323C}" presName="thickLine" presStyleLbl="alignNode1" presStyleIdx="0" presStyleCnt="5"/>
      <dgm:spPr/>
    </dgm:pt>
    <dgm:pt modelId="{645097CD-9513-4B48-8445-5C1E329D1976}" type="pres">
      <dgm:prSet presAssocID="{7F8AA154-14C2-4533-B8D7-180D3C52323C}" presName="horz1" presStyleCnt="0"/>
      <dgm:spPr/>
    </dgm:pt>
    <dgm:pt modelId="{5021807A-B086-4AD0-B1C7-03DEE35439D6}" type="pres">
      <dgm:prSet presAssocID="{7F8AA154-14C2-4533-B8D7-180D3C52323C}" presName="tx1" presStyleLbl="revTx" presStyleIdx="0" presStyleCnt="5"/>
      <dgm:spPr/>
    </dgm:pt>
    <dgm:pt modelId="{791450B8-E894-4D67-BCF7-FCFD8844798C}" type="pres">
      <dgm:prSet presAssocID="{7F8AA154-14C2-4533-B8D7-180D3C52323C}" presName="vert1" presStyleCnt="0"/>
      <dgm:spPr/>
    </dgm:pt>
    <dgm:pt modelId="{78B41C2F-90B5-4565-88C4-BE87A1FB75DA}" type="pres">
      <dgm:prSet presAssocID="{3BAE4689-9F9B-4AE7-903B-0A420C892EC7}" presName="thickLine" presStyleLbl="alignNode1" presStyleIdx="1" presStyleCnt="5"/>
      <dgm:spPr/>
    </dgm:pt>
    <dgm:pt modelId="{75C7306E-308E-4C69-BF2C-0F3A72BEB91A}" type="pres">
      <dgm:prSet presAssocID="{3BAE4689-9F9B-4AE7-903B-0A420C892EC7}" presName="horz1" presStyleCnt="0"/>
      <dgm:spPr/>
    </dgm:pt>
    <dgm:pt modelId="{43F22A82-C4C0-434F-B724-233C84947BD6}" type="pres">
      <dgm:prSet presAssocID="{3BAE4689-9F9B-4AE7-903B-0A420C892EC7}" presName="tx1" presStyleLbl="revTx" presStyleIdx="1" presStyleCnt="5"/>
      <dgm:spPr/>
    </dgm:pt>
    <dgm:pt modelId="{228A03E2-C1B5-42CC-801F-56304EC8FC48}" type="pres">
      <dgm:prSet presAssocID="{3BAE4689-9F9B-4AE7-903B-0A420C892EC7}" presName="vert1" presStyleCnt="0"/>
      <dgm:spPr/>
    </dgm:pt>
    <dgm:pt modelId="{E085D75E-A0CE-49CF-94BA-49D5DBC72AB1}" type="pres">
      <dgm:prSet presAssocID="{810D2DE8-961E-4CC1-B38C-2C4AC8CBC834}" presName="thickLine" presStyleLbl="alignNode1" presStyleIdx="2" presStyleCnt="5"/>
      <dgm:spPr/>
    </dgm:pt>
    <dgm:pt modelId="{ED811ABD-ED41-405B-B722-85839E8D3CB9}" type="pres">
      <dgm:prSet presAssocID="{810D2DE8-961E-4CC1-B38C-2C4AC8CBC834}" presName="horz1" presStyleCnt="0"/>
      <dgm:spPr/>
    </dgm:pt>
    <dgm:pt modelId="{9353A6A4-7008-49DE-84F3-AC08042E4BEE}" type="pres">
      <dgm:prSet presAssocID="{810D2DE8-961E-4CC1-B38C-2C4AC8CBC834}" presName="tx1" presStyleLbl="revTx" presStyleIdx="2" presStyleCnt="5"/>
      <dgm:spPr/>
    </dgm:pt>
    <dgm:pt modelId="{EE7570EB-2DE2-4464-94CE-6F131E562243}" type="pres">
      <dgm:prSet presAssocID="{810D2DE8-961E-4CC1-B38C-2C4AC8CBC834}" presName="vert1" presStyleCnt="0"/>
      <dgm:spPr/>
    </dgm:pt>
    <dgm:pt modelId="{9F617994-9954-47AA-82A3-151C2A6DE567}" type="pres">
      <dgm:prSet presAssocID="{12B16CD0-73DD-440C-B37A-4E045BBF0815}" presName="thickLine" presStyleLbl="alignNode1" presStyleIdx="3" presStyleCnt="5"/>
      <dgm:spPr/>
    </dgm:pt>
    <dgm:pt modelId="{BB2B1EE0-C800-4DE9-9E2C-9ABEF4458676}" type="pres">
      <dgm:prSet presAssocID="{12B16CD0-73DD-440C-B37A-4E045BBF0815}" presName="horz1" presStyleCnt="0"/>
      <dgm:spPr/>
    </dgm:pt>
    <dgm:pt modelId="{E4A41249-FE8B-459E-A121-8CF9700FEAC1}" type="pres">
      <dgm:prSet presAssocID="{12B16CD0-73DD-440C-B37A-4E045BBF0815}" presName="tx1" presStyleLbl="revTx" presStyleIdx="3" presStyleCnt="5"/>
      <dgm:spPr/>
    </dgm:pt>
    <dgm:pt modelId="{E5059D6A-A536-49EB-A132-8865998B7B45}" type="pres">
      <dgm:prSet presAssocID="{12B16CD0-73DD-440C-B37A-4E045BBF0815}" presName="vert1" presStyleCnt="0"/>
      <dgm:spPr/>
    </dgm:pt>
    <dgm:pt modelId="{588B12A0-AA55-48D6-BD93-00CEB31A0714}" type="pres">
      <dgm:prSet presAssocID="{51E5C869-C665-45C0-8E8E-0CD56917A8E5}" presName="thickLine" presStyleLbl="alignNode1" presStyleIdx="4" presStyleCnt="5"/>
      <dgm:spPr/>
    </dgm:pt>
    <dgm:pt modelId="{35ACE414-2202-45C1-84E1-2074BF074E70}" type="pres">
      <dgm:prSet presAssocID="{51E5C869-C665-45C0-8E8E-0CD56917A8E5}" presName="horz1" presStyleCnt="0"/>
      <dgm:spPr/>
    </dgm:pt>
    <dgm:pt modelId="{09C77D25-7D25-446C-8D34-6B034C238C04}" type="pres">
      <dgm:prSet presAssocID="{51E5C869-C665-45C0-8E8E-0CD56917A8E5}" presName="tx1" presStyleLbl="revTx" presStyleIdx="4" presStyleCnt="5"/>
      <dgm:spPr/>
    </dgm:pt>
    <dgm:pt modelId="{8C34E552-7F09-439F-A838-8D85D70B5559}" type="pres">
      <dgm:prSet presAssocID="{51E5C869-C665-45C0-8E8E-0CD56917A8E5}" presName="vert1" presStyleCnt="0"/>
      <dgm:spPr/>
    </dgm:pt>
  </dgm:ptLst>
  <dgm:cxnLst>
    <dgm:cxn modelId="{2A97DC01-B8BC-4E34-B385-0AEF267B942A}" srcId="{77878678-2406-43AF-96F0-B82117E40E56}" destId="{810D2DE8-961E-4CC1-B38C-2C4AC8CBC834}" srcOrd="2" destOrd="0" parTransId="{02161F00-41AF-4CA2-AECC-CE872E4F7957}" sibTransId="{D939CF04-04D3-4354-B5D5-D45D3A657501}"/>
    <dgm:cxn modelId="{BCE89B27-1F0D-4CFF-A31F-7CDD14F22CA1}" type="presOf" srcId="{7F8AA154-14C2-4533-B8D7-180D3C52323C}" destId="{5021807A-B086-4AD0-B1C7-03DEE35439D6}" srcOrd="0" destOrd="0" presId="urn:microsoft.com/office/officeart/2008/layout/LinedList"/>
    <dgm:cxn modelId="{8646624D-3CE3-4B5E-9EA4-5C516093A355}" srcId="{77878678-2406-43AF-96F0-B82117E40E56}" destId="{3BAE4689-9F9B-4AE7-903B-0A420C892EC7}" srcOrd="1" destOrd="0" parTransId="{4BD32CB5-B333-49A2-AD0C-2E4C1781668B}" sibTransId="{B5D815F5-4E6E-48C9-A458-D459A312E4F1}"/>
    <dgm:cxn modelId="{26875153-9D7A-4450-95F5-5A14812F3DD7}" type="presOf" srcId="{810D2DE8-961E-4CC1-B38C-2C4AC8CBC834}" destId="{9353A6A4-7008-49DE-84F3-AC08042E4BEE}" srcOrd="0" destOrd="0" presId="urn:microsoft.com/office/officeart/2008/layout/LinedList"/>
    <dgm:cxn modelId="{69CF0F66-5D83-427E-B5CC-2B4FC60870D0}" type="presOf" srcId="{3BAE4689-9F9B-4AE7-903B-0A420C892EC7}" destId="{43F22A82-C4C0-434F-B724-233C84947BD6}" srcOrd="0" destOrd="0" presId="urn:microsoft.com/office/officeart/2008/layout/LinedList"/>
    <dgm:cxn modelId="{E0AD3496-B49B-43B4-88CA-458B4C4F0119}" type="presOf" srcId="{77878678-2406-43AF-96F0-B82117E40E56}" destId="{66EEA77F-F233-4EA0-9BF4-14F96D445A07}" srcOrd="0" destOrd="0" presId="urn:microsoft.com/office/officeart/2008/layout/LinedList"/>
    <dgm:cxn modelId="{B3A806A4-282A-48C1-A4AC-57A71FAF4757}" srcId="{77878678-2406-43AF-96F0-B82117E40E56}" destId="{12B16CD0-73DD-440C-B37A-4E045BBF0815}" srcOrd="3" destOrd="0" parTransId="{FD333417-292B-4273-ADF1-4450BAB139B0}" sibTransId="{68E2A8EC-6913-49EE-AB11-40F3F1E18CAC}"/>
    <dgm:cxn modelId="{304A58C4-FA6B-40A1-8C5A-6F1D7827227A}" type="presOf" srcId="{51E5C869-C665-45C0-8E8E-0CD56917A8E5}" destId="{09C77D25-7D25-446C-8D34-6B034C238C04}" srcOrd="0" destOrd="0" presId="urn:microsoft.com/office/officeart/2008/layout/LinedList"/>
    <dgm:cxn modelId="{B2D498D8-2F8A-42C5-AFA3-430604A2DC62}" srcId="{77878678-2406-43AF-96F0-B82117E40E56}" destId="{51E5C869-C665-45C0-8E8E-0CD56917A8E5}" srcOrd="4" destOrd="0" parTransId="{9F82D0E8-02CC-42D8-B855-16E87FDBA4AA}" sibTransId="{16436553-99E7-45AE-AABB-F2DBB0389A22}"/>
    <dgm:cxn modelId="{085530DA-BD31-4296-A50D-C4A2DFC7FBAC}" srcId="{77878678-2406-43AF-96F0-B82117E40E56}" destId="{7F8AA154-14C2-4533-B8D7-180D3C52323C}" srcOrd="0" destOrd="0" parTransId="{D45E82B0-1108-4773-94F0-2D246DE79540}" sibTransId="{1ED7DBF4-9E87-4FC9-BE03-2BF5A211018B}"/>
    <dgm:cxn modelId="{04EC90FF-F14B-44B7-851D-429DF4B6DBDF}" type="presOf" srcId="{12B16CD0-73DD-440C-B37A-4E045BBF0815}" destId="{E4A41249-FE8B-459E-A121-8CF9700FEAC1}" srcOrd="0" destOrd="0" presId="urn:microsoft.com/office/officeart/2008/layout/LinedList"/>
    <dgm:cxn modelId="{687E8B10-8642-4079-8302-355A909C0B7B}" type="presParOf" srcId="{66EEA77F-F233-4EA0-9BF4-14F96D445A07}" destId="{E6A98A49-1580-4DF9-B04E-A642449999A8}" srcOrd="0" destOrd="0" presId="urn:microsoft.com/office/officeart/2008/layout/LinedList"/>
    <dgm:cxn modelId="{1E38589A-1C09-4971-BE98-1EB3A28EEA91}" type="presParOf" srcId="{66EEA77F-F233-4EA0-9BF4-14F96D445A07}" destId="{645097CD-9513-4B48-8445-5C1E329D1976}" srcOrd="1" destOrd="0" presId="urn:microsoft.com/office/officeart/2008/layout/LinedList"/>
    <dgm:cxn modelId="{69836B98-7700-4DF5-B7A3-9D39C5A2A85E}" type="presParOf" srcId="{645097CD-9513-4B48-8445-5C1E329D1976}" destId="{5021807A-B086-4AD0-B1C7-03DEE35439D6}" srcOrd="0" destOrd="0" presId="urn:microsoft.com/office/officeart/2008/layout/LinedList"/>
    <dgm:cxn modelId="{AA68CE02-302E-4ACB-A586-FE5DD4A56756}" type="presParOf" srcId="{645097CD-9513-4B48-8445-5C1E329D1976}" destId="{791450B8-E894-4D67-BCF7-FCFD8844798C}" srcOrd="1" destOrd="0" presId="urn:microsoft.com/office/officeart/2008/layout/LinedList"/>
    <dgm:cxn modelId="{EB69F269-CD1B-4349-8474-A64278F08732}" type="presParOf" srcId="{66EEA77F-F233-4EA0-9BF4-14F96D445A07}" destId="{78B41C2F-90B5-4565-88C4-BE87A1FB75DA}" srcOrd="2" destOrd="0" presId="urn:microsoft.com/office/officeart/2008/layout/LinedList"/>
    <dgm:cxn modelId="{31A73225-B895-4E79-AE4A-523716209488}" type="presParOf" srcId="{66EEA77F-F233-4EA0-9BF4-14F96D445A07}" destId="{75C7306E-308E-4C69-BF2C-0F3A72BEB91A}" srcOrd="3" destOrd="0" presId="urn:microsoft.com/office/officeart/2008/layout/LinedList"/>
    <dgm:cxn modelId="{CCA1FEF9-A2ED-4882-BB95-BC6100554986}" type="presParOf" srcId="{75C7306E-308E-4C69-BF2C-0F3A72BEB91A}" destId="{43F22A82-C4C0-434F-B724-233C84947BD6}" srcOrd="0" destOrd="0" presId="urn:microsoft.com/office/officeart/2008/layout/LinedList"/>
    <dgm:cxn modelId="{D41D1EE3-AE6C-4CA3-B901-4D5A94362B30}" type="presParOf" srcId="{75C7306E-308E-4C69-BF2C-0F3A72BEB91A}" destId="{228A03E2-C1B5-42CC-801F-56304EC8FC48}" srcOrd="1" destOrd="0" presId="urn:microsoft.com/office/officeart/2008/layout/LinedList"/>
    <dgm:cxn modelId="{6D386337-C6C2-40E2-9AEF-51EEED629F7C}" type="presParOf" srcId="{66EEA77F-F233-4EA0-9BF4-14F96D445A07}" destId="{E085D75E-A0CE-49CF-94BA-49D5DBC72AB1}" srcOrd="4" destOrd="0" presId="urn:microsoft.com/office/officeart/2008/layout/LinedList"/>
    <dgm:cxn modelId="{AC3556D2-0AF7-4B4C-A9D1-15E557FECD94}" type="presParOf" srcId="{66EEA77F-F233-4EA0-9BF4-14F96D445A07}" destId="{ED811ABD-ED41-405B-B722-85839E8D3CB9}" srcOrd="5" destOrd="0" presId="urn:microsoft.com/office/officeart/2008/layout/LinedList"/>
    <dgm:cxn modelId="{C7E4A0F0-2750-45C9-87D7-95ECCC0F32BA}" type="presParOf" srcId="{ED811ABD-ED41-405B-B722-85839E8D3CB9}" destId="{9353A6A4-7008-49DE-84F3-AC08042E4BEE}" srcOrd="0" destOrd="0" presId="urn:microsoft.com/office/officeart/2008/layout/LinedList"/>
    <dgm:cxn modelId="{9A4219DF-9396-4189-ADBC-0A0993B56EED}" type="presParOf" srcId="{ED811ABD-ED41-405B-B722-85839E8D3CB9}" destId="{EE7570EB-2DE2-4464-94CE-6F131E562243}" srcOrd="1" destOrd="0" presId="urn:microsoft.com/office/officeart/2008/layout/LinedList"/>
    <dgm:cxn modelId="{1B87FA74-F2AB-49CD-96A7-F994D170CA5A}" type="presParOf" srcId="{66EEA77F-F233-4EA0-9BF4-14F96D445A07}" destId="{9F617994-9954-47AA-82A3-151C2A6DE567}" srcOrd="6" destOrd="0" presId="urn:microsoft.com/office/officeart/2008/layout/LinedList"/>
    <dgm:cxn modelId="{CF058E14-B690-4148-896E-B36C293775FF}" type="presParOf" srcId="{66EEA77F-F233-4EA0-9BF4-14F96D445A07}" destId="{BB2B1EE0-C800-4DE9-9E2C-9ABEF4458676}" srcOrd="7" destOrd="0" presId="urn:microsoft.com/office/officeart/2008/layout/LinedList"/>
    <dgm:cxn modelId="{E5B2A22D-E7A9-4A9F-89ED-5F8B8DB5963B}" type="presParOf" srcId="{BB2B1EE0-C800-4DE9-9E2C-9ABEF4458676}" destId="{E4A41249-FE8B-459E-A121-8CF9700FEAC1}" srcOrd="0" destOrd="0" presId="urn:microsoft.com/office/officeart/2008/layout/LinedList"/>
    <dgm:cxn modelId="{A64087A7-1D4F-4F6D-8240-F88D44DC2A61}" type="presParOf" srcId="{BB2B1EE0-C800-4DE9-9E2C-9ABEF4458676}" destId="{E5059D6A-A536-49EB-A132-8865998B7B45}" srcOrd="1" destOrd="0" presId="urn:microsoft.com/office/officeart/2008/layout/LinedList"/>
    <dgm:cxn modelId="{DFC190E9-1066-4EE5-A0C7-DE368047B3B6}" type="presParOf" srcId="{66EEA77F-F233-4EA0-9BF4-14F96D445A07}" destId="{588B12A0-AA55-48D6-BD93-00CEB31A0714}" srcOrd="8" destOrd="0" presId="urn:microsoft.com/office/officeart/2008/layout/LinedList"/>
    <dgm:cxn modelId="{69376CB1-C047-441D-B8F6-F53B79713842}" type="presParOf" srcId="{66EEA77F-F233-4EA0-9BF4-14F96D445A07}" destId="{35ACE414-2202-45C1-84E1-2074BF074E70}" srcOrd="9" destOrd="0" presId="urn:microsoft.com/office/officeart/2008/layout/LinedList"/>
    <dgm:cxn modelId="{79BD442F-A485-4FC8-A933-EAF3980C56ED}" type="presParOf" srcId="{35ACE414-2202-45C1-84E1-2074BF074E70}" destId="{09C77D25-7D25-446C-8D34-6B034C238C04}" srcOrd="0" destOrd="0" presId="urn:microsoft.com/office/officeart/2008/layout/LinedList"/>
    <dgm:cxn modelId="{B8C082C3-B855-4E2C-8DA1-ECA3E046BA33}" type="presParOf" srcId="{35ACE414-2202-45C1-84E1-2074BF074E70}" destId="{8C34E552-7F09-439F-A838-8D85D70B5559}"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EACD13C-4649-4917-8B3A-842D4755E03C}" type="doc">
      <dgm:prSet loTypeId="urn:microsoft.com/office/officeart/2018/2/layout/IconCircleList" loCatId="icon" qsTypeId="urn:microsoft.com/office/officeart/2005/8/quickstyle/simple1" qsCatId="simple" csTypeId="urn:microsoft.com/office/officeart/2005/8/colors/colorful5" csCatId="colorful" phldr="1"/>
      <dgm:spPr/>
      <dgm:t>
        <a:bodyPr/>
        <a:lstStyle/>
        <a:p>
          <a:endParaRPr lang="en-US"/>
        </a:p>
      </dgm:t>
    </dgm:pt>
    <dgm:pt modelId="{6B03056B-EFAB-466B-9899-A1BAFB7FE1A6}">
      <dgm:prSet custT="1"/>
      <dgm:spPr/>
      <dgm:t>
        <a:bodyPr/>
        <a:lstStyle/>
        <a:p>
          <a:pPr>
            <a:lnSpc>
              <a:spcPct val="100000"/>
            </a:lnSpc>
          </a:pPr>
          <a:r>
            <a:rPr lang="en-US" sz="2400" b="1" dirty="0">
              <a:latin typeface="Arial" panose="020B0604020202020204" pitchFamily="34" charset="0"/>
              <a:cs typeface="Arial" panose="020B0604020202020204" pitchFamily="34" charset="0"/>
            </a:rPr>
            <a:t>Illegal Small-scale mining/  </a:t>
          </a:r>
          <a:r>
            <a:rPr lang="en-US" sz="2400" b="1" dirty="0" err="1">
              <a:latin typeface="Arial" panose="020B0604020202020204" pitchFamily="34" charset="0"/>
              <a:cs typeface="Arial" panose="020B0604020202020204" pitchFamily="34" charset="0"/>
            </a:rPr>
            <a:t>Galamsey</a:t>
          </a:r>
          <a:r>
            <a:rPr lang="en-US" sz="2400" b="1" dirty="0">
              <a:latin typeface="Arial" panose="020B0604020202020204" pitchFamily="34" charset="0"/>
              <a:cs typeface="Arial" panose="020B0604020202020204" pitchFamily="34" charset="0"/>
            </a:rPr>
            <a:t>	</a:t>
          </a:r>
          <a:endParaRPr lang="en-US" sz="2400" dirty="0">
            <a:latin typeface="Arial" panose="020B0604020202020204" pitchFamily="34" charset="0"/>
            <a:cs typeface="Arial" panose="020B0604020202020204" pitchFamily="34" charset="0"/>
          </a:endParaRPr>
        </a:p>
      </dgm:t>
    </dgm:pt>
    <dgm:pt modelId="{7A786199-C04D-478A-948C-7B7218A05C47}" type="parTrans" cxnId="{E8E410C6-0E60-4A79-8B87-4E062DBF6514}">
      <dgm:prSet/>
      <dgm:spPr/>
      <dgm:t>
        <a:bodyPr/>
        <a:lstStyle/>
        <a:p>
          <a:endParaRPr lang="en-US" sz="2400">
            <a:latin typeface="Arial" panose="020B0604020202020204" pitchFamily="34" charset="0"/>
            <a:cs typeface="Arial" panose="020B0604020202020204" pitchFamily="34" charset="0"/>
          </a:endParaRPr>
        </a:p>
      </dgm:t>
    </dgm:pt>
    <dgm:pt modelId="{F25B52B8-B29F-4050-834D-2BD8421FB454}" type="sibTrans" cxnId="{E8E410C6-0E60-4A79-8B87-4E062DBF6514}">
      <dgm:prSet/>
      <dgm:spPr/>
      <dgm:t>
        <a:bodyPr/>
        <a:lstStyle/>
        <a:p>
          <a:pPr>
            <a:lnSpc>
              <a:spcPct val="100000"/>
            </a:lnSpc>
          </a:pPr>
          <a:endParaRPr lang="en-US" sz="2400">
            <a:latin typeface="Arial" panose="020B0604020202020204" pitchFamily="34" charset="0"/>
            <a:cs typeface="Arial" panose="020B0604020202020204" pitchFamily="34" charset="0"/>
          </a:endParaRPr>
        </a:p>
      </dgm:t>
    </dgm:pt>
    <dgm:pt modelId="{7371397D-30CB-4587-BB46-560F179F26CC}">
      <dgm:prSet custT="1"/>
      <dgm:spPr/>
      <dgm:t>
        <a:bodyPr/>
        <a:lstStyle/>
        <a:p>
          <a:pPr>
            <a:lnSpc>
              <a:spcPct val="100000"/>
            </a:lnSpc>
          </a:pPr>
          <a:r>
            <a:rPr lang="en-GB" sz="2400" b="1" dirty="0">
              <a:latin typeface="Arial" panose="020B0604020202020204" pitchFamily="34" charset="0"/>
              <a:cs typeface="Arial" panose="020B0604020202020204" pitchFamily="34" charset="0"/>
            </a:rPr>
            <a:t> Deforestation and land degradation</a:t>
          </a:r>
          <a:endParaRPr lang="en-US" sz="2400" dirty="0">
            <a:latin typeface="Arial" panose="020B0604020202020204" pitchFamily="34" charset="0"/>
            <a:cs typeface="Arial" panose="020B0604020202020204" pitchFamily="34" charset="0"/>
          </a:endParaRPr>
        </a:p>
      </dgm:t>
    </dgm:pt>
    <dgm:pt modelId="{78D51585-B547-4108-B6DC-C90FA0AB13FB}" type="parTrans" cxnId="{D5F3C87F-6A56-4112-8EBC-9FD3BDB9EEEB}">
      <dgm:prSet/>
      <dgm:spPr/>
      <dgm:t>
        <a:bodyPr/>
        <a:lstStyle/>
        <a:p>
          <a:endParaRPr lang="en-US" sz="2400">
            <a:latin typeface="Arial" panose="020B0604020202020204" pitchFamily="34" charset="0"/>
            <a:cs typeface="Arial" panose="020B0604020202020204" pitchFamily="34" charset="0"/>
          </a:endParaRPr>
        </a:p>
      </dgm:t>
    </dgm:pt>
    <dgm:pt modelId="{9ABE7F48-270D-4678-BDD0-85FB5FB83E96}" type="sibTrans" cxnId="{D5F3C87F-6A56-4112-8EBC-9FD3BDB9EEEB}">
      <dgm:prSet/>
      <dgm:spPr/>
      <dgm:t>
        <a:bodyPr/>
        <a:lstStyle/>
        <a:p>
          <a:pPr>
            <a:lnSpc>
              <a:spcPct val="100000"/>
            </a:lnSpc>
          </a:pPr>
          <a:endParaRPr lang="en-US" sz="2400">
            <a:latin typeface="Arial" panose="020B0604020202020204" pitchFamily="34" charset="0"/>
            <a:cs typeface="Arial" panose="020B0604020202020204" pitchFamily="34" charset="0"/>
          </a:endParaRPr>
        </a:p>
      </dgm:t>
    </dgm:pt>
    <dgm:pt modelId="{552E26D1-EF6A-4A36-B59C-E739B0394C04}">
      <dgm:prSet custT="1"/>
      <dgm:spPr/>
      <dgm:t>
        <a:bodyPr/>
        <a:lstStyle/>
        <a:p>
          <a:pPr>
            <a:lnSpc>
              <a:spcPct val="100000"/>
            </a:lnSpc>
          </a:pPr>
          <a:r>
            <a:rPr lang="en-GB" sz="2400" b="1" dirty="0">
              <a:latin typeface="Arial" panose="020B0604020202020204" pitchFamily="34" charset="0"/>
              <a:cs typeface="Arial" panose="020B0604020202020204" pitchFamily="34" charset="0"/>
            </a:rPr>
            <a:t>Pollution (air, water, soil)</a:t>
          </a:r>
          <a:endParaRPr lang="en-US" sz="2400" dirty="0">
            <a:latin typeface="Arial" panose="020B0604020202020204" pitchFamily="34" charset="0"/>
            <a:cs typeface="Arial" panose="020B0604020202020204" pitchFamily="34" charset="0"/>
          </a:endParaRPr>
        </a:p>
      </dgm:t>
    </dgm:pt>
    <dgm:pt modelId="{77433AB6-EDB4-4510-8EE3-D54A2128A370}" type="parTrans" cxnId="{1E8155AA-3F47-42F1-B17D-98F189881350}">
      <dgm:prSet/>
      <dgm:spPr/>
      <dgm:t>
        <a:bodyPr/>
        <a:lstStyle/>
        <a:p>
          <a:endParaRPr lang="en-US" sz="2400">
            <a:latin typeface="Arial" panose="020B0604020202020204" pitchFamily="34" charset="0"/>
            <a:cs typeface="Arial" panose="020B0604020202020204" pitchFamily="34" charset="0"/>
          </a:endParaRPr>
        </a:p>
      </dgm:t>
    </dgm:pt>
    <dgm:pt modelId="{8C72C14A-3B60-42C9-89EA-60A7108BCC04}" type="sibTrans" cxnId="{1E8155AA-3F47-42F1-B17D-98F189881350}">
      <dgm:prSet/>
      <dgm:spPr/>
      <dgm:t>
        <a:bodyPr/>
        <a:lstStyle/>
        <a:p>
          <a:pPr>
            <a:lnSpc>
              <a:spcPct val="100000"/>
            </a:lnSpc>
          </a:pPr>
          <a:endParaRPr lang="en-US" sz="2400">
            <a:latin typeface="Arial" panose="020B0604020202020204" pitchFamily="34" charset="0"/>
            <a:cs typeface="Arial" panose="020B0604020202020204" pitchFamily="34" charset="0"/>
          </a:endParaRPr>
        </a:p>
      </dgm:t>
    </dgm:pt>
    <dgm:pt modelId="{AB0672DB-3EAE-4A13-8651-E9F4793D0E98}">
      <dgm:prSet custT="1"/>
      <dgm:spPr/>
      <dgm:t>
        <a:bodyPr/>
        <a:lstStyle/>
        <a:p>
          <a:pPr>
            <a:lnSpc>
              <a:spcPct val="100000"/>
            </a:lnSpc>
          </a:pPr>
          <a:r>
            <a:rPr lang="en-GB" sz="2400" b="1" dirty="0">
              <a:latin typeface="Arial" panose="020B0604020202020204" pitchFamily="34" charset="0"/>
              <a:cs typeface="Arial" panose="020B0604020202020204" pitchFamily="34" charset="0"/>
            </a:rPr>
            <a:t>Overexploitation of resources</a:t>
          </a:r>
          <a:endParaRPr lang="en-US" sz="2400" dirty="0">
            <a:latin typeface="Arial" panose="020B0604020202020204" pitchFamily="34" charset="0"/>
            <a:cs typeface="Arial" panose="020B0604020202020204" pitchFamily="34" charset="0"/>
          </a:endParaRPr>
        </a:p>
      </dgm:t>
    </dgm:pt>
    <dgm:pt modelId="{A3B8720B-C988-45D6-9E47-7D1802502018}" type="parTrans" cxnId="{E367D32E-A5C7-4E50-A64B-EFDAE3418FC2}">
      <dgm:prSet/>
      <dgm:spPr/>
      <dgm:t>
        <a:bodyPr/>
        <a:lstStyle/>
        <a:p>
          <a:endParaRPr lang="en-US" sz="2400">
            <a:latin typeface="Arial" panose="020B0604020202020204" pitchFamily="34" charset="0"/>
            <a:cs typeface="Arial" panose="020B0604020202020204" pitchFamily="34" charset="0"/>
          </a:endParaRPr>
        </a:p>
      </dgm:t>
    </dgm:pt>
    <dgm:pt modelId="{3A4782CE-CE09-40A4-B59D-2F0C0C11881D}" type="sibTrans" cxnId="{E367D32E-A5C7-4E50-A64B-EFDAE3418FC2}">
      <dgm:prSet/>
      <dgm:spPr/>
      <dgm:t>
        <a:bodyPr/>
        <a:lstStyle/>
        <a:p>
          <a:pPr>
            <a:lnSpc>
              <a:spcPct val="100000"/>
            </a:lnSpc>
          </a:pPr>
          <a:endParaRPr lang="en-US" sz="2400">
            <a:latin typeface="Arial" panose="020B0604020202020204" pitchFamily="34" charset="0"/>
            <a:cs typeface="Arial" panose="020B0604020202020204" pitchFamily="34" charset="0"/>
          </a:endParaRPr>
        </a:p>
      </dgm:t>
    </dgm:pt>
    <dgm:pt modelId="{E185EF1E-38C7-4F8E-AD3E-FE95FCA0D23F}">
      <dgm:prSet custT="1"/>
      <dgm:spPr/>
      <dgm:t>
        <a:bodyPr/>
        <a:lstStyle/>
        <a:p>
          <a:pPr>
            <a:lnSpc>
              <a:spcPct val="100000"/>
            </a:lnSpc>
          </a:pPr>
          <a:r>
            <a:rPr lang="en-GB" sz="2400" b="1" dirty="0">
              <a:latin typeface="Arial" panose="020B0604020202020204" pitchFamily="34" charset="0"/>
              <a:cs typeface="Arial" panose="020B0604020202020204" pitchFamily="34" charset="0"/>
            </a:rPr>
            <a:t>Climate change and biodiversity loss</a:t>
          </a:r>
          <a:endParaRPr lang="en-US" sz="2400" dirty="0">
            <a:latin typeface="Arial" panose="020B0604020202020204" pitchFamily="34" charset="0"/>
            <a:cs typeface="Arial" panose="020B0604020202020204" pitchFamily="34" charset="0"/>
          </a:endParaRPr>
        </a:p>
      </dgm:t>
    </dgm:pt>
    <dgm:pt modelId="{B4018310-3033-422B-ADF4-E11CACD38E63}" type="parTrans" cxnId="{80B3268F-CC80-4089-B685-8BA68484623F}">
      <dgm:prSet/>
      <dgm:spPr/>
      <dgm:t>
        <a:bodyPr/>
        <a:lstStyle/>
        <a:p>
          <a:endParaRPr lang="en-US" sz="2400">
            <a:latin typeface="Arial" panose="020B0604020202020204" pitchFamily="34" charset="0"/>
            <a:cs typeface="Arial" panose="020B0604020202020204" pitchFamily="34" charset="0"/>
          </a:endParaRPr>
        </a:p>
      </dgm:t>
    </dgm:pt>
    <dgm:pt modelId="{6B419535-0014-4DE6-95B6-9D93BA6B83D1}" type="sibTrans" cxnId="{80B3268F-CC80-4089-B685-8BA68484623F}">
      <dgm:prSet/>
      <dgm:spPr/>
      <dgm:t>
        <a:bodyPr/>
        <a:lstStyle/>
        <a:p>
          <a:pPr>
            <a:lnSpc>
              <a:spcPct val="100000"/>
            </a:lnSpc>
          </a:pPr>
          <a:endParaRPr lang="en-US" sz="2400">
            <a:latin typeface="Arial" panose="020B0604020202020204" pitchFamily="34" charset="0"/>
            <a:cs typeface="Arial" panose="020B0604020202020204" pitchFamily="34" charset="0"/>
          </a:endParaRPr>
        </a:p>
      </dgm:t>
    </dgm:pt>
    <dgm:pt modelId="{4DA40E7E-C052-447A-AFDC-4DD1400056E5}">
      <dgm:prSet custT="1"/>
      <dgm:spPr/>
      <dgm:t>
        <a:bodyPr/>
        <a:lstStyle/>
        <a:p>
          <a:pPr>
            <a:lnSpc>
              <a:spcPct val="100000"/>
            </a:lnSpc>
          </a:pPr>
          <a:r>
            <a:rPr lang="en-GB" sz="2400" b="1" dirty="0">
              <a:latin typeface="Arial" panose="020B0604020202020204" pitchFamily="34" charset="0"/>
              <a:cs typeface="Arial" panose="020B0604020202020204" pitchFamily="34" charset="0"/>
            </a:rPr>
            <a:t>Unsustainable agriculture and urban expansion</a:t>
          </a:r>
          <a:endParaRPr lang="en-US" sz="2400" dirty="0">
            <a:latin typeface="Arial" panose="020B0604020202020204" pitchFamily="34" charset="0"/>
            <a:cs typeface="Arial" panose="020B0604020202020204" pitchFamily="34" charset="0"/>
          </a:endParaRPr>
        </a:p>
      </dgm:t>
    </dgm:pt>
    <dgm:pt modelId="{5492CD7D-6342-4885-99AC-FD7E9BE341C2}" type="parTrans" cxnId="{4CE8676E-7D6D-4437-9837-AA7916B60B30}">
      <dgm:prSet/>
      <dgm:spPr/>
      <dgm:t>
        <a:bodyPr/>
        <a:lstStyle/>
        <a:p>
          <a:endParaRPr lang="en-US" sz="2400">
            <a:latin typeface="Arial" panose="020B0604020202020204" pitchFamily="34" charset="0"/>
            <a:cs typeface="Arial" panose="020B0604020202020204" pitchFamily="34" charset="0"/>
          </a:endParaRPr>
        </a:p>
      </dgm:t>
    </dgm:pt>
    <dgm:pt modelId="{407B6FAE-D6F2-4354-8CB5-FEE4002C00C0}" type="sibTrans" cxnId="{4CE8676E-7D6D-4437-9837-AA7916B60B30}">
      <dgm:prSet/>
      <dgm:spPr/>
      <dgm:t>
        <a:bodyPr/>
        <a:lstStyle/>
        <a:p>
          <a:endParaRPr lang="en-US" sz="2400">
            <a:latin typeface="Arial" panose="020B0604020202020204" pitchFamily="34" charset="0"/>
            <a:cs typeface="Arial" panose="020B0604020202020204" pitchFamily="34" charset="0"/>
          </a:endParaRPr>
        </a:p>
      </dgm:t>
    </dgm:pt>
    <dgm:pt modelId="{89349734-B3C6-4DF5-8B17-A84D18460376}" type="pres">
      <dgm:prSet presAssocID="{6EACD13C-4649-4917-8B3A-842D4755E03C}" presName="root" presStyleCnt="0">
        <dgm:presLayoutVars>
          <dgm:dir/>
          <dgm:resizeHandles val="exact"/>
        </dgm:presLayoutVars>
      </dgm:prSet>
      <dgm:spPr/>
    </dgm:pt>
    <dgm:pt modelId="{D76CC831-F1B1-4976-9ACB-565893A034FB}" type="pres">
      <dgm:prSet presAssocID="{6EACD13C-4649-4917-8B3A-842D4755E03C}" presName="container" presStyleCnt="0">
        <dgm:presLayoutVars>
          <dgm:dir/>
          <dgm:resizeHandles val="exact"/>
        </dgm:presLayoutVars>
      </dgm:prSet>
      <dgm:spPr/>
    </dgm:pt>
    <dgm:pt modelId="{8B094BAF-0240-4EEB-AC4B-0CDE7A3A586B}" type="pres">
      <dgm:prSet presAssocID="{6B03056B-EFAB-466B-9899-A1BAFB7FE1A6}" presName="compNode" presStyleCnt="0"/>
      <dgm:spPr/>
    </dgm:pt>
    <dgm:pt modelId="{7190163A-AC0F-40F7-B735-068650FDC5B6}" type="pres">
      <dgm:prSet presAssocID="{6B03056B-EFAB-466B-9899-A1BAFB7FE1A6}" presName="iconBgRect" presStyleLbl="bgShp" presStyleIdx="0" presStyleCnt="6"/>
      <dgm:spPr/>
    </dgm:pt>
    <dgm:pt modelId="{488C63A5-DD49-46ED-8822-C508CCD95A9D}" type="pres">
      <dgm:prSet presAssocID="{6B03056B-EFAB-466B-9899-A1BAFB7FE1A6}"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Mining Tools"/>
        </a:ext>
      </dgm:extLst>
    </dgm:pt>
    <dgm:pt modelId="{CECD8974-FF49-4191-BC9C-EF8368E31CA6}" type="pres">
      <dgm:prSet presAssocID="{6B03056B-EFAB-466B-9899-A1BAFB7FE1A6}" presName="spaceRect" presStyleCnt="0"/>
      <dgm:spPr/>
    </dgm:pt>
    <dgm:pt modelId="{FB78157F-AEBC-4373-AF45-E993A2285996}" type="pres">
      <dgm:prSet presAssocID="{6B03056B-EFAB-466B-9899-A1BAFB7FE1A6}" presName="textRect" presStyleLbl="revTx" presStyleIdx="0" presStyleCnt="6">
        <dgm:presLayoutVars>
          <dgm:chMax val="1"/>
          <dgm:chPref val="1"/>
        </dgm:presLayoutVars>
      </dgm:prSet>
      <dgm:spPr/>
    </dgm:pt>
    <dgm:pt modelId="{89887CA1-142B-4C88-B915-C77BD8209B9A}" type="pres">
      <dgm:prSet presAssocID="{F25B52B8-B29F-4050-834D-2BD8421FB454}" presName="sibTrans" presStyleLbl="sibTrans2D1" presStyleIdx="0" presStyleCnt="0"/>
      <dgm:spPr/>
    </dgm:pt>
    <dgm:pt modelId="{2B75FB03-053C-4EA3-8EA6-C7C06DA87669}" type="pres">
      <dgm:prSet presAssocID="{7371397D-30CB-4587-BB46-560F179F26CC}" presName="compNode" presStyleCnt="0"/>
      <dgm:spPr/>
    </dgm:pt>
    <dgm:pt modelId="{9B12FBE0-5ED2-424A-9B42-9989982FC1ED}" type="pres">
      <dgm:prSet presAssocID="{7371397D-30CB-4587-BB46-560F179F26CC}" presName="iconBgRect" presStyleLbl="bgShp" presStyleIdx="1" presStyleCnt="6"/>
      <dgm:spPr/>
    </dgm:pt>
    <dgm:pt modelId="{BA6ED1A5-AD25-416D-AA8D-F72D7346E54F}" type="pres">
      <dgm:prSet presAssocID="{7371397D-30CB-4587-BB46-560F179F26CC}"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Deciduous tree"/>
        </a:ext>
      </dgm:extLst>
    </dgm:pt>
    <dgm:pt modelId="{F59B924F-4AC7-45CD-A2CA-53A346006AE5}" type="pres">
      <dgm:prSet presAssocID="{7371397D-30CB-4587-BB46-560F179F26CC}" presName="spaceRect" presStyleCnt="0"/>
      <dgm:spPr/>
    </dgm:pt>
    <dgm:pt modelId="{22A9E29B-F065-4C93-998F-CDCE007BFA37}" type="pres">
      <dgm:prSet presAssocID="{7371397D-30CB-4587-BB46-560F179F26CC}" presName="textRect" presStyleLbl="revTx" presStyleIdx="1" presStyleCnt="6">
        <dgm:presLayoutVars>
          <dgm:chMax val="1"/>
          <dgm:chPref val="1"/>
        </dgm:presLayoutVars>
      </dgm:prSet>
      <dgm:spPr/>
    </dgm:pt>
    <dgm:pt modelId="{990AE0F3-4C34-4043-BFE7-D67CA25D8A70}" type="pres">
      <dgm:prSet presAssocID="{9ABE7F48-270D-4678-BDD0-85FB5FB83E96}" presName="sibTrans" presStyleLbl="sibTrans2D1" presStyleIdx="0" presStyleCnt="0"/>
      <dgm:spPr/>
    </dgm:pt>
    <dgm:pt modelId="{F73D03F4-55AC-4568-8499-CEACDF1D3546}" type="pres">
      <dgm:prSet presAssocID="{552E26D1-EF6A-4A36-B59C-E739B0394C04}" presName="compNode" presStyleCnt="0"/>
      <dgm:spPr/>
    </dgm:pt>
    <dgm:pt modelId="{0D733D8A-366D-4A62-8DC0-F68DF2FC6C36}" type="pres">
      <dgm:prSet presAssocID="{552E26D1-EF6A-4A36-B59C-E739B0394C04}" presName="iconBgRect" presStyleLbl="bgShp" presStyleIdx="2" presStyleCnt="6"/>
      <dgm:spPr/>
    </dgm:pt>
    <dgm:pt modelId="{57C86218-E9C8-46F8-9071-87662DD86619}" type="pres">
      <dgm:prSet presAssocID="{552E26D1-EF6A-4A36-B59C-E739B0394C04}"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Plant"/>
        </a:ext>
      </dgm:extLst>
    </dgm:pt>
    <dgm:pt modelId="{97C0DCCE-E1EE-410D-9AF3-2B83ACC0A699}" type="pres">
      <dgm:prSet presAssocID="{552E26D1-EF6A-4A36-B59C-E739B0394C04}" presName="spaceRect" presStyleCnt="0"/>
      <dgm:spPr/>
    </dgm:pt>
    <dgm:pt modelId="{2AA07556-96B8-40E3-A4A4-487815A55110}" type="pres">
      <dgm:prSet presAssocID="{552E26D1-EF6A-4A36-B59C-E739B0394C04}" presName="textRect" presStyleLbl="revTx" presStyleIdx="2" presStyleCnt="6" custScaleX="111058" custLinFactNeighborX="6250" custLinFactNeighborY="1339">
        <dgm:presLayoutVars>
          <dgm:chMax val="1"/>
          <dgm:chPref val="1"/>
        </dgm:presLayoutVars>
      </dgm:prSet>
      <dgm:spPr/>
    </dgm:pt>
    <dgm:pt modelId="{D0C26854-A90D-4D0A-A42B-6FDC10DF1C9D}" type="pres">
      <dgm:prSet presAssocID="{8C72C14A-3B60-42C9-89EA-60A7108BCC04}" presName="sibTrans" presStyleLbl="sibTrans2D1" presStyleIdx="0" presStyleCnt="0"/>
      <dgm:spPr/>
    </dgm:pt>
    <dgm:pt modelId="{1D694AF7-7323-4965-819D-E630433A0551}" type="pres">
      <dgm:prSet presAssocID="{AB0672DB-3EAE-4A13-8651-E9F4793D0E98}" presName="compNode" presStyleCnt="0"/>
      <dgm:spPr/>
    </dgm:pt>
    <dgm:pt modelId="{D8C50486-40C1-40F6-8FC0-FF6B2A70E2F3}" type="pres">
      <dgm:prSet presAssocID="{AB0672DB-3EAE-4A13-8651-E9F4793D0E98}" presName="iconBgRect" presStyleLbl="bgShp" presStyleIdx="3" presStyleCnt="6"/>
      <dgm:spPr/>
    </dgm:pt>
    <dgm:pt modelId="{6CC78CFB-B172-4B9A-A09F-077C05894E16}" type="pres">
      <dgm:prSet presAssocID="{AB0672DB-3EAE-4A13-8651-E9F4793D0E98}"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Truck"/>
        </a:ext>
      </dgm:extLst>
    </dgm:pt>
    <dgm:pt modelId="{57544F3A-F089-42E0-856A-F9F9C594B241}" type="pres">
      <dgm:prSet presAssocID="{AB0672DB-3EAE-4A13-8651-E9F4793D0E98}" presName="spaceRect" presStyleCnt="0"/>
      <dgm:spPr/>
    </dgm:pt>
    <dgm:pt modelId="{BE1E8695-0CA2-40EB-AA4D-AA3581B8E6A6}" type="pres">
      <dgm:prSet presAssocID="{AB0672DB-3EAE-4A13-8651-E9F4793D0E98}" presName="textRect" presStyleLbl="revTx" presStyleIdx="3" presStyleCnt="6" custScaleX="113153" custScaleY="122838">
        <dgm:presLayoutVars>
          <dgm:chMax val="1"/>
          <dgm:chPref val="1"/>
        </dgm:presLayoutVars>
      </dgm:prSet>
      <dgm:spPr/>
    </dgm:pt>
    <dgm:pt modelId="{D54AAD95-D415-451F-B230-FF799418F2D2}" type="pres">
      <dgm:prSet presAssocID="{3A4782CE-CE09-40A4-B59D-2F0C0C11881D}" presName="sibTrans" presStyleLbl="sibTrans2D1" presStyleIdx="0" presStyleCnt="0"/>
      <dgm:spPr/>
    </dgm:pt>
    <dgm:pt modelId="{9A6D1FEA-ADE7-4BA2-9A11-349C9CD149F3}" type="pres">
      <dgm:prSet presAssocID="{E185EF1E-38C7-4F8E-AD3E-FE95FCA0D23F}" presName="compNode" presStyleCnt="0"/>
      <dgm:spPr/>
    </dgm:pt>
    <dgm:pt modelId="{5917975B-0437-4DB9-ACA4-88ACF28E8B5B}" type="pres">
      <dgm:prSet presAssocID="{E185EF1E-38C7-4F8E-AD3E-FE95FCA0D23F}" presName="iconBgRect" presStyleLbl="bgShp" presStyleIdx="4" presStyleCnt="6"/>
      <dgm:spPr/>
    </dgm:pt>
    <dgm:pt modelId="{E6FE72A5-5431-43B0-B2AC-881F5E11A37D}" type="pres">
      <dgm:prSet presAssocID="{E185EF1E-38C7-4F8E-AD3E-FE95FCA0D23F}"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Thermometer"/>
        </a:ext>
      </dgm:extLst>
    </dgm:pt>
    <dgm:pt modelId="{54678C7F-821F-42C8-A73A-03AB136D5C6B}" type="pres">
      <dgm:prSet presAssocID="{E185EF1E-38C7-4F8E-AD3E-FE95FCA0D23F}" presName="spaceRect" presStyleCnt="0"/>
      <dgm:spPr/>
    </dgm:pt>
    <dgm:pt modelId="{1D45476A-6D62-4257-9FCF-C86F8ACCEE8B}" type="pres">
      <dgm:prSet presAssocID="{E185EF1E-38C7-4F8E-AD3E-FE95FCA0D23F}" presName="textRect" presStyleLbl="revTx" presStyleIdx="4" presStyleCnt="6" custScaleY="154983">
        <dgm:presLayoutVars>
          <dgm:chMax val="1"/>
          <dgm:chPref val="1"/>
        </dgm:presLayoutVars>
      </dgm:prSet>
      <dgm:spPr/>
    </dgm:pt>
    <dgm:pt modelId="{1101CBDE-5CD5-4AA5-8316-66D34D7449F3}" type="pres">
      <dgm:prSet presAssocID="{6B419535-0014-4DE6-95B6-9D93BA6B83D1}" presName="sibTrans" presStyleLbl="sibTrans2D1" presStyleIdx="0" presStyleCnt="0"/>
      <dgm:spPr/>
    </dgm:pt>
    <dgm:pt modelId="{7A85262F-A18D-410F-BC5F-ECEF62041AD8}" type="pres">
      <dgm:prSet presAssocID="{4DA40E7E-C052-447A-AFDC-4DD1400056E5}" presName="compNode" presStyleCnt="0"/>
      <dgm:spPr/>
    </dgm:pt>
    <dgm:pt modelId="{2B268B56-CBA2-4CE2-A112-1BF7E07C97AF}" type="pres">
      <dgm:prSet presAssocID="{4DA40E7E-C052-447A-AFDC-4DD1400056E5}" presName="iconBgRect" presStyleLbl="bgShp" presStyleIdx="5" presStyleCnt="6"/>
      <dgm:spPr/>
    </dgm:pt>
    <dgm:pt modelId="{403AC14A-D9EB-4891-97EC-ABAC46627139}" type="pres">
      <dgm:prSet presAssocID="{4DA40E7E-C052-447A-AFDC-4DD1400056E5}"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dgm:spPr>
      <dgm:extLst>
        <a:ext uri="{E40237B7-FDA0-4F09-8148-C483321AD2D9}">
          <dgm14:cNvPr xmlns:dgm14="http://schemas.microsoft.com/office/drawing/2010/diagram" id="0" name="" descr="Farm scene"/>
        </a:ext>
      </dgm:extLst>
    </dgm:pt>
    <dgm:pt modelId="{08FEA6A5-A945-441C-85C8-4D309DD4CA2C}" type="pres">
      <dgm:prSet presAssocID="{4DA40E7E-C052-447A-AFDC-4DD1400056E5}" presName="spaceRect" presStyleCnt="0"/>
      <dgm:spPr/>
    </dgm:pt>
    <dgm:pt modelId="{06346C23-CA49-43C6-AF31-B6D7FED28FCA}" type="pres">
      <dgm:prSet presAssocID="{4DA40E7E-C052-447A-AFDC-4DD1400056E5}" presName="textRect" presStyleLbl="revTx" presStyleIdx="5" presStyleCnt="6">
        <dgm:presLayoutVars>
          <dgm:chMax val="1"/>
          <dgm:chPref val="1"/>
        </dgm:presLayoutVars>
      </dgm:prSet>
      <dgm:spPr/>
    </dgm:pt>
  </dgm:ptLst>
  <dgm:cxnLst>
    <dgm:cxn modelId="{6FD2D318-1906-40DF-912B-A3E993D8C0DA}" type="presOf" srcId="{9ABE7F48-270D-4678-BDD0-85FB5FB83E96}" destId="{990AE0F3-4C34-4043-BFE7-D67CA25D8A70}" srcOrd="0" destOrd="0" presId="urn:microsoft.com/office/officeart/2018/2/layout/IconCircleList"/>
    <dgm:cxn modelId="{EBCC0F25-9181-46BE-9B95-4EF8F362C0C4}" type="presOf" srcId="{7371397D-30CB-4587-BB46-560F179F26CC}" destId="{22A9E29B-F065-4C93-998F-CDCE007BFA37}" srcOrd="0" destOrd="0" presId="urn:microsoft.com/office/officeart/2018/2/layout/IconCircleList"/>
    <dgm:cxn modelId="{E367D32E-A5C7-4E50-A64B-EFDAE3418FC2}" srcId="{6EACD13C-4649-4917-8B3A-842D4755E03C}" destId="{AB0672DB-3EAE-4A13-8651-E9F4793D0E98}" srcOrd="3" destOrd="0" parTransId="{A3B8720B-C988-45D6-9E47-7D1802502018}" sibTransId="{3A4782CE-CE09-40A4-B59D-2F0C0C11881D}"/>
    <dgm:cxn modelId="{A9983630-7DC0-4C9C-BA4F-1C658C0CD21D}" type="presOf" srcId="{8C72C14A-3B60-42C9-89EA-60A7108BCC04}" destId="{D0C26854-A90D-4D0A-A42B-6FDC10DF1C9D}" srcOrd="0" destOrd="0" presId="urn:microsoft.com/office/officeart/2018/2/layout/IconCircleList"/>
    <dgm:cxn modelId="{C41EC154-3FCB-4F60-B3B5-669066EFE567}" type="presOf" srcId="{F25B52B8-B29F-4050-834D-2BD8421FB454}" destId="{89887CA1-142B-4C88-B915-C77BD8209B9A}" srcOrd="0" destOrd="0" presId="urn:microsoft.com/office/officeart/2018/2/layout/IconCircleList"/>
    <dgm:cxn modelId="{B2218169-EE82-4C01-81DC-DE4BD992613E}" type="presOf" srcId="{3A4782CE-CE09-40A4-B59D-2F0C0C11881D}" destId="{D54AAD95-D415-451F-B230-FF799418F2D2}" srcOrd="0" destOrd="0" presId="urn:microsoft.com/office/officeart/2018/2/layout/IconCircleList"/>
    <dgm:cxn modelId="{4CE8676E-7D6D-4437-9837-AA7916B60B30}" srcId="{6EACD13C-4649-4917-8B3A-842D4755E03C}" destId="{4DA40E7E-C052-447A-AFDC-4DD1400056E5}" srcOrd="5" destOrd="0" parTransId="{5492CD7D-6342-4885-99AC-FD7E9BE341C2}" sibTransId="{407B6FAE-D6F2-4354-8CB5-FEE4002C00C0}"/>
    <dgm:cxn modelId="{D5F3C87F-6A56-4112-8EBC-9FD3BDB9EEEB}" srcId="{6EACD13C-4649-4917-8B3A-842D4755E03C}" destId="{7371397D-30CB-4587-BB46-560F179F26CC}" srcOrd="1" destOrd="0" parTransId="{78D51585-B547-4108-B6DC-C90FA0AB13FB}" sibTransId="{9ABE7F48-270D-4678-BDD0-85FB5FB83E96}"/>
    <dgm:cxn modelId="{80B3268F-CC80-4089-B685-8BA68484623F}" srcId="{6EACD13C-4649-4917-8B3A-842D4755E03C}" destId="{E185EF1E-38C7-4F8E-AD3E-FE95FCA0D23F}" srcOrd="4" destOrd="0" parTransId="{B4018310-3033-422B-ADF4-E11CACD38E63}" sibTransId="{6B419535-0014-4DE6-95B6-9D93BA6B83D1}"/>
    <dgm:cxn modelId="{749EAEA0-38A3-4F8D-AB50-C87125BFDCE5}" type="presOf" srcId="{E185EF1E-38C7-4F8E-AD3E-FE95FCA0D23F}" destId="{1D45476A-6D62-4257-9FCF-C86F8ACCEE8B}" srcOrd="0" destOrd="0" presId="urn:microsoft.com/office/officeart/2018/2/layout/IconCircleList"/>
    <dgm:cxn modelId="{91A406AA-D0CC-4B00-92FC-B386044F8CBF}" type="presOf" srcId="{AB0672DB-3EAE-4A13-8651-E9F4793D0E98}" destId="{BE1E8695-0CA2-40EB-AA4D-AA3581B8E6A6}" srcOrd="0" destOrd="0" presId="urn:microsoft.com/office/officeart/2018/2/layout/IconCircleList"/>
    <dgm:cxn modelId="{1E8155AA-3F47-42F1-B17D-98F189881350}" srcId="{6EACD13C-4649-4917-8B3A-842D4755E03C}" destId="{552E26D1-EF6A-4A36-B59C-E739B0394C04}" srcOrd="2" destOrd="0" parTransId="{77433AB6-EDB4-4510-8EE3-D54A2128A370}" sibTransId="{8C72C14A-3B60-42C9-89EA-60A7108BCC04}"/>
    <dgm:cxn modelId="{E8E410C6-0E60-4A79-8B87-4E062DBF6514}" srcId="{6EACD13C-4649-4917-8B3A-842D4755E03C}" destId="{6B03056B-EFAB-466B-9899-A1BAFB7FE1A6}" srcOrd="0" destOrd="0" parTransId="{7A786199-C04D-478A-948C-7B7218A05C47}" sibTransId="{F25B52B8-B29F-4050-834D-2BD8421FB454}"/>
    <dgm:cxn modelId="{7FD583D3-5830-46EB-AD1E-006416176F6B}" type="presOf" srcId="{6B419535-0014-4DE6-95B6-9D93BA6B83D1}" destId="{1101CBDE-5CD5-4AA5-8316-66D34D7449F3}" srcOrd="0" destOrd="0" presId="urn:microsoft.com/office/officeart/2018/2/layout/IconCircleList"/>
    <dgm:cxn modelId="{088966D5-6243-4E4D-A5CC-DA11AF115222}" type="presOf" srcId="{6EACD13C-4649-4917-8B3A-842D4755E03C}" destId="{89349734-B3C6-4DF5-8B17-A84D18460376}" srcOrd="0" destOrd="0" presId="urn:microsoft.com/office/officeart/2018/2/layout/IconCircleList"/>
    <dgm:cxn modelId="{E22A14DB-9988-4790-81B3-80D6E91FD7DA}" type="presOf" srcId="{552E26D1-EF6A-4A36-B59C-E739B0394C04}" destId="{2AA07556-96B8-40E3-A4A4-487815A55110}" srcOrd="0" destOrd="0" presId="urn:microsoft.com/office/officeart/2018/2/layout/IconCircleList"/>
    <dgm:cxn modelId="{D5E9E6EB-0940-430D-921B-F4FA978286D2}" type="presOf" srcId="{6B03056B-EFAB-466B-9899-A1BAFB7FE1A6}" destId="{FB78157F-AEBC-4373-AF45-E993A2285996}" srcOrd="0" destOrd="0" presId="urn:microsoft.com/office/officeart/2018/2/layout/IconCircleList"/>
    <dgm:cxn modelId="{4CCCAFF1-EFD0-411D-A19B-F151699C0387}" type="presOf" srcId="{4DA40E7E-C052-447A-AFDC-4DD1400056E5}" destId="{06346C23-CA49-43C6-AF31-B6D7FED28FCA}" srcOrd="0" destOrd="0" presId="urn:microsoft.com/office/officeart/2018/2/layout/IconCircleList"/>
    <dgm:cxn modelId="{969BCE85-66D3-49A2-A092-66D68223F958}" type="presParOf" srcId="{89349734-B3C6-4DF5-8B17-A84D18460376}" destId="{D76CC831-F1B1-4976-9ACB-565893A034FB}" srcOrd="0" destOrd="0" presId="urn:microsoft.com/office/officeart/2018/2/layout/IconCircleList"/>
    <dgm:cxn modelId="{C68C6163-15CF-4524-BFE5-23E1B46DAA68}" type="presParOf" srcId="{D76CC831-F1B1-4976-9ACB-565893A034FB}" destId="{8B094BAF-0240-4EEB-AC4B-0CDE7A3A586B}" srcOrd="0" destOrd="0" presId="urn:microsoft.com/office/officeart/2018/2/layout/IconCircleList"/>
    <dgm:cxn modelId="{27E84583-592D-4C79-88E4-0D2101043A21}" type="presParOf" srcId="{8B094BAF-0240-4EEB-AC4B-0CDE7A3A586B}" destId="{7190163A-AC0F-40F7-B735-068650FDC5B6}" srcOrd="0" destOrd="0" presId="urn:microsoft.com/office/officeart/2018/2/layout/IconCircleList"/>
    <dgm:cxn modelId="{3AC61387-7B11-4F88-99D5-C8134B42FF65}" type="presParOf" srcId="{8B094BAF-0240-4EEB-AC4B-0CDE7A3A586B}" destId="{488C63A5-DD49-46ED-8822-C508CCD95A9D}" srcOrd="1" destOrd="0" presId="urn:microsoft.com/office/officeart/2018/2/layout/IconCircleList"/>
    <dgm:cxn modelId="{663CF6ED-EDAD-4495-A348-48E20F9A8D28}" type="presParOf" srcId="{8B094BAF-0240-4EEB-AC4B-0CDE7A3A586B}" destId="{CECD8974-FF49-4191-BC9C-EF8368E31CA6}" srcOrd="2" destOrd="0" presId="urn:microsoft.com/office/officeart/2018/2/layout/IconCircleList"/>
    <dgm:cxn modelId="{69B91CD4-EC67-483E-BE6E-A9DB8D5C0C28}" type="presParOf" srcId="{8B094BAF-0240-4EEB-AC4B-0CDE7A3A586B}" destId="{FB78157F-AEBC-4373-AF45-E993A2285996}" srcOrd="3" destOrd="0" presId="urn:microsoft.com/office/officeart/2018/2/layout/IconCircleList"/>
    <dgm:cxn modelId="{9B70D915-5607-4E71-9B6E-4E8E96949FAD}" type="presParOf" srcId="{D76CC831-F1B1-4976-9ACB-565893A034FB}" destId="{89887CA1-142B-4C88-B915-C77BD8209B9A}" srcOrd="1" destOrd="0" presId="urn:microsoft.com/office/officeart/2018/2/layout/IconCircleList"/>
    <dgm:cxn modelId="{E7A82D45-184B-4E08-B842-4364D69E38D0}" type="presParOf" srcId="{D76CC831-F1B1-4976-9ACB-565893A034FB}" destId="{2B75FB03-053C-4EA3-8EA6-C7C06DA87669}" srcOrd="2" destOrd="0" presId="urn:microsoft.com/office/officeart/2018/2/layout/IconCircleList"/>
    <dgm:cxn modelId="{A2EF1876-303F-4194-BB57-B727266EDB58}" type="presParOf" srcId="{2B75FB03-053C-4EA3-8EA6-C7C06DA87669}" destId="{9B12FBE0-5ED2-424A-9B42-9989982FC1ED}" srcOrd="0" destOrd="0" presId="urn:microsoft.com/office/officeart/2018/2/layout/IconCircleList"/>
    <dgm:cxn modelId="{F61EAAEF-29C4-42D2-A2CA-6D46D4BB9BD6}" type="presParOf" srcId="{2B75FB03-053C-4EA3-8EA6-C7C06DA87669}" destId="{BA6ED1A5-AD25-416D-AA8D-F72D7346E54F}" srcOrd="1" destOrd="0" presId="urn:microsoft.com/office/officeart/2018/2/layout/IconCircleList"/>
    <dgm:cxn modelId="{BFED0958-C937-4185-80C6-64D5D4F78194}" type="presParOf" srcId="{2B75FB03-053C-4EA3-8EA6-C7C06DA87669}" destId="{F59B924F-4AC7-45CD-A2CA-53A346006AE5}" srcOrd="2" destOrd="0" presId="urn:microsoft.com/office/officeart/2018/2/layout/IconCircleList"/>
    <dgm:cxn modelId="{41AF8CE0-EB5D-4263-9181-004566461E50}" type="presParOf" srcId="{2B75FB03-053C-4EA3-8EA6-C7C06DA87669}" destId="{22A9E29B-F065-4C93-998F-CDCE007BFA37}" srcOrd="3" destOrd="0" presId="urn:microsoft.com/office/officeart/2018/2/layout/IconCircleList"/>
    <dgm:cxn modelId="{E4D9F2BC-1EEB-4C2F-BD76-A6D72685AFAE}" type="presParOf" srcId="{D76CC831-F1B1-4976-9ACB-565893A034FB}" destId="{990AE0F3-4C34-4043-BFE7-D67CA25D8A70}" srcOrd="3" destOrd="0" presId="urn:microsoft.com/office/officeart/2018/2/layout/IconCircleList"/>
    <dgm:cxn modelId="{BF28AEFE-38FC-4B07-B1E9-F733FF095D98}" type="presParOf" srcId="{D76CC831-F1B1-4976-9ACB-565893A034FB}" destId="{F73D03F4-55AC-4568-8499-CEACDF1D3546}" srcOrd="4" destOrd="0" presId="urn:microsoft.com/office/officeart/2018/2/layout/IconCircleList"/>
    <dgm:cxn modelId="{CA4F3347-DAF1-4990-BF4F-969AA20285DE}" type="presParOf" srcId="{F73D03F4-55AC-4568-8499-CEACDF1D3546}" destId="{0D733D8A-366D-4A62-8DC0-F68DF2FC6C36}" srcOrd="0" destOrd="0" presId="urn:microsoft.com/office/officeart/2018/2/layout/IconCircleList"/>
    <dgm:cxn modelId="{48DD53D0-FF31-4C96-89CA-EC9A660C4FF1}" type="presParOf" srcId="{F73D03F4-55AC-4568-8499-CEACDF1D3546}" destId="{57C86218-E9C8-46F8-9071-87662DD86619}" srcOrd="1" destOrd="0" presId="urn:microsoft.com/office/officeart/2018/2/layout/IconCircleList"/>
    <dgm:cxn modelId="{F432717A-61A0-472D-BF0C-83A7CE9863BF}" type="presParOf" srcId="{F73D03F4-55AC-4568-8499-CEACDF1D3546}" destId="{97C0DCCE-E1EE-410D-9AF3-2B83ACC0A699}" srcOrd="2" destOrd="0" presId="urn:microsoft.com/office/officeart/2018/2/layout/IconCircleList"/>
    <dgm:cxn modelId="{D02EB5DC-0AC5-4B82-894F-F2735F431A42}" type="presParOf" srcId="{F73D03F4-55AC-4568-8499-CEACDF1D3546}" destId="{2AA07556-96B8-40E3-A4A4-487815A55110}" srcOrd="3" destOrd="0" presId="urn:microsoft.com/office/officeart/2018/2/layout/IconCircleList"/>
    <dgm:cxn modelId="{2DDC9F54-9350-4E34-AC69-FE8BA3263677}" type="presParOf" srcId="{D76CC831-F1B1-4976-9ACB-565893A034FB}" destId="{D0C26854-A90D-4D0A-A42B-6FDC10DF1C9D}" srcOrd="5" destOrd="0" presId="urn:microsoft.com/office/officeart/2018/2/layout/IconCircleList"/>
    <dgm:cxn modelId="{E3E00C58-15B8-4204-B4EE-0359550D89D9}" type="presParOf" srcId="{D76CC831-F1B1-4976-9ACB-565893A034FB}" destId="{1D694AF7-7323-4965-819D-E630433A0551}" srcOrd="6" destOrd="0" presId="urn:microsoft.com/office/officeart/2018/2/layout/IconCircleList"/>
    <dgm:cxn modelId="{ADE67456-29AB-428F-ACCA-F842937D5CCE}" type="presParOf" srcId="{1D694AF7-7323-4965-819D-E630433A0551}" destId="{D8C50486-40C1-40F6-8FC0-FF6B2A70E2F3}" srcOrd="0" destOrd="0" presId="urn:microsoft.com/office/officeart/2018/2/layout/IconCircleList"/>
    <dgm:cxn modelId="{E9E7CDB1-5D0D-4DF7-8837-B68596730F50}" type="presParOf" srcId="{1D694AF7-7323-4965-819D-E630433A0551}" destId="{6CC78CFB-B172-4B9A-A09F-077C05894E16}" srcOrd="1" destOrd="0" presId="urn:microsoft.com/office/officeart/2018/2/layout/IconCircleList"/>
    <dgm:cxn modelId="{C0DEEAE6-455E-4D97-8885-9ABD2BFF9C9E}" type="presParOf" srcId="{1D694AF7-7323-4965-819D-E630433A0551}" destId="{57544F3A-F089-42E0-856A-F9F9C594B241}" srcOrd="2" destOrd="0" presId="urn:microsoft.com/office/officeart/2018/2/layout/IconCircleList"/>
    <dgm:cxn modelId="{1B1E6703-9C42-4908-B755-5C3B13E02EBB}" type="presParOf" srcId="{1D694AF7-7323-4965-819D-E630433A0551}" destId="{BE1E8695-0CA2-40EB-AA4D-AA3581B8E6A6}" srcOrd="3" destOrd="0" presId="urn:microsoft.com/office/officeart/2018/2/layout/IconCircleList"/>
    <dgm:cxn modelId="{A96C94D3-5916-4086-B140-E764550AE3A2}" type="presParOf" srcId="{D76CC831-F1B1-4976-9ACB-565893A034FB}" destId="{D54AAD95-D415-451F-B230-FF799418F2D2}" srcOrd="7" destOrd="0" presId="urn:microsoft.com/office/officeart/2018/2/layout/IconCircleList"/>
    <dgm:cxn modelId="{22289EFF-4752-4FCC-BCC1-1FCD5E462A77}" type="presParOf" srcId="{D76CC831-F1B1-4976-9ACB-565893A034FB}" destId="{9A6D1FEA-ADE7-4BA2-9A11-349C9CD149F3}" srcOrd="8" destOrd="0" presId="urn:microsoft.com/office/officeart/2018/2/layout/IconCircleList"/>
    <dgm:cxn modelId="{2467AE94-74C8-43E2-8FEE-E8D8E4CCFB87}" type="presParOf" srcId="{9A6D1FEA-ADE7-4BA2-9A11-349C9CD149F3}" destId="{5917975B-0437-4DB9-ACA4-88ACF28E8B5B}" srcOrd="0" destOrd="0" presId="urn:microsoft.com/office/officeart/2018/2/layout/IconCircleList"/>
    <dgm:cxn modelId="{95F0412A-7405-475A-B6C0-D5193F565D3C}" type="presParOf" srcId="{9A6D1FEA-ADE7-4BA2-9A11-349C9CD149F3}" destId="{E6FE72A5-5431-43B0-B2AC-881F5E11A37D}" srcOrd="1" destOrd="0" presId="urn:microsoft.com/office/officeart/2018/2/layout/IconCircleList"/>
    <dgm:cxn modelId="{425A823F-80B9-4E2F-AC3C-9E1A437AADF5}" type="presParOf" srcId="{9A6D1FEA-ADE7-4BA2-9A11-349C9CD149F3}" destId="{54678C7F-821F-42C8-A73A-03AB136D5C6B}" srcOrd="2" destOrd="0" presId="urn:microsoft.com/office/officeart/2018/2/layout/IconCircleList"/>
    <dgm:cxn modelId="{F44884BC-7565-4F9A-804F-3E53DD38C547}" type="presParOf" srcId="{9A6D1FEA-ADE7-4BA2-9A11-349C9CD149F3}" destId="{1D45476A-6D62-4257-9FCF-C86F8ACCEE8B}" srcOrd="3" destOrd="0" presId="urn:microsoft.com/office/officeart/2018/2/layout/IconCircleList"/>
    <dgm:cxn modelId="{03333FEC-B3CB-4CE6-9637-148202317B77}" type="presParOf" srcId="{D76CC831-F1B1-4976-9ACB-565893A034FB}" destId="{1101CBDE-5CD5-4AA5-8316-66D34D7449F3}" srcOrd="9" destOrd="0" presId="urn:microsoft.com/office/officeart/2018/2/layout/IconCircleList"/>
    <dgm:cxn modelId="{935BA672-5514-4685-83B6-A959E80B1F2D}" type="presParOf" srcId="{D76CC831-F1B1-4976-9ACB-565893A034FB}" destId="{7A85262F-A18D-410F-BC5F-ECEF62041AD8}" srcOrd="10" destOrd="0" presId="urn:microsoft.com/office/officeart/2018/2/layout/IconCircleList"/>
    <dgm:cxn modelId="{95743A75-0BD8-4FEA-A6C6-7311F21FBB6C}" type="presParOf" srcId="{7A85262F-A18D-410F-BC5F-ECEF62041AD8}" destId="{2B268B56-CBA2-4CE2-A112-1BF7E07C97AF}" srcOrd="0" destOrd="0" presId="urn:microsoft.com/office/officeart/2018/2/layout/IconCircleList"/>
    <dgm:cxn modelId="{CE7AFFD3-6DEC-4BDB-943A-DCAB1DF9BF5C}" type="presParOf" srcId="{7A85262F-A18D-410F-BC5F-ECEF62041AD8}" destId="{403AC14A-D9EB-4891-97EC-ABAC46627139}" srcOrd="1" destOrd="0" presId="urn:microsoft.com/office/officeart/2018/2/layout/IconCircleList"/>
    <dgm:cxn modelId="{9704DAF9-2B6D-4ADC-BC3B-2CB633669341}" type="presParOf" srcId="{7A85262F-A18D-410F-BC5F-ECEF62041AD8}" destId="{08FEA6A5-A945-441C-85C8-4D309DD4CA2C}" srcOrd="2" destOrd="0" presId="urn:microsoft.com/office/officeart/2018/2/layout/IconCircleList"/>
    <dgm:cxn modelId="{20AC3BDA-544D-4D34-99E2-9878F0DEC0A9}" type="presParOf" srcId="{7A85262F-A18D-410F-BC5F-ECEF62041AD8}" destId="{06346C23-CA49-43C6-AF31-B6D7FED28FCA}"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D242235-B48E-41A7-B211-89BB8850F2F7}"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FAAFBA15-D9F1-4CAC-978F-8854E7A16171}">
      <dgm:prSet/>
      <dgm:spPr/>
      <dgm:t>
        <a:bodyPr/>
        <a:lstStyle/>
        <a:p>
          <a:r>
            <a:rPr lang="en-US" i="0" baseline="0" dirty="0"/>
            <a:t>Traditional knowledge and values promotes long term stewardship of local resources</a:t>
          </a:r>
          <a:endParaRPr lang="en-US" dirty="0"/>
        </a:p>
      </dgm:t>
    </dgm:pt>
    <dgm:pt modelId="{60498974-1A3D-41CA-9D8A-D7C18A24959D}" type="parTrans" cxnId="{13A4A7AD-5635-4DB2-A2B8-5D8DA4CC0FCA}">
      <dgm:prSet/>
      <dgm:spPr/>
      <dgm:t>
        <a:bodyPr/>
        <a:lstStyle/>
        <a:p>
          <a:endParaRPr lang="en-US"/>
        </a:p>
      </dgm:t>
    </dgm:pt>
    <dgm:pt modelId="{F57FD2A0-EA75-4719-8735-5A1A13AC4E78}" type="sibTrans" cxnId="{13A4A7AD-5635-4DB2-A2B8-5D8DA4CC0FCA}">
      <dgm:prSet/>
      <dgm:spPr/>
      <dgm:t>
        <a:bodyPr/>
        <a:lstStyle/>
        <a:p>
          <a:endParaRPr lang="en-US"/>
        </a:p>
      </dgm:t>
    </dgm:pt>
    <dgm:pt modelId="{7E62E7D3-43BF-4D36-9588-94D445ACEBDD}">
      <dgm:prSet/>
      <dgm:spPr/>
      <dgm:t>
        <a:bodyPr/>
        <a:lstStyle/>
        <a:p>
          <a:r>
            <a:rPr lang="en-US" i="0" baseline="0" dirty="0"/>
            <a:t>Builds Knowledge and reduces conflicts over resource use. </a:t>
          </a:r>
          <a:endParaRPr lang="en-US" dirty="0"/>
        </a:p>
      </dgm:t>
    </dgm:pt>
    <dgm:pt modelId="{40B92C4A-2756-4C5E-BD27-7DEC2A72D492}" type="parTrans" cxnId="{7198E77C-0C32-4E1E-B9AE-BA07B5253993}">
      <dgm:prSet/>
      <dgm:spPr/>
      <dgm:t>
        <a:bodyPr/>
        <a:lstStyle/>
        <a:p>
          <a:endParaRPr lang="en-US"/>
        </a:p>
      </dgm:t>
    </dgm:pt>
    <dgm:pt modelId="{0DC40A54-007B-4ECE-BCC1-E1326CDCBB25}" type="sibTrans" cxnId="{7198E77C-0C32-4E1E-B9AE-BA07B5253993}">
      <dgm:prSet/>
      <dgm:spPr/>
      <dgm:t>
        <a:bodyPr/>
        <a:lstStyle/>
        <a:p>
          <a:endParaRPr lang="en-US"/>
        </a:p>
      </dgm:t>
    </dgm:pt>
    <dgm:pt modelId="{119FA1E1-0E39-4E55-99AE-3E706CE528F1}">
      <dgm:prSet/>
      <dgm:spPr/>
      <dgm:t>
        <a:bodyPr/>
        <a:lstStyle/>
        <a:p>
          <a:r>
            <a:rPr lang="en-US" i="0" baseline="0" dirty="0"/>
            <a:t>Traditional  conservation methods such as sacred groves, stone lining and composting promotes ecosystem and human health</a:t>
          </a:r>
          <a:endParaRPr lang="en-US" dirty="0"/>
        </a:p>
      </dgm:t>
    </dgm:pt>
    <dgm:pt modelId="{70569E66-38C3-4AEF-A38D-6A8F710ECE40}" type="parTrans" cxnId="{7B6E7D04-9A3A-4620-B0C1-F19870D448E0}">
      <dgm:prSet/>
      <dgm:spPr/>
      <dgm:t>
        <a:bodyPr/>
        <a:lstStyle/>
        <a:p>
          <a:endParaRPr lang="en-US"/>
        </a:p>
      </dgm:t>
    </dgm:pt>
    <dgm:pt modelId="{8A0F261C-884E-4CA3-B745-D47AD0A365F9}" type="sibTrans" cxnId="{7B6E7D04-9A3A-4620-B0C1-F19870D448E0}">
      <dgm:prSet/>
      <dgm:spPr/>
      <dgm:t>
        <a:bodyPr/>
        <a:lstStyle/>
        <a:p>
          <a:endParaRPr lang="en-US"/>
        </a:p>
      </dgm:t>
    </dgm:pt>
    <dgm:pt modelId="{382DC4B4-6370-48EF-8579-7740D4E39FAC}" type="pres">
      <dgm:prSet presAssocID="{BD242235-B48E-41A7-B211-89BB8850F2F7}" presName="root" presStyleCnt="0">
        <dgm:presLayoutVars>
          <dgm:dir/>
          <dgm:resizeHandles val="exact"/>
        </dgm:presLayoutVars>
      </dgm:prSet>
      <dgm:spPr/>
    </dgm:pt>
    <dgm:pt modelId="{2C8FEA33-24E2-4F9D-97CC-33A09F57B7F7}" type="pres">
      <dgm:prSet presAssocID="{FAAFBA15-D9F1-4CAC-978F-8854E7A16171}" presName="compNode" presStyleCnt="0"/>
      <dgm:spPr/>
    </dgm:pt>
    <dgm:pt modelId="{B8160E2A-BD71-4517-B715-AFE87AEFA06B}" type="pres">
      <dgm:prSet presAssocID="{FAAFBA15-D9F1-4CAC-978F-8854E7A16171}" presName="bgRect" presStyleLbl="bgShp" presStyleIdx="0" presStyleCnt="3"/>
      <dgm:spPr>
        <a:solidFill>
          <a:schemeClr val="tx1"/>
        </a:solidFill>
      </dgm:spPr>
    </dgm:pt>
    <dgm:pt modelId="{AF3A04AD-69AE-4F3E-B726-79887541DD9A}" type="pres">
      <dgm:prSet presAssocID="{FAAFBA15-D9F1-4CAC-978F-8854E7A16171}"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Plant"/>
        </a:ext>
      </dgm:extLst>
    </dgm:pt>
    <dgm:pt modelId="{53652E6D-726E-4655-8457-533EDDA50D1C}" type="pres">
      <dgm:prSet presAssocID="{FAAFBA15-D9F1-4CAC-978F-8854E7A16171}" presName="spaceRect" presStyleCnt="0"/>
      <dgm:spPr/>
    </dgm:pt>
    <dgm:pt modelId="{D8AC870C-2631-47EA-A551-8E7C3E1469F8}" type="pres">
      <dgm:prSet presAssocID="{FAAFBA15-D9F1-4CAC-978F-8854E7A16171}" presName="parTx" presStyleLbl="revTx" presStyleIdx="0" presStyleCnt="3">
        <dgm:presLayoutVars>
          <dgm:chMax val="0"/>
          <dgm:chPref val="0"/>
        </dgm:presLayoutVars>
      </dgm:prSet>
      <dgm:spPr/>
    </dgm:pt>
    <dgm:pt modelId="{6974D855-30D1-4830-8182-62A3D58F4FE4}" type="pres">
      <dgm:prSet presAssocID="{F57FD2A0-EA75-4719-8735-5A1A13AC4E78}" presName="sibTrans" presStyleCnt="0"/>
      <dgm:spPr/>
    </dgm:pt>
    <dgm:pt modelId="{57C3043E-15A1-4A78-8C5E-C630C9E432F6}" type="pres">
      <dgm:prSet presAssocID="{7E62E7D3-43BF-4D36-9588-94D445ACEBDD}" presName="compNode" presStyleCnt="0"/>
      <dgm:spPr/>
    </dgm:pt>
    <dgm:pt modelId="{75863DDE-4FE1-46E2-AD5B-18B436E4A93B}" type="pres">
      <dgm:prSet presAssocID="{7E62E7D3-43BF-4D36-9588-94D445ACEBDD}" presName="bgRect" presStyleLbl="bgShp" presStyleIdx="1" presStyleCnt="3"/>
      <dgm:spPr>
        <a:solidFill>
          <a:srgbClr val="000000"/>
        </a:solidFill>
      </dgm:spPr>
    </dgm:pt>
    <dgm:pt modelId="{55EE06B5-D7D5-45A7-A1BE-FC910A111AE8}" type="pres">
      <dgm:prSet presAssocID="{7E62E7D3-43BF-4D36-9588-94D445ACEBDD}"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eciduous tree"/>
        </a:ext>
      </dgm:extLst>
    </dgm:pt>
    <dgm:pt modelId="{5F4E9414-EB0B-4D28-B5C4-815E0ED42F0D}" type="pres">
      <dgm:prSet presAssocID="{7E62E7D3-43BF-4D36-9588-94D445ACEBDD}" presName="spaceRect" presStyleCnt="0"/>
      <dgm:spPr/>
    </dgm:pt>
    <dgm:pt modelId="{05D5C293-A726-4A1A-AC6E-C6CBD71011E4}" type="pres">
      <dgm:prSet presAssocID="{7E62E7D3-43BF-4D36-9588-94D445ACEBDD}" presName="parTx" presStyleLbl="revTx" presStyleIdx="1" presStyleCnt="3">
        <dgm:presLayoutVars>
          <dgm:chMax val="0"/>
          <dgm:chPref val="0"/>
        </dgm:presLayoutVars>
      </dgm:prSet>
      <dgm:spPr/>
    </dgm:pt>
    <dgm:pt modelId="{682BAA11-2D18-4CC2-90F6-CCF363E73474}" type="pres">
      <dgm:prSet presAssocID="{0DC40A54-007B-4ECE-BCC1-E1326CDCBB25}" presName="sibTrans" presStyleCnt="0"/>
      <dgm:spPr/>
    </dgm:pt>
    <dgm:pt modelId="{8CCA00D8-9662-459E-A040-B1E8D060938C}" type="pres">
      <dgm:prSet presAssocID="{119FA1E1-0E39-4E55-99AE-3E706CE528F1}" presName="compNode" presStyleCnt="0"/>
      <dgm:spPr/>
    </dgm:pt>
    <dgm:pt modelId="{398EA7AB-2044-4581-B8B8-4B8E13B53F6E}" type="pres">
      <dgm:prSet presAssocID="{119FA1E1-0E39-4E55-99AE-3E706CE528F1}" presName="bgRect" presStyleLbl="bgShp" presStyleIdx="2" presStyleCnt="3"/>
      <dgm:spPr>
        <a:solidFill>
          <a:srgbClr val="1C3B11"/>
        </a:solidFill>
      </dgm:spPr>
    </dgm:pt>
    <dgm:pt modelId="{485465A7-C3BA-4742-BF3A-5897DED854D3}" type="pres">
      <dgm:prSet presAssocID="{119FA1E1-0E39-4E55-99AE-3E706CE528F1}"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ustainability"/>
        </a:ext>
      </dgm:extLst>
    </dgm:pt>
    <dgm:pt modelId="{922B99CD-5DD7-4430-B5D3-3F1C84B98162}" type="pres">
      <dgm:prSet presAssocID="{119FA1E1-0E39-4E55-99AE-3E706CE528F1}" presName="spaceRect" presStyleCnt="0"/>
      <dgm:spPr/>
    </dgm:pt>
    <dgm:pt modelId="{4262AB3A-56E4-48AD-92C0-D9B4E5DB45C4}" type="pres">
      <dgm:prSet presAssocID="{119FA1E1-0E39-4E55-99AE-3E706CE528F1}" presName="parTx" presStyleLbl="revTx" presStyleIdx="2" presStyleCnt="3">
        <dgm:presLayoutVars>
          <dgm:chMax val="0"/>
          <dgm:chPref val="0"/>
        </dgm:presLayoutVars>
      </dgm:prSet>
      <dgm:spPr/>
    </dgm:pt>
  </dgm:ptLst>
  <dgm:cxnLst>
    <dgm:cxn modelId="{7B6E7D04-9A3A-4620-B0C1-F19870D448E0}" srcId="{BD242235-B48E-41A7-B211-89BB8850F2F7}" destId="{119FA1E1-0E39-4E55-99AE-3E706CE528F1}" srcOrd="2" destOrd="0" parTransId="{70569E66-38C3-4AEF-A38D-6A8F710ECE40}" sibTransId="{8A0F261C-884E-4CA3-B745-D47AD0A365F9}"/>
    <dgm:cxn modelId="{F7929362-9CCB-457B-96AB-5402DA3E2E58}" type="presOf" srcId="{FAAFBA15-D9F1-4CAC-978F-8854E7A16171}" destId="{D8AC870C-2631-47EA-A551-8E7C3E1469F8}" srcOrd="0" destOrd="0" presId="urn:microsoft.com/office/officeart/2018/2/layout/IconVerticalSolidList"/>
    <dgm:cxn modelId="{7198E77C-0C32-4E1E-B9AE-BA07B5253993}" srcId="{BD242235-B48E-41A7-B211-89BB8850F2F7}" destId="{7E62E7D3-43BF-4D36-9588-94D445ACEBDD}" srcOrd="1" destOrd="0" parTransId="{40B92C4A-2756-4C5E-BD27-7DEC2A72D492}" sibTransId="{0DC40A54-007B-4ECE-BCC1-E1326CDCBB25}"/>
    <dgm:cxn modelId="{1A6D8D7D-16F3-4E0E-B871-453EE7E1F2EE}" type="presOf" srcId="{7E62E7D3-43BF-4D36-9588-94D445ACEBDD}" destId="{05D5C293-A726-4A1A-AC6E-C6CBD71011E4}" srcOrd="0" destOrd="0" presId="urn:microsoft.com/office/officeart/2018/2/layout/IconVerticalSolidList"/>
    <dgm:cxn modelId="{A26C2698-8CB3-47A0-A0FA-EA4599876E46}" type="presOf" srcId="{119FA1E1-0E39-4E55-99AE-3E706CE528F1}" destId="{4262AB3A-56E4-48AD-92C0-D9B4E5DB45C4}" srcOrd="0" destOrd="0" presId="urn:microsoft.com/office/officeart/2018/2/layout/IconVerticalSolidList"/>
    <dgm:cxn modelId="{13A4A7AD-5635-4DB2-A2B8-5D8DA4CC0FCA}" srcId="{BD242235-B48E-41A7-B211-89BB8850F2F7}" destId="{FAAFBA15-D9F1-4CAC-978F-8854E7A16171}" srcOrd="0" destOrd="0" parTransId="{60498974-1A3D-41CA-9D8A-D7C18A24959D}" sibTransId="{F57FD2A0-EA75-4719-8735-5A1A13AC4E78}"/>
    <dgm:cxn modelId="{78F9D8E6-5D2A-458A-83B3-551F3AA17A69}" type="presOf" srcId="{BD242235-B48E-41A7-B211-89BB8850F2F7}" destId="{382DC4B4-6370-48EF-8579-7740D4E39FAC}" srcOrd="0" destOrd="0" presId="urn:microsoft.com/office/officeart/2018/2/layout/IconVerticalSolidList"/>
    <dgm:cxn modelId="{1635805D-0AD6-45E4-BA56-3B0BE5BD8B93}" type="presParOf" srcId="{382DC4B4-6370-48EF-8579-7740D4E39FAC}" destId="{2C8FEA33-24E2-4F9D-97CC-33A09F57B7F7}" srcOrd="0" destOrd="0" presId="urn:microsoft.com/office/officeart/2018/2/layout/IconVerticalSolidList"/>
    <dgm:cxn modelId="{BB7BEE85-BFA7-4FDC-8DB2-B1E281CE7CF2}" type="presParOf" srcId="{2C8FEA33-24E2-4F9D-97CC-33A09F57B7F7}" destId="{B8160E2A-BD71-4517-B715-AFE87AEFA06B}" srcOrd="0" destOrd="0" presId="urn:microsoft.com/office/officeart/2018/2/layout/IconVerticalSolidList"/>
    <dgm:cxn modelId="{42F10DCD-D701-4A0C-9BF1-420CD77D9C2A}" type="presParOf" srcId="{2C8FEA33-24E2-4F9D-97CC-33A09F57B7F7}" destId="{AF3A04AD-69AE-4F3E-B726-79887541DD9A}" srcOrd="1" destOrd="0" presId="urn:microsoft.com/office/officeart/2018/2/layout/IconVerticalSolidList"/>
    <dgm:cxn modelId="{4C37D8DB-52B5-4B81-86F1-2061789E8A13}" type="presParOf" srcId="{2C8FEA33-24E2-4F9D-97CC-33A09F57B7F7}" destId="{53652E6D-726E-4655-8457-533EDDA50D1C}" srcOrd="2" destOrd="0" presId="urn:microsoft.com/office/officeart/2018/2/layout/IconVerticalSolidList"/>
    <dgm:cxn modelId="{0BC62C68-1CFB-4ACE-9464-B8D7B0B45B09}" type="presParOf" srcId="{2C8FEA33-24E2-4F9D-97CC-33A09F57B7F7}" destId="{D8AC870C-2631-47EA-A551-8E7C3E1469F8}" srcOrd="3" destOrd="0" presId="urn:microsoft.com/office/officeart/2018/2/layout/IconVerticalSolidList"/>
    <dgm:cxn modelId="{1E72B47A-6DBF-43EB-9AD6-1013FD1384C1}" type="presParOf" srcId="{382DC4B4-6370-48EF-8579-7740D4E39FAC}" destId="{6974D855-30D1-4830-8182-62A3D58F4FE4}" srcOrd="1" destOrd="0" presId="urn:microsoft.com/office/officeart/2018/2/layout/IconVerticalSolidList"/>
    <dgm:cxn modelId="{754BC673-0C2E-4A40-8D58-51F9F6C268A6}" type="presParOf" srcId="{382DC4B4-6370-48EF-8579-7740D4E39FAC}" destId="{57C3043E-15A1-4A78-8C5E-C630C9E432F6}" srcOrd="2" destOrd="0" presId="urn:microsoft.com/office/officeart/2018/2/layout/IconVerticalSolidList"/>
    <dgm:cxn modelId="{6D7B8E31-2CCD-488E-9F54-D121752808B9}" type="presParOf" srcId="{57C3043E-15A1-4A78-8C5E-C630C9E432F6}" destId="{75863DDE-4FE1-46E2-AD5B-18B436E4A93B}" srcOrd="0" destOrd="0" presId="urn:microsoft.com/office/officeart/2018/2/layout/IconVerticalSolidList"/>
    <dgm:cxn modelId="{C6926C63-4195-4A9D-B48B-014332F45CF5}" type="presParOf" srcId="{57C3043E-15A1-4A78-8C5E-C630C9E432F6}" destId="{55EE06B5-D7D5-45A7-A1BE-FC910A111AE8}" srcOrd="1" destOrd="0" presId="urn:microsoft.com/office/officeart/2018/2/layout/IconVerticalSolidList"/>
    <dgm:cxn modelId="{501A0ADE-0581-4921-AB8D-61C102A08A0C}" type="presParOf" srcId="{57C3043E-15A1-4A78-8C5E-C630C9E432F6}" destId="{5F4E9414-EB0B-4D28-B5C4-815E0ED42F0D}" srcOrd="2" destOrd="0" presId="urn:microsoft.com/office/officeart/2018/2/layout/IconVerticalSolidList"/>
    <dgm:cxn modelId="{658BC152-0548-4716-8D7D-A9330BC50D32}" type="presParOf" srcId="{57C3043E-15A1-4A78-8C5E-C630C9E432F6}" destId="{05D5C293-A726-4A1A-AC6E-C6CBD71011E4}" srcOrd="3" destOrd="0" presId="urn:microsoft.com/office/officeart/2018/2/layout/IconVerticalSolidList"/>
    <dgm:cxn modelId="{56BF846E-6DE7-464C-9415-FEB77E3E2F92}" type="presParOf" srcId="{382DC4B4-6370-48EF-8579-7740D4E39FAC}" destId="{682BAA11-2D18-4CC2-90F6-CCF363E73474}" srcOrd="3" destOrd="0" presId="urn:microsoft.com/office/officeart/2018/2/layout/IconVerticalSolidList"/>
    <dgm:cxn modelId="{A32F3C1D-E1DE-4238-A688-4EDA3CE2E537}" type="presParOf" srcId="{382DC4B4-6370-48EF-8579-7740D4E39FAC}" destId="{8CCA00D8-9662-459E-A040-B1E8D060938C}" srcOrd="4" destOrd="0" presId="urn:microsoft.com/office/officeart/2018/2/layout/IconVerticalSolidList"/>
    <dgm:cxn modelId="{964FCE90-73E2-4C3F-85B6-9ECF5A53BE83}" type="presParOf" srcId="{8CCA00D8-9662-459E-A040-B1E8D060938C}" destId="{398EA7AB-2044-4581-B8B8-4B8E13B53F6E}" srcOrd="0" destOrd="0" presId="urn:microsoft.com/office/officeart/2018/2/layout/IconVerticalSolidList"/>
    <dgm:cxn modelId="{D27F0F9E-48C0-49DB-B8E1-2863BFE18494}" type="presParOf" srcId="{8CCA00D8-9662-459E-A040-B1E8D060938C}" destId="{485465A7-C3BA-4742-BF3A-5897DED854D3}" srcOrd="1" destOrd="0" presId="urn:microsoft.com/office/officeart/2018/2/layout/IconVerticalSolidList"/>
    <dgm:cxn modelId="{8C8947E1-5F3F-44F0-81AB-5B1809AC127A}" type="presParOf" srcId="{8CCA00D8-9662-459E-A040-B1E8D060938C}" destId="{922B99CD-5DD7-4430-B5D3-3F1C84B98162}" srcOrd="2" destOrd="0" presId="urn:microsoft.com/office/officeart/2018/2/layout/IconVerticalSolidList"/>
    <dgm:cxn modelId="{A2E95D35-A7A2-4F84-8253-2586D4E32A70}" type="presParOf" srcId="{8CCA00D8-9662-459E-A040-B1E8D060938C}" destId="{4262AB3A-56E4-48AD-92C0-D9B4E5DB45C4}"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777E7A1-3CC9-40E7-9547-D85E438B5573}" type="doc">
      <dgm:prSet loTypeId="urn:microsoft.com/office/officeart/2016/7/layout/RepeatingBendingProcessNew" loCatId="process" qsTypeId="urn:microsoft.com/office/officeart/2005/8/quickstyle/simple1" qsCatId="simple" csTypeId="urn:microsoft.com/office/officeart/2005/8/colors/accent1_2" csCatId="accent1" phldr="1"/>
      <dgm:spPr/>
      <dgm:t>
        <a:bodyPr/>
        <a:lstStyle/>
        <a:p>
          <a:endParaRPr lang="en-US"/>
        </a:p>
      </dgm:t>
    </dgm:pt>
    <dgm:pt modelId="{252AA20E-4447-4FDA-AF4E-52E5A703562C}">
      <dgm:prSet custT="1"/>
      <dgm:spPr>
        <a:solidFill>
          <a:srgbClr val="000000"/>
        </a:solidFill>
      </dgm:spPr>
      <dgm:t>
        <a:bodyPr/>
        <a:lstStyle/>
        <a:p>
          <a:pPr marL="0" lvl="0" defTabSz="977900">
            <a:lnSpc>
              <a:spcPct val="90000"/>
            </a:lnSpc>
            <a:spcBef>
              <a:spcPct val="0"/>
            </a:spcBef>
            <a:spcAft>
              <a:spcPct val="35000"/>
            </a:spcAft>
            <a:buNone/>
          </a:pPr>
          <a:r>
            <a:rPr lang="en-US" sz="2400" b="1" dirty="0"/>
            <a:t>4</a:t>
          </a:r>
          <a:r>
            <a:rPr lang="en-US" sz="2400" b="1" i="0" baseline="0" dirty="0"/>
            <a:t>. Sustainable Development Goals </a:t>
          </a:r>
          <a:r>
            <a:rPr lang="en-US" sz="2400" b="0" i="0" baseline="0" dirty="0"/>
            <a:t>Particularly relevant:</a:t>
          </a:r>
        </a:p>
        <a:p>
          <a:pPr marL="0" lvl="0" defTabSz="977900">
            <a:lnSpc>
              <a:spcPct val="100000"/>
            </a:lnSpc>
            <a:spcBef>
              <a:spcPct val="0"/>
            </a:spcBef>
            <a:spcAft>
              <a:spcPct val="35000"/>
            </a:spcAft>
            <a:buNone/>
          </a:pPr>
          <a:r>
            <a:rPr lang="en-US" sz="2400" b="0" i="0" baseline="0" dirty="0">
              <a:latin typeface="Arial" panose="020B0604020202020204" pitchFamily="34" charset="0"/>
              <a:cs typeface="Arial" panose="020B0604020202020204" pitchFamily="34" charset="0"/>
            </a:rPr>
            <a:t>SDG 15 – Life on Land</a:t>
          </a:r>
          <a:endParaRPr lang="en-US" sz="2400" dirty="0">
            <a:latin typeface="Arial" panose="020B0604020202020204" pitchFamily="34" charset="0"/>
            <a:cs typeface="Arial" panose="020B0604020202020204" pitchFamily="34" charset="0"/>
          </a:endParaRPr>
        </a:p>
      </dgm:t>
    </dgm:pt>
    <dgm:pt modelId="{D709B1F0-CAF7-42FE-8963-EED8A779C4F9}" type="parTrans" cxnId="{96A7237E-0ADB-410D-89A1-34BE2E62F6C8}">
      <dgm:prSet/>
      <dgm:spPr/>
      <dgm:t>
        <a:bodyPr/>
        <a:lstStyle/>
        <a:p>
          <a:endParaRPr lang="en-US"/>
        </a:p>
      </dgm:t>
    </dgm:pt>
    <dgm:pt modelId="{67288579-2B9A-4E30-8A0F-E5BF6C6B79DD}" type="sibTrans" cxnId="{96A7237E-0ADB-410D-89A1-34BE2E62F6C8}">
      <dgm:prSet/>
      <dgm:spPr/>
      <dgm:t>
        <a:bodyPr/>
        <a:lstStyle/>
        <a:p>
          <a:endParaRPr lang="en-US"/>
        </a:p>
      </dgm:t>
    </dgm:pt>
    <dgm:pt modelId="{276B9231-82C9-45D2-AE8A-CA9F0F028749}">
      <dgm:prSet custT="1"/>
      <dgm:spPr>
        <a:solidFill>
          <a:srgbClr val="000000"/>
        </a:solidFill>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2400" b="0" i="0" baseline="0" dirty="0">
              <a:latin typeface="Arial" panose="020B0604020202020204" pitchFamily="34" charset="0"/>
              <a:cs typeface="Arial" panose="020B0604020202020204" pitchFamily="34" charset="0"/>
            </a:rPr>
            <a:t>SDG 14 – Life Below Water</a:t>
          </a:r>
          <a:endParaRPr lang="en-US" sz="2400" dirty="0">
            <a:latin typeface="Arial" panose="020B0604020202020204" pitchFamily="34" charset="0"/>
            <a:cs typeface="Arial" panose="020B0604020202020204" pitchFamily="34" charset="0"/>
          </a:endParaRPr>
        </a:p>
      </dgm:t>
    </dgm:pt>
    <dgm:pt modelId="{567DB43D-CAAA-466C-AB67-92B84C61B914}" type="parTrans" cxnId="{63D0C604-83C2-4092-9EAE-17A3E6CD87F3}">
      <dgm:prSet/>
      <dgm:spPr/>
      <dgm:t>
        <a:bodyPr/>
        <a:lstStyle/>
        <a:p>
          <a:endParaRPr lang="en-US"/>
        </a:p>
      </dgm:t>
    </dgm:pt>
    <dgm:pt modelId="{5B21636F-F825-42F8-83CB-B11E43982E58}" type="sibTrans" cxnId="{63D0C604-83C2-4092-9EAE-17A3E6CD87F3}">
      <dgm:prSet/>
      <dgm:spPr/>
      <dgm:t>
        <a:bodyPr/>
        <a:lstStyle/>
        <a:p>
          <a:endParaRPr lang="en-US"/>
        </a:p>
      </dgm:t>
    </dgm:pt>
    <dgm:pt modelId="{77393065-98F7-44DC-AC7A-00BBC9DE25B2}">
      <dgm:prSet custT="1"/>
      <dgm:spPr>
        <a:solidFill>
          <a:srgbClr val="000000"/>
        </a:solidFill>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2400" b="0" i="0" baseline="0" dirty="0">
              <a:latin typeface="Arial" panose="020B0604020202020204" pitchFamily="34" charset="0"/>
              <a:cs typeface="Arial" panose="020B0604020202020204" pitchFamily="34" charset="0"/>
            </a:rPr>
            <a:t>SDG 13 – Climate Action</a:t>
          </a:r>
          <a:endParaRPr lang="en-US" sz="2400" dirty="0">
            <a:latin typeface="Arial" panose="020B0604020202020204" pitchFamily="34" charset="0"/>
            <a:cs typeface="Arial" panose="020B0604020202020204" pitchFamily="34" charset="0"/>
          </a:endParaRPr>
        </a:p>
      </dgm:t>
    </dgm:pt>
    <dgm:pt modelId="{7C99D8EF-EDC6-4D5D-AA3D-DDCD936A937C}" type="parTrans" cxnId="{82282BD5-0A00-45F1-8076-30C38A51EE5A}">
      <dgm:prSet/>
      <dgm:spPr/>
      <dgm:t>
        <a:bodyPr/>
        <a:lstStyle/>
        <a:p>
          <a:endParaRPr lang="en-GH"/>
        </a:p>
      </dgm:t>
    </dgm:pt>
    <dgm:pt modelId="{325B2E5E-DDAA-4CD4-9481-E0F891829C6C}" type="sibTrans" cxnId="{82282BD5-0A00-45F1-8076-30C38A51EE5A}">
      <dgm:prSet/>
      <dgm:spPr/>
      <dgm:t>
        <a:bodyPr/>
        <a:lstStyle/>
        <a:p>
          <a:endParaRPr lang="en-GH"/>
        </a:p>
      </dgm:t>
    </dgm:pt>
    <dgm:pt modelId="{05B42A9F-74D4-4E45-9478-C254C73DA6C3}">
      <dgm:prSet custT="1"/>
      <dgm:spPr>
        <a:solidFill>
          <a:srgbClr val="000000"/>
        </a:solidFill>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2400" b="0" i="0" baseline="0" dirty="0">
              <a:latin typeface="Arial" panose="020B0604020202020204" pitchFamily="34" charset="0"/>
              <a:cs typeface="Arial" panose="020B0604020202020204" pitchFamily="34" charset="0"/>
            </a:rPr>
            <a:t>SDG 5- Gender equality</a:t>
          </a:r>
          <a:endParaRPr lang="en-US" sz="2400" dirty="0">
            <a:latin typeface="Arial" panose="020B0604020202020204" pitchFamily="34" charset="0"/>
            <a:cs typeface="Arial" panose="020B0604020202020204" pitchFamily="34" charset="0"/>
          </a:endParaRPr>
        </a:p>
      </dgm:t>
    </dgm:pt>
    <dgm:pt modelId="{5FA474BA-F62D-4820-A7B2-28654DC5D151}" type="parTrans" cxnId="{F9DB5B61-B46D-4157-85A0-F3A9FAA5722F}">
      <dgm:prSet/>
      <dgm:spPr/>
      <dgm:t>
        <a:bodyPr/>
        <a:lstStyle/>
        <a:p>
          <a:endParaRPr lang="en-GH"/>
        </a:p>
      </dgm:t>
    </dgm:pt>
    <dgm:pt modelId="{6E67B4CF-6383-412A-987B-BD109A562995}" type="sibTrans" cxnId="{F9DB5B61-B46D-4157-85A0-F3A9FAA5722F}">
      <dgm:prSet/>
      <dgm:spPr/>
      <dgm:t>
        <a:bodyPr/>
        <a:lstStyle/>
        <a:p>
          <a:endParaRPr lang="en-GH"/>
        </a:p>
      </dgm:t>
    </dgm:pt>
    <dgm:pt modelId="{51E0F4FC-64BD-467E-8C18-F9D59E121C98}">
      <dgm:prSet custT="1"/>
      <dgm:spPr>
        <a:solidFill>
          <a:srgbClr val="000000"/>
        </a:solidFill>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2400" b="0" i="0" baseline="0" dirty="0">
              <a:latin typeface="Arial" panose="020B0604020202020204" pitchFamily="34" charset="0"/>
              <a:cs typeface="Arial" panose="020B0604020202020204" pitchFamily="34" charset="0"/>
            </a:rPr>
            <a:t>SDG 2 – Zero Hunger</a:t>
          </a:r>
          <a:endParaRPr lang="en-US" sz="2400" dirty="0">
            <a:latin typeface="Arial" panose="020B0604020202020204" pitchFamily="34" charset="0"/>
            <a:cs typeface="Arial" panose="020B0604020202020204" pitchFamily="34" charset="0"/>
          </a:endParaRPr>
        </a:p>
      </dgm:t>
    </dgm:pt>
    <dgm:pt modelId="{9CB2B58D-5DC9-4B17-85E1-C68DD1DAC586}" type="parTrans" cxnId="{3ADAB7FD-A539-4392-A3C1-48135C96BC9D}">
      <dgm:prSet/>
      <dgm:spPr/>
      <dgm:t>
        <a:bodyPr/>
        <a:lstStyle/>
        <a:p>
          <a:endParaRPr lang="en-GH"/>
        </a:p>
      </dgm:t>
    </dgm:pt>
    <dgm:pt modelId="{423F7F06-7893-46E3-AD4D-3A7A126E5718}" type="sibTrans" cxnId="{3ADAB7FD-A539-4392-A3C1-48135C96BC9D}">
      <dgm:prSet/>
      <dgm:spPr/>
      <dgm:t>
        <a:bodyPr/>
        <a:lstStyle/>
        <a:p>
          <a:endParaRPr lang="en-GH"/>
        </a:p>
      </dgm:t>
    </dgm:pt>
    <dgm:pt modelId="{714801E2-5D07-4656-86B0-2AC519687D04}">
      <dgm:prSet custT="1"/>
      <dgm:spPr>
        <a:solidFill>
          <a:srgbClr val="000000"/>
        </a:solidFill>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2400" b="0" i="0" baseline="0" dirty="0">
              <a:latin typeface="Arial" panose="020B0604020202020204" pitchFamily="34" charset="0"/>
              <a:cs typeface="Arial" panose="020B0604020202020204" pitchFamily="34" charset="0"/>
            </a:rPr>
            <a:t>SDG 1- Poverty reduction </a:t>
          </a:r>
          <a:endParaRPr lang="en-US" sz="2400" dirty="0">
            <a:latin typeface="Arial" panose="020B0604020202020204" pitchFamily="34" charset="0"/>
            <a:cs typeface="Arial" panose="020B0604020202020204" pitchFamily="34" charset="0"/>
          </a:endParaRPr>
        </a:p>
      </dgm:t>
    </dgm:pt>
    <dgm:pt modelId="{458B334C-9DAA-40E8-BC48-34B63AACEB5F}" type="parTrans" cxnId="{8738BB68-A789-4F28-8552-0C00615B87A5}">
      <dgm:prSet/>
      <dgm:spPr/>
      <dgm:t>
        <a:bodyPr/>
        <a:lstStyle/>
        <a:p>
          <a:endParaRPr lang="en-GH"/>
        </a:p>
      </dgm:t>
    </dgm:pt>
    <dgm:pt modelId="{4D231959-729B-4AD9-90A0-83DC31878848}" type="sibTrans" cxnId="{8738BB68-A789-4F28-8552-0C00615B87A5}">
      <dgm:prSet/>
      <dgm:spPr/>
      <dgm:t>
        <a:bodyPr/>
        <a:lstStyle/>
        <a:p>
          <a:endParaRPr lang="en-GH"/>
        </a:p>
      </dgm:t>
    </dgm:pt>
    <dgm:pt modelId="{389EFC1E-3EB8-4CF0-8962-D3F780DBCC49}" type="pres">
      <dgm:prSet presAssocID="{6777E7A1-3CC9-40E7-9547-D85E438B5573}" presName="Name0" presStyleCnt="0">
        <dgm:presLayoutVars>
          <dgm:dir/>
          <dgm:resizeHandles val="exact"/>
        </dgm:presLayoutVars>
      </dgm:prSet>
      <dgm:spPr/>
    </dgm:pt>
    <dgm:pt modelId="{371769C2-EB6D-4F90-B3F0-E103240D61DA}" type="pres">
      <dgm:prSet presAssocID="{252AA20E-4447-4FDA-AF4E-52E5A703562C}" presName="node" presStyleLbl="node1" presStyleIdx="0" presStyleCnt="1" custScaleX="100098" custScaleY="93644">
        <dgm:presLayoutVars>
          <dgm:bulletEnabled val="1"/>
        </dgm:presLayoutVars>
      </dgm:prSet>
      <dgm:spPr/>
    </dgm:pt>
  </dgm:ptLst>
  <dgm:cxnLst>
    <dgm:cxn modelId="{63D0C604-83C2-4092-9EAE-17A3E6CD87F3}" srcId="{252AA20E-4447-4FDA-AF4E-52E5A703562C}" destId="{276B9231-82C9-45D2-AE8A-CA9F0F028749}" srcOrd="0" destOrd="0" parTransId="{567DB43D-CAAA-466C-AB67-92B84C61B914}" sibTransId="{5B21636F-F825-42F8-83CB-B11E43982E58}"/>
    <dgm:cxn modelId="{34125A46-DBAB-4D5C-851D-F69CF5594956}" type="presOf" srcId="{276B9231-82C9-45D2-AE8A-CA9F0F028749}" destId="{371769C2-EB6D-4F90-B3F0-E103240D61DA}" srcOrd="0" destOrd="1" presId="urn:microsoft.com/office/officeart/2016/7/layout/RepeatingBendingProcessNew"/>
    <dgm:cxn modelId="{43A17746-3C07-46E3-8700-CA58494E5617}" type="presOf" srcId="{714801E2-5D07-4656-86B0-2AC519687D04}" destId="{371769C2-EB6D-4F90-B3F0-E103240D61DA}" srcOrd="0" destOrd="5" presId="urn:microsoft.com/office/officeart/2016/7/layout/RepeatingBendingProcessNew"/>
    <dgm:cxn modelId="{F9DB5B61-B46D-4157-85A0-F3A9FAA5722F}" srcId="{252AA20E-4447-4FDA-AF4E-52E5A703562C}" destId="{05B42A9F-74D4-4E45-9478-C254C73DA6C3}" srcOrd="2" destOrd="0" parTransId="{5FA474BA-F62D-4820-A7B2-28654DC5D151}" sibTransId="{6E67B4CF-6383-412A-987B-BD109A562995}"/>
    <dgm:cxn modelId="{8738BB68-A789-4F28-8552-0C00615B87A5}" srcId="{252AA20E-4447-4FDA-AF4E-52E5A703562C}" destId="{714801E2-5D07-4656-86B0-2AC519687D04}" srcOrd="4" destOrd="0" parTransId="{458B334C-9DAA-40E8-BC48-34B63AACEB5F}" sibTransId="{4D231959-729B-4AD9-90A0-83DC31878848}"/>
    <dgm:cxn modelId="{96A7237E-0ADB-410D-89A1-34BE2E62F6C8}" srcId="{6777E7A1-3CC9-40E7-9547-D85E438B5573}" destId="{252AA20E-4447-4FDA-AF4E-52E5A703562C}" srcOrd="0" destOrd="0" parTransId="{D709B1F0-CAF7-42FE-8963-EED8A779C4F9}" sibTransId="{67288579-2B9A-4E30-8A0F-E5BF6C6B79DD}"/>
    <dgm:cxn modelId="{85FC8590-9C5D-4719-BB8E-F972ABAFE7C8}" type="presOf" srcId="{51E0F4FC-64BD-467E-8C18-F9D59E121C98}" destId="{371769C2-EB6D-4F90-B3F0-E103240D61DA}" srcOrd="0" destOrd="4" presId="urn:microsoft.com/office/officeart/2016/7/layout/RepeatingBendingProcessNew"/>
    <dgm:cxn modelId="{79551CBC-2F09-4EA8-AEDC-3BE5EBFD36D7}" type="presOf" srcId="{05B42A9F-74D4-4E45-9478-C254C73DA6C3}" destId="{371769C2-EB6D-4F90-B3F0-E103240D61DA}" srcOrd="0" destOrd="3" presId="urn:microsoft.com/office/officeart/2016/7/layout/RepeatingBendingProcessNew"/>
    <dgm:cxn modelId="{C6CBA8CB-25E7-4AC3-988A-494666A3CDAA}" type="presOf" srcId="{6777E7A1-3CC9-40E7-9547-D85E438B5573}" destId="{389EFC1E-3EB8-4CF0-8962-D3F780DBCC49}" srcOrd="0" destOrd="0" presId="urn:microsoft.com/office/officeart/2016/7/layout/RepeatingBendingProcessNew"/>
    <dgm:cxn modelId="{82282BD5-0A00-45F1-8076-30C38A51EE5A}" srcId="{252AA20E-4447-4FDA-AF4E-52E5A703562C}" destId="{77393065-98F7-44DC-AC7A-00BBC9DE25B2}" srcOrd="1" destOrd="0" parTransId="{7C99D8EF-EDC6-4D5D-AA3D-DDCD936A937C}" sibTransId="{325B2E5E-DDAA-4CD4-9481-E0F891829C6C}"/>
    <dgm:cxn modelId="{9E53FFD6-D591-4367-840D-4919FDB6B35D}" type="presOf" srcId="{77393065-98F7-44DC-AC7A-00BBC9DE25B2}" destId="{371769C2-EB6D-4F90-B3F0-E103240D61DA}" srcOrd="0" destOrd="2" presId="urn:microsoft.com/office/officeart/2016/7/layout/RepeatingBendingProcessNew"/>
    <dgm:cxn modelId="{0FB805E4-E884-44A4-9873-F71C558FEA44}" type="presOf" srcId="{252AA20E-4447-4FDA-AF4E-52E5A703562C}" destId="{371769C2-EB6D-4F90-B3F0-E103240D61DA}" srcOrd="0" destOrd="0" presId="urn:microsoft.com/office/officeart/2016/7/layout/RepeatingBendingProcessNew"/>
    <dgm:cxn modelId="{3ADAB7FD-A539-4392-A3C1-48135C96BC9D}" srcId="{252AA20E-4447-4FDA-AF4E-52E5A703562C}" destId="{51E0F4FC-64BD-467E-8C18-F9D59E121C98}" srcOrd="3" destOrd="0" parTransId="{9CB2B58D-5DC9-4B17-85E1-C68DD1DAC586}" sibTransId="{423F7F06-7893-46E3-AD4D-3A7A126E5718}"/>
    <dgm:cxn modelId="{D7143542-FC95-44FA-81C5-0E9E85B32DB2}" type="presParOf" srcId="{389EFC1E-3EB8-4CF0-8962-D3F780DBCC49}" destId="{371769C2-EB6D-4F90-B3F0-E103240D61DA}" srcOrd="0" destOrd="0" presId="urn:microsoft.com/office/officeart/2016/7/layout/RepeatingBendingProcessNew"/>
  </dgm:cxnLst>
  <dgm:bg>
    <a:solidFill>
      <a:schemeClr val="bg1"/>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CDC3A11-2D3A-4C19-B5AC-0FF89020E1AF}" type="doc">
      <dgm:prSet loTypeId="urn:microsoft.com/office/officeart/2016/7/layout/BasicLinearProcessNumbered" loCatId="process" qsTypeId="urn:microsoft.com/office/officeart/2005/8/quickstyle/simple1" qsCatId="simple" csTypeId="urn:microsoft.com/office/officeart/2005/8/colors/accent6_2" csCatId="accent6" phldr="1"/>
      <dgm:spPr/>
      <dgm:t>
        <a:bodyPr/>
        <a:lstStyle/>
        <a:p>
          <a:endParaRPr lang="en-US"/>
        </a:p>
      </dgm:t>
    </dgm:pt>
    <dgm:pt modelId="{47465D6E-9412-444D-8118-886FA1215ECB}">
      <dgm:prSet/>
      <dgm:spPr/>
      <dgm:t>
        <a:bodyPr/>
        <a:lstStyle/>
        <a:p>
          <a:r>
            <a:rPr lang="en-US" b="1">
              <a:latin typeface="Arial" panose="020B0604020202020204" pitchFamily="34" charset="0"/>
              <a:cs typeface="Arial" panose="020B0604020202020204" pitchFamily="34" charset="0"/>
            </a:rPr>
            <a:t>Policy Alignment</a:t>
          </a:r>
          <a:r>
            <a:rPr lang="en-US">
              <a:latin typeface="Arial" panose="020B0604020202020204" pitchFamily="34" charset="0"/>
              <a:cs typeface="Arial" panose="020B0604020202020204" pitchFamily="34" charset="0"/>
            </a:rPr>
            <a:t>: </a:t>
          </a:r>
        </a:p>
        <a:p>
          <a:r>
            <a:rPr lang="en-US">
              <a:latin typeface="Arial" panose="020B0604020202020204" pitchFamily="34" charset="0"/>
              <a:cs typeface="Arial" panose="020B0604020202020204" pitchFamily="34" charset="0"/>
            </a:rPr>
            <a:t>Helps Ghana align national policies with global sustainability goals.</a:t>
          </a:r>
        </a:p>
      </dgm:t>
    </dgm:pt>
    <dgm:pt modelId="{D448AF92-A32B-474B-B469-559192778A6D}" type="parTrans" cxnId="{1F13BEB1-E9F7-43E7-AB2F-1CB8280A4E30}">
      <dgm:prSet/>
      <dgm:spPr/>
      <dgm:t>
        <a:bodyPr/>
        <a:lstStyle/>
        <a:p>
          <a:endParaRPr lang="en-US" sz="2400">
            <a:latin typeface="Arial" panose="020B0604020202020204" pitchFamily="34" charset="0"/>
            <a:cs typeface="Arial" panose="020B0604020202020204" pitchFamily="34" charset="0"/>
          </a:endParaRPr>
        </a:p>
      </dgm:t>
    </dgm:pt>
    <dgm:pt modelId="{BDFE3978-9680-4B19-8EA9-2885DEB7A7D5}" type="sibTrans" cxnId="{1F13BEB1-E9F7-43E7-AB2F-1CB8280A4E30}">
      <dgm:prSet phldrT="1" phldr="0"/>
      <dgm:spPr/>
      <dgm:t>
        <a:bodyPr/>
        <a:lstStyle/>
        <a:p>
          <a:r>
            <a:rPr lang="en-US">
              <a:latin typeface="Arial" panose="020B0604020202020204" pitchFamily="34" charset="0"/>
              <a:cs typeface="Arial" panose="020B0604020202020204" pitchFamily="34" charset="0"/>
            </a:rPr>
            <a:t>1</a:t>
          </a:r>
        </a:p>
      </dgm:t>
    </dgm:pt>
    <dgm:pt modelId="{D99E8319-838F-42EC-B39E-A50CED146E88}">
      <dgm:prSet/>
      <dgm:spPr/>
      <dgm:t>
        <a:bodyPr/>
        <a:lstStyle/>
        <a:p>
          <a:r>
            <a:rPr lang="en-US" b="1">
              <a:latin typeface="Arial" panose="020B0604020202020204" pitchFamily="34" charset="0"/>
              <a:cs typeface="Arial" panose="020B0604020202020204" pitchFamily="34" charset="0"/>
            </a:rPr>
            <a:t>Funding Access</a:t>
          </a:r>
          <a:r>
            <a:rPr lang="en-US">
              <a:latin typeface="Arial" panose="020B0604020202020204" pitchFamily="34" charset="0"/>
              <a:cs typeface="Arial" panose="020B0604020202020204" pitchFamily="34" charset="0"/>
            </a:rPr>
            <a:t>: </a:t>
          </a:r>
        </a:p>
        <a:p>
          <a:r>
            <a:rPr lang="en-US">
              <a:latin typeface="Arial" panose="020B0604020202020204" pitchFamily="34" charset="0"/>
              <a:cs typeface="Arial" panose="020B0604020202020204" pitchFamily="34" charset="0"/>
            </a:rPr>
            <a:t>International climate and conservation financing (e.g. Green Climate Fund, GEF).</a:t>
          </a:r>
        </a:p>
      </dgm:t>
    </dgm:pt>
    <dgm:pt modelId="{25905E28-4497-4349-A72D-01ACE694C4CD}" type="parTrans" cxnId="{19FDA4E4-E342-4A72-8918-3E303B2BE11B}">
      <dgm:prSet/>
      <dgm:spPr/>
      <dgm:t>
        <a:bodyPr/>
        <a:lstStyle/>
        <a:p>
          <a:endParaRPr lang="en-US" sz="2400">
            <a:latin typeface="Arial" panose="020B0604020202020204" pitchFamily="34" charset="0"/>
            <a:cs typeface="Arial" panose="020B0604020202020204" pitchFamily="34" charset="0"/>
          </a:endParaRPr>
        </a:p>
      </dgm:t>
    </dgm:pt>
    <dgm:pt modelId="{9FA9CD59-C586-4459-ADB4-9CD1E63DC5D7}" type="sibTrans" cxnId="{19FDA4E4-E342-4A72-8918-3E303B2BE11B}">
      <dgm:prSet phldrT="2" phldr="0"/>
      <dgm:spPr/>
      <dgm:t>
        <a:bodyPr/>
        <a:lstStyle/>
        <a:p>
          <a:r>
            <a:rPr lang="en-US">
              <a:latin typeface="Arial" panose="020B0604020202020204" pitchFamily="34" charset="0"/>
              <a:cs typeface="Arial" panose="020B0604020202020204" pitchFamily="34" charset="0"/>
            </a:rPr>
            <a:t>2</a:t>
          </a:r>
        </a:p>
      </dgm:t>
    </dgm:pt>
    <dgm:pt modelId="{8125AF37-428E-46B6-914A-56F6B87EB701}">
      <dgm:prSet/>
      <dgm:spPr/>
      <dgm:t>
        <a:bodyPr/>
        <a:lstStyle/>
        <a:p>
          <a:r>
            <a:rPr lang="en-US" b="1">
              <a:latin typeface="Arial" panose="020B0604020202020204" pitchFamily="34" charset="0"/>
              <a:cs typeface="Arial" panose="020B0604020202020204" pitchFamily="34" charset="0"/>
            </a:rPr>
            <a:t>Technical Support: </a:t>
          </a:r>
        </a:p>
        <a:p>
          <a:r>
            <a:rPr lang="en-US">
              <a:latin typeface="Arial" panose="020B0604020202020204" pitchFamily="34" charset="0"/>
              <a:cs typeface="Arial" panose="020B0604020202020204" pitchFamily="34" charset="0"/>
            </a:rPr>
            <a:t>Provides access to expertise, training, and technology.</a:t>
          </a:r>
        </a:p>
      </dgm:t>
    </dgm:pt>
    <dgm:pt modelId="{F0AC0D6F-FE47-4F80-B44E-CCBFC79680C4}" type="parTrans" cxnId="{2820C301-46A2-456B-A908-817A4188FEFE}">
      <dgm:prSet/>
      <dgm:spPr/>
      <dgm:t>
        <a:bodyPr/>
        <a:lstStyle/>
        <a:p>
          <a:endParaRPr lang="en-US" sz="2400">
            <a:latin typeface="Arial" panose="020B0604020202020204" pitchFamily="34" charset="0"/>
            <a:cs typeface="Arial" panose="020B0604020202020204" pitchFamily="34" charset="0"/>
          </a:endParaRPr>
        </a:p>
      </dgm:t>
    </dgm:pt>
    <dgm:pt modelId="{CD5FC1F8-8F78-47D0-94BB-7EFAB5AA7D5A}" type="sibTrans" cxnId="{2820C301-46A2-456B-A908-817A4188FEFE}">
      <dgm:prSet phldrT="3" phldr="0"/>
      <dgm:spPr/>
      <dgm:t>
        <a:bodyPr/>
        <a:lstStyle/>
        <a:p>
          <a:r>
            <a:rPr lang="en-US">
              <a:latin typeface="Arial" panose="020B0604020202020204" pitchFamily="34" charset="0"/>
              <a:cs typeface="Arial" panose="020B0604020202020204" pitchFamily="34" charset="0"/>
            </a:rPr>
            <a:t>3</a:t>
          </a:r>
        </a:p>
      </dgm:t>
    </dgm:pt>
    <dgm:pt modelId="{962DCFC6-1AD7-4C69-9A80-D847188CCF81}">
      <dgm:prSet/>
      <dgm:spPr/>
      <dgm:t>
        <a:bodyPr/>
        <a:lstStyle/>
        <a:p>
          <a:r>
            <a:rPr lang="en-US" b="1">
              <a:latin typeface="Arial" panose="020B0604020202020204" pitchFamily="34" charset="0"/>
              <a:cs typeface="Arial" panose="020B0604020202020204" pitchFamily="34" charset="0"/>
            </a:rPr>
            <a:t>Accountability &amp; Reporting: </a:t>
          </a:r>
        </a:p>
        <a:p>
          <a:r>
            <a:rPr lang="en-US">
              <a:latin typeface="Arial" panose="020B0604020202020204" pitchFamily="34" charset="0"/>
              <a:cs typeface="Arial" panose="020B0604020202020204" pitchFamily="34" charset="0"/>
            </a:rPr>
            <a:t>Encourages transparent progress tracking and data sharing.</a:t>
          </a:r>
        </a:p>
      </dgm:t>
    </dgm:pt>
    <dgm:pt modelId="{D19D034D-7B26-42A8-BC0A-7025CA682589}" type="parTrans" cxnId="{B07A7313-236F-4546-93DC-2C35F2FA7562}">
      <dgm:prSet/>
      <dgm:spPr/>
      <dgm:t>
        <a:bodyPr/>
        <a:lstStyle/>
        <a:p>
          <a:endParaRPr lang="en-US" sz="2400">
            <a:latin typeface="Arial" panose="020B0604020202020204" pitchFamily="34" charset="0"/>
            <a:cs typeface="Arial" panose="020B0604020202020204" pitchFamily="34" charset="0"/>
          </a:endParaRPr>
        </a:p>
      </dgm:t>
    </dgm:pt>
    <dgm:pt modelId="{5480811E-886B-4422-9742-3F610CD9F78B}" type="sibTrans" cxnId="{B07A7313-236F-4546-93DC-2C35F2FA7562}">
      <dgm:prSet phldrT="4" phldr="0"/>
      <dgm:spPr/>
      <dgm:t>
        <a:bodyPr/>
        <a:lstStyle/>
        <a:p>
          <a:r>
            <a:rPr lang="en-US">
              <a:latin typeface="Arial" panose="020B0604020202020204" pitchFamily="34" charset="0"/>
              <a:cs typeface="Arial" panose="020B0604020202020204" pitchFamily="34" charset="0"/>
            </a:rPr>
            <a:t>4</a:t>
          </a:r>
        </a:p>
      </dgm:t>
    </dgm:pt>
    <dgm:pt modelId="{BE2FF046-253D-4BB1-9DF2-C238F29AB5B9}" type="pres">
      <dgm:prSet presAssocID="{5CDC3A11-2D3A-4C19-B5AC-0FF89020E1AF}" presName="Name0" presStyleCnt="0">
        <dgm:presLayoutVars>
          <dgm:animLvl val="lvl"/>
          <dgm:resizeHandles val="exact"/>
        </dgm:presLayoutVars>
      </dgm:prSet>
      <dgm:spPr/>
    </dgm:pt>
    <dgm:pt modelId="{A732B967-5562-4E99-993C-BA4EF2BD9BBF}" type="pres">
      <dgm:prSet presAssocID="{47465D6E-9412-444D-8118-886FA1215ECB}" presName="compositeNode" presStyleCnt="0">
        <dgm:presLayoutVars>
          <dgm:bulletEnabled val="1"/>
        </dgm:presLayoutVars>
      </dgm:prSet>
      <dgm:spPr/>
    </dgm:pt>
    <dgm:pt modelId="{5E168C3A-B385-44DA-AFD1-3E903C17C33D}" type="pres">
      <dgm:prSet presAssocID="{47465D6E-9412-444D-8118-886FA1215ECB}" presName="bgRect" presStyleLbl="bgAccFollowNode1" presStyleIdx="0" presStyleCnt="4"/>
      <dgm:spPr/>
    </dgm:pt>
    <dgm:pt modelId="{EC19F2F0-9B9F-433F-9724-66850475B9C1}" type="pres">
      <dgm:prSet presAssocID="{BDFE3978-9680-4B19-8EA9-2885DEB7A7D5}" presName="sibTransNodeCircle" presStyleLbl="alignNode1" presStyleIdx="0" presStyleCnt="8">
        <dgm:presLayoutVars>
          <dgm:chMax val="0"/>
          <dgm:bulletEnabled/>
        </dgm:presLayoutVars>
      </dgm:prSet>
      <dgm:spPr/>
    </dgm:pt>
    <dgm:pt modelId="{58F5D734-9776-45B7-8074-097408BD1EEA}" type="pres">
      <dgm:prSet presAssocID="{47465D6E-9412-444D-8118-886FA1215ECB}" presName="bottomLine" presStyleLbl="alignNode1" presStyleIdx="1" presStyleCnt="8">
        <dgm:presLayoutVars/>
      </dgm:prSet>
      <dgm:spPr/>
    </dgm:pt>
    <dgm:pt modelId="{39BADDFB-C2A8-4790-8FE4-9CE2946EE8C0}" type="pres">
      <dgm:prSet presAssocID="{47465D6E-9412-444D-8118-886FA1215ECB}" presName="nodeText" presStyleLbl="bgAccFollowNode1" presStyleIdx="0" presStyleCnt="4">
        <dgm:presLayoutVars>
          <dgm:bulletEnabled val="1"/>
        </dgm:presLayoutVars>
      </dgm:prSet>
      <dgm:spPr/>
    </dgm:pt>
    <dgm:pt modelId="{43033D94-9CBF-42EB-9DD8-5ACE6ECFCC03}" type="pres">
      <dgm:prSet presAssocID="{BDFE3978-9680-4B19-8EA9-2885DEB7A7D5}" presName="sibTrans" presStyleCnt="0"/>
      <dgm:spPr/>
    </dgm:pt>
    <dgm:pt modelId="{3D81DA0F-35DE-46A4-A19F-28317408FB49}" type="pres">
      <dgm:prSet presAssocID="{D99E8319-838F-42EC-B39E-A50CED146E88}" presName="compositeNode" presStyleCnt="0">
        <dgm:presLayoutVars>
          <dgm:bulletEnabled val="1"/>
        </dgm:presLayoutVars>
      </dgm:prSet>
      <dgm:spPr/>
    </dgm:pt>
    <dgm:pt modelId="{98167442-68DC-4255-BC7E-15F3B12FE842}" type="pres">
      <dgm:prSet presAssocID="{D99E8319-838F-42EC-B39E-A50CED146E88}" presName="bgRect" presStyleLbl="bgAccFollowNode1" presStyleIdx="1" presStyleCnt="4"/>
      <dgm:spPr/>
    </dgm:pt>
    <dgm:pt modelId="{93CA8BE9-D441-4840-981A-3CD0CB0F13CE}" type="pres">
      <dgm:prSet presAssocID="{9FA9CD59-C586-4459-ADB4-9CD1E63DC5D7}" presName="sibTransNodeCircle" presStyleLbl="alignNode1" presStyleIdx="2" presStyleCnt="8">
        <dgm:presLayoutVars>
          <dgm:chMax val="0"/>
          <dgm:bulletEnabled/>
        </dgm:presLayoutVars>
      </dgm:prSet>
      <dgm:spPr/>
    </dgm:pt>
    <dgm:pt modelId="{9B28BF94-EE41-4648-AE37-97A0BD86AF67}" type="pres">
      <dgm:prSet presAssocID="{D99E8319-838F-42EC-B39E-A50CED146E88}" presName="bottomLine" presStyleLbl="alignNode1" presStyleIdx="3" presStyleCnt="8">
        <dgm:presLayoutVars/>
      </dgm:prSet>
      <dgm:spPr/>
    </dgm:pt>
    <dgm:pt modelId="{959DDA03-6287-40B4-B93C-3DF4A61A883C}" type="pres">
      <dgm:prSet presAssocID="{D99E8319-838F-42EC-B39E-A50CED146E88}" presName="nodeText" presStyleLbl="bgAccFollowNode1" presStyleIdx="1" presStyleCnt="4">
        <dgm:presLayoutVars>
          <dgm:bulletEnabled val="1"/>
        </dgm:presLayoutVars>
      </dgm:prSet>
      <dgm:spPr/>
    </dgm:pt>
    <dgm:pt modelId="{5E71112B-88F2-46E6-B544-3DD652E4BFDF}" type="pres">
      <dgm:prSet presAssocID="{9FA9CD59-C586-4459-ADB4-9CD1E63DC5D7}" presName="sibTrans" presStyleCnt="0"/>
      <dgm:spPr/>
    </dgm:pt>
    <dgm:pt modelId="{2E0B34AE-626A-41EB-8F75-3CD86200A588}" type="pres">
      <dgm:prSet presAssocID="{8125AF37-428E-46B6-914A-56F6B87EB701}" presName="compositeNode" presStyleCnt="0">
        <dgm:presLayoutVars>
          <dgm:bulletEnabled val="1"/>
        </dgm:presLayoutVars>
      </dgm:prSet>
      <dgm:spPr/>
    </dgm:pt>
    <dgm:pt modelId="{38B43F20-96F5-4405-965D-714ED7D9F5F5}" type="pres">
      <dgm:prSet presAssocID="{8125AF37-428E-46B6-914A-56F6B87EB701}" presName="bgRect" presStyleLbl="bgAccFollowNode1" presStyleIdx="2" presStyleCnt="4"/>
      <dgm:spPr/>
    </dgm:pt>
    <dgm:pt modelId="{1B09C48C-6357-4D84-9EDB-F197D5D14D95}" type="pres">
      <dgm:prSet presAssocID="{CD5FC1F8-8F78-47D0-94BB-7EFAB5AA7D5A}" presName="sibTransNodeCircle" presStyleLbl="alignNode1" presStyleIdx="4" presStyleCnt="8">
        <dgm:presLayoutVars>
          <dgm:chMax val="0"/>
          <dgm:bulletEnabled/>
        </dgm:presLayoutVars>
      </dgm:prSet>
      <dgm:spPr/>
    </dgm:pt>
    <dgm:pt modelId="{7E0EFD83-3875-4AD0-8A59-3EF314957268}" type="pres">
      <dgm:prSet presAssocID="{8125AF37-428E-46B6-914A-56F6B87EB701}" presName="bottomLine" presStyleLbl="alignNode1" presStyleIdx="5" presStyleCnt="8">
        <dgm:presLayoutVars/>
      </dgm:prSet>
      <dgm:spPr/>
    </dgm:pt>
    <dgm:pt modelId="{48C36218-B97D-4F9C-B4B4-8D0436505B09}" type="pres">
      <dgm:prSet presAssocID="{8125AF37-428E-46B6-914A-56F6B87EB701}" presName="nodeText" presStyleLbl="bgAccFollowNode1" presStyleIdx="2" presStyleCnt="4">
        <dgm:presLayoutVars>
          <dgm:bulletEnabled val="1"/>
        </dgm:presLayoutVars>
      </dgm:prSet>
      <dgm:spPr/>
    </dgm:pt>
    <dgm:pt modelId="{7FAAA40B-8D82-4386-8D2B-BC8FFF51FA86}" type="pres">
      <dgm:prSet presAssocID="{CD5FC1F8-8F78-47D0-94BB-7EFAB5AA7D5A}" presName="sibTrans" presStyleCnt="0"/>
      <dgm:spPr/>
    </dgm:pt>
    <dgm:pt modelId="{C24CBC23-D2F0-41C8-9665-59D69F17F253}" type="pres">
      <dgm:prSet presAssocID="{962DCFC6-1AD7-4C69-9A80-D847188CCF81}" presName="compositeNode" presStyleCnt="0">
        <dgm:presLayoutVars>
          <dgm:bulletEnabled val="1"/>
        </dgm:presLayoutVars>
      </dgm:prSet>
      <dgm:spPr/>
    </dgm:pt>
    <dgm:pt modelId="{8C2CFCF6-FB93-497D-9AA0-7BB75B045DEC}" type="pres">
      <dgm:prSet presAssocID="{962DCFC6-1AD7-4C69-9A80-D847188CCF81}" presName="bgRect" presStyleLbl="bgAccFollowNode1" presStyleIdx="3" presStyleCnt="4"/>
      <dgm:spPr/>
    </dgm:pt>
    <dgm:pt modelId="{AECCE8A6-C60C-4AC0-9EC6-CB5C6526E650}" type="pres">
      <dgm:prSet presAssocID="{5480811E-886B-4422-9742-3F610CD9F78B}" presName="sibTransNodeCircle" presStyleLbl="alignNode1" presStyleIdx="6" presStyleCnt="8">
        <dgm:presLayoutVars>
          <dgm:chMax val="0"/>
          <dgm:bulletEnabled/>
        </dgm:presLayoutVars>
      </dgm:prSet>
      <dgm:spPr/>
    </dgm:pt>
    <dgm:pt modelId="{76E3136A-CC2B-4F85-AD3A-E0C706B44239}" type="pres">
      <dgm:prSet presAssocID="{962DCFC6-1AD7-4C69-9A80-D847188CCF81}" presName="bottomLine" presStyleLbl="alignNode1" presStyleIdx="7" presStyleCnt="8">
        <dgm:presLayoutVars/>
      </dgm:prSet>
      <dgm:spPr/>
    </dgm:pt>
    <dgm:pt modelId="{CAC7A4D0-4DF8-46B6-A428-FC4AB59887DF}" type="pres">
      <dgm:prSet presAssocID="{962DCFC6-1AD7-4C69-9A80-D847188CCF81}" presName="nodeText" presStyleLbl="bgAccFollowNode1" presStyleIdx="3" presStyleCnt="4">
        <dgm:presLayoutVars>
          <dgm:bulletEnabled val="1"/>
        </dgm:presLayoutVars>
      </dgm:prSet>
      <dgm:spPr/>
    </dgm:pt>
  </dgm:ptLst>
  <dgm:cxnLst>
    <dgm:cxn modelId="{2820C301-46A2-456B-A908-817A4188FEFE}" srcId="{5CDC3A11-2D3A-4C19-B5AC-0FF89020E1AF}" destId="{8125AF37-428E-46B6-914A-56F6B87EB701}" srcOrd="2" destOrd="0" parTransId="{F0AC0D6F-FE47-4F80-B44E-CCBFC79680C4}" sibTransId="{CD5FC1F8-8F78-47D0-94BB-7EFAB5AA7D5A}"/>
    <dgm:cxn modelId="{C2CA6304-FF07-49A6-A5B2-075691E8992D}" type="presOf" srcId="{47465D6E-9412-444D-8118-886FA1215ECB}" destId="{5E168C3A-B385-44DA-AFD1-3E903C17C33D}" srcOrd="0" destOrd="0" presId="urn:microsoft.com/office/officeart/2016/7/layout/BasicLinearProcessNumbered"/>
    <dgm:cxn modelId="{033CA310-B419-4192-92A2-FD1772514DF2}" type="presOf" srcId="{D99E8319-838F-42EC-B39E-A50CED146E88}" destId="{959DDA03-6287-40B4-B93C-3DF4A61A883C}" srcOrd="1" destOrd="0" presId="urn:microsoft.com/office/officeart/2016/7/layout/BasicLinearProcessNumbered"/>
    <dgm:cxn modelId="{B07A7313-236F-4546-93DC-2C35F2FA7562}" srcId="{5CDC3A11-2D3A-4C19-B5AC-0FF89020E1AF}" destId="{962DCFC6-1AD7-4C69-9A80-D847188CCF81}" srcOrd="3" destOrd="0" parTransId="{D19D034D-7B26-42A8-BC0A-7025CA682589}" sibTransId="{5480811E-886B-4422-9742-3F610CD9F78B}"/>
    <dgm:cxn modelId="{27A65017-4BBB-4317-AECE-280064808364}" type="presOf" srcId="{962DCFC6-1AD7-4C69-9A80-D847188CCF81}" destId="{8C2CFCF6-FB93-497D-9AA0-7BB75B045DEC}" srcOrd="0" destOrd="0" presId="urn:microsoft.com/office/officeart/2016/7/layout/BasicLinearProcessNumbered"/>
    <dgm:cxn modelId="{0FFDC239-33A8-4226-BD7D-86476F3536A3}" type="presOf" srcId="{8125AF37-428E-46B6-914A-56F6B87EB701}" destId="{48C36218-B97D-4F9C-B4B4-8D0436505B09}" srcOrd="1" destOrd="0" presId="urn:microsoft.com/office/officeart/2016/7/layout/BasicLinearProcessNumbered"/>
    <dgm:cxn modelId="{01A05C42-245D-4480-B7DA-5E731734553E}" type="presOf" srcId="{9FA9CD59-C586-4459-ADB4-9CD1E63DC5D7}" destId="{93CA8BE9-D441-4840-981A-3CD0CB0F13CE}" srcOrd="0" destOrd="0" presId="urn:microsoft.com/office/officeart/2016/7/layout/BasicLinearProcessNumbered"/>
    <dgm:cxn modelId="{1CD9C152-7286-4EEE-881B-F156D9FA04B5}" type="presOf" srcId="{CD5FC1F8-8F78-47D0-94BB-7EFAB5AA7D5A}" destId="{1B09C48C-6357-4D84-9EDB-F197D5D14D95}" srcOrd="0" destOrd="0" presId="urn:microsoft.com/office/officeart/2016/7/layout/BasicLinearProcessNumbered"/>
    <dgm:cxn modelId="{8B36C855-E163-4C21-ADC0-7BBEB4F37D0D}" type="presOf" srcId="{47465D6E-9412-444D-8118-886FA1215ECB}" destId="{39BADDFB-C2A8-4790-8FE4-9CE2946EE8C0}" srcOrd="1" destOrd="0" presId="urn:microsoft.com/office/officeart/2016/7/layout/BasicLinearProcessNumbered"/>
    <dgm:cxn modelId="{44E1DD87-5F4B-4C1F-910A-6ED947A84ADB}" type="presOf" srcId="{5CDC3A11-2D3A-4C19-B5AC-0FF89020E1AF}" destId="{BE2FF046-253D-4BB1-9DF2-C238F29AB5B9}" srcOrd="0" destOrd="0" presId="urn:microsoft.com/office/officeart/2016/7/layout/BasicLinearProcessNumbered"/>
    <dgm:cxn modelId="{A21C8E9B-E7D2-44AA-BCCC-CCAF6C54BA3A}" type="presOf" srcId="{962DCFC6-1AD7-4C69-9A80-D847188CCF81}" destId="{CAC7A4D0-4DF8-46B6-A428-FC4AB59887DF}" srcOrd="1" destOrd="0" presId="urn:microsoft.com/office/officeart/2016/7/layout/BasicLinearProcessNumbered"/>
    <dgm:cxn modelId="{E37C749E-29EA-4D6E-AC67-5F4AF996B846}" type="presOf" srcId="{8125AF37-428E-46B6-914A-56F6B87EB701}" destId="{38B43F20-96F5-4405-965D-714ED7D9F5F5}" srcOrd="0" destOrd="0" presId="urn:microsoft.com/office/officeart/2016/7/layout/BasicLinearProcessNumbered"/>
    <dgm:cxn modelId="{1F13BEB1-E9F7-43E7-AB2F-1CB8280A4E30}" srcId="{5CDC3A11-2D3A-4C19-B5AC-0FF89020E1AF}" destId="{47465D6E-9412-444D-8118-886FA1215ECB}" srcOrd="0" destOrd="0" parTransId="{D448AF92-A32B-474B-B469-559192778A6D}" sibTransId="{BDFE3978-9680-4B19-8EA9-2885DEB7A7D5}"/>
    <dgm:cxn modelId="{772C6AB3-DD25-4F07-9770-EB0657E4FDE5}" type="presOf" srcId="{D99E8319-838F-42EC-B39E-A50CED146E88}" destId="{98167442-68DC-4255-BC7E-15F3B12FE842}" srcOrd="0" destOrd="0" presId="urn:microsoft.com/office/officeart/2016/7/layout/BasicLinearProcessNumbered"/>
    <dgm:cxn modelId="{B0A065C2-4DDB-4FCD-8013-EFDB85D35275}" type="presOf" srcId="{BDFE3978-9680-4B19-8EA9-2885DEB7A7D5}" destId="{EC19F2F0-9B9F-433F-9724-66850475B9C1}" srcOrd="0" destOrd="0" presId="urn:microsoft.com/office/officeart/2016/7/layout/BasicLinearProcessNumbered"/>
    <dgm:cxn modelId="{AE2EC7CD-AE0E-4D3D-9E7E-4597686CC25D}" type="presOf" srcId="{5480811E-886B-4422-9742-3F610CD9F78B}" destId="{AECCE8A6-C60C-4AC0-9EC6-CB5C6526E650}" srcOrd="0" destOrd="0" presId="urn:microsoft.com/office/officeart/2016/7/layout/BasicLinearProcessNumbered"/>
    <dgm:cxn modelId="{19FDA4E4-E342-4A72-8918-3E303B2BE11B}" srcId="{5CDC3A11-2D3A-4C19-B5AC-0FF89020E1AF}" destId="{D99E8319-838F-42EC-B39E-A50CED146E88}" srcOrd="1" destOrd="0" parTransId="{25905E28-4497-4349-A72D-01ACE694C4CD}" sibTransId="{9FA9CD59-C586-4459-ADB4-9CD1E63DC5D7}"/>
    <dgm:cxn modelId="{C388BEDB-2C34-4F05-B073-BB6BE83D15BA}" type="presParOf" srcId="{BE2FF046-253D-4BB1-9DF2-C238F29AB5B9}" destId="{A732B967-5562-4E99-993C-BA4EF2BD9BBF}" srcOrd="0" destOrd="0" presId="urn:microsoft.com/office/officeart/2016/7/layout/BasicLinearProcessNumbered"/>
    <dgm:cxn modelId="{0FB6C3F0-00ED-42E0-AFF6-994ACB973FAE}" type="presParOf" srcId="{A732B967-5562-4E99-993C-BA4EF2BD9BBF}" destId="{5E168C3A-B385-44DA-AFD1-3E903C17C33D}" srcOrd="0" destOrd="0" presId="urn:microsoft.com/office/officeart/2016/7/layout/BasicLinearProcessNumbered"/>
    <dgm:cxn modelId="{3E47E1D7-7828-421B-BFFC-7C33A3E38B7D}" type="presParOf" srcId="{A732B967-5562-4E99-993C-BA4EF2BD9BBF}" destId="{EC19F2F0-9B9F-433F-9724-66850475B9C1}" srcOrd="1" destOrd="0" presId="urn:microsoft.com/office/officeart/2016/7/layout/BasicLinearProcessNumbered"/>
    <dgm:cxn modelId="{B8178467-C157-4C78-9A3B-4FA47D63910F}" type="presParOf" srcId="{A732B967-5562-4E99-993C-BA4EF2BD9BBF}" destId="{58F5D734-9776-45B7-8074-097408BD1EEA}" srcOrd="2" destOrd="0" presId="urn:microsoft.com/office/officeart/2016/7/layout/BasicLinearProcessNumbered"/>
    <dgm:cxn modelId="{7A6CDE5C-1580-485D-88DA-8CDD1B6CC791}" type="presParOf" srcId="{A732B967-5562-4E99-993C-BA4EF2BD9BBF}" destId="{39BADDFB-C2A8-4790-8FE4-9CE2946EE8C0}" srcOrd="3" destOrd="0" presId="urn:microsoft.com/office/officeart/2016/7/layout/BasicLinearProcessNumbered"/>
    <dgm:cxn modelId="{9F20D158-F933-462B-9FB6-DDC0F3C4BF99}" type="presParOf" srcId="{BE2FF046-253D-4BB1-9DF2-C238F29AB5B9}" destId="{43033D94-9CBF-42EB-9DD8-5ACE6ECFCC03}" srcOrd="1" destOrd="0" presId="urn:microsoft.com/office/officeart/2016/7/layout/BasicLinearProcessNumbered"/>
    <dgm:cxn modelId="{04C00DC6-1542-44D3-87B6-DBEFB92CBD8C}" type="presParOf" srcId="{BE2FF046-253D-4BB1-9DF2-C238F29AB5B9}" destId="{3D81DA0F-35DE-46A4-A19F-28317408FB49}" srcOrd="2" destOrd="0" presId="urn:microsoft.com/office/officeart/2016/7/layout/BasicLinearProcessNumbered"/>
    <dgm:cxn modelId="{12CE48E8-4E2F-4F56-9D98-952724CEA9B3}" type="presParOf" srcId="{3D81DA0F-35DE-46A4-A19F-28317408FB49}" destId="{98167442-68DC-4255-BC7E-15F3B12FE842}" srcOrd="0" destOrd="0" presId="urn:microsoft.com/office/officeart/2016/7/layout/BasicLinearProcessNumbered"/>
    <dgm:cxn modelId="{69C0C071-3FAF-4F8D-A6AE-3D5DD9849591}" type="presParOf" srcId="{3D81DA0F-35DE-46A4-A19F-28317408FB49}" destId="{93CA8BE9-D441-4840-981A-3CD0CB0F13CE}" srcOrd="1" destOrd="0" presId="urn:microsoft.com/office/officeart/2016/7/layout/BasicLinearProcessNumbered"/>
    <dgm:cxn modelId="{0E8D7CCC-0B55-4E66-8311-817C7BE371AC}" type="presParOf" srcId="{3D81DA0F-35DE-46A4-A19F-28317408FB49}" destId="{9B28BF94-EE41-4648-AE37-97A0BD86AF67}" srcOrd="2" destOrd="0" presId="urn:microsoft.com/office/officeart/2016/7/layout/BasicLinearProcessNumbered"/>
    <dgm:cxn modelId="{393F4FCA-8E1F-4DD6-9D79-9CA7BFAA2F3E}" type="presParOf" srcId="{3D81DA0F-35DE-46A4-A19F-28317408FB49}" destId="{959DDA03-6287-40B4-B93C-3DF4A61A883C}" srcOrd="3" destOrd="0" presId="urn:microsoft.com/office/officeart/2016/7/layout/BasicLinearProcessNumbered"/>
    <dgm:cxn modelId="{B1D6946C-0DDF-4E71-8C68-C0E8A3DFA5E0}" type="presParOf" srcId="{BE2FF046-253D-4BB1-9DF2-C238F29AB5B9}" destId="{5E71112B-88F2-46E6-B544-3DD652E4BFDF}" srcOrd="3" destOrd="0" presId="urn:microsoft.com/office/officeart/2016/7/layout/BasicLinearProcessNumbered"/>
    <dgm:cxn modelId="{EA564265-20E2-4125-865A-BC582B83F110}" type="presParOf" srcId="{BE2FF046-253D-4BB1-9DF2-C238F29AB5B9}" destId="{2E0B34AE-626A-41EB-8F75-3CD86200A588}" srcOrd="4" destOrd="0" presId="urn:microsoft.com/office/officeart/2016/7/layout/BasicLinearProcessNumbered"/>
    <dgm:cxn modelId="{501CB574-7DB8-4679-8465-8E4EFDB1D166}" type="presParOf" srcId="{2E0B34AE-626A-41EB-8F75-3CD86200A588}" destId="{38B43F20-96F5-4405-965D-714ED7D9F5F5}" srcOrd="0" destOrd="0" presId="urn:microsoft.com/office/officeart/2016/7/layout/BasicLinearProcessNumbered"/>
    <dgm:cxn modelId="{71680E75-D148-4525-82FB-CCFCDE43DE44}" type="presParOf" srcId="{2E0B34AE-626A-41EB-8F75-3CD86200A588}" destId="{1B09C48C-6357-4D84-9EDB-F197D5D14D95}" srcOrd="1" destOrd="0" presId="urn:microsoft.com/office/officeart/2016/7/layout/BasicLinearProcessNumbered"/>
    <dgm:cxn modelId="{343A5257-F5EB-40EA-AADE-E555BF09E179}" type="presParOf" srcId="{2E0B34AE-626A-41EB-8F75-3CD86200A588}" destId="{7E0EFD83-3875-4AD0-8A59-3EF314957268}" srcOrd="2" destOrd="0" presId="urn:microsoft.com/office/officeart/2016/7/layout/BasicLinearProcessNumbered"/>
    <dgm:cxn modelId="{5DA2EB9D-396C-465E-B56D-05E55DC9865E}" type="presParOf" srcId="{2E0B34AE-626A-41EB-8F75-3CD86200A588}" destId="{48C36218-B97D-4F9C-B4B4-8D0436505B09}" srcOrd="3" destOrd="0" presId="urn:microsoft.com/office/officeart/2016/7/layout/BasicLinearProcessNumbered"/>
    <dgm:cxn modelId="{43BFAB7E-12C2-498F-A893-5229F1BE66B4}" type="presParOf" srcId="{BE2FF046-253D-4BB1-9DF2-C238F29AB5B9}" destId="{7FAAA40B-8D82-4386-8D2B-BC8FFF51FA86}" srcOrd="5" destOrd="0" presId="urn:microsoft.com/office/officeart/2016/7/layout/BasicLinearProcessNumbered"/>
    <dgm:cxn modelId="{B91A1885-5163-4300-96A6-CC1EB378C493}" type="presParOf" srcId="{BE2FF046-253D-4BB1-9DF2-C238F29AB5B9}" destId="{C24CBC23-D2F0-41C8-9665-59D69F17F253}" srcOrd="6" destOrd="0" presId="urn:microsoft.com/office/officeart/2016/7/layout/BasicLinearProcessNumbered"/>
    <dgm:cxn modelId="{F623D775-F599-4198-A965-2B87706F1D8A}" type="presParOf" srcId="{C24CBC23-D2F0-41C8-9665-59D69F17F253}" destId="{8C2CFCF6-FB93-497D-9AA0-7BB75B045DEC}" srcOrd="0" destOrd="0" presId="urn:microsoft.com/office/officeart/2016/7/layout/BasicLinearProcessNumbered"/>
    <dgm:cxn modelId="{92C15294-F58E-4104-B0BA-CB1177688A04}" type="presParOf" srcId="{C24CBC23-D2F0-41C8-9665-59D69F17F253}" destId="{AECCE8A6-C60C-4AC0-9EC6-CB5C6526E650}" srcOrd="1" destOrd="0" presId="urn:microsoft.com/office/officeart/2016/7/layout/BasicLinearProcessNumbered"/>
    <dgm:cxn modelId="{1BA0430C-546E-42F5-94AB-D539052837AC}" type="presParOf" srcId="{C24CBC23-D2F0-41C8-9665-59D69F17F253}" destId="{76E3136A-CC2B-4F85-AD3A-E0C706B44239}" srcOrd="2" destOrd="0" presId="urn:microsoft.com/office/officeart/2016/7/layout/BasicLinearProcessNumbered"/>
    <dgm:cxn modelId="{AA702774-665D-4DDC-8CAD-C1555753CE76}" type="presParOf" srcId="{C24CBC23-D2F0-41C8-9665-59D69F17F253}" destId="{CAC7A4D0-4DF8-46B6-A428-FC4AB59887DF}" srcOrd="3" destOrd="0" presId="urn:microsoft.com/office/officeart/2016/7/layout/BasicLinearProcessNumbered"/>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A98A49-1580-4DF9-B04E-A642449999A8}">
      <dsp:nvSpPr>
        <dsp:cNvPr id="0" name=""/>
        <dsp:cNvSpPr/>
      </dsp:nvSpPr>
      <dsp:spPr>
        <a:xfrm>
          <a:off x="0" y="706"/>
          <a:ext cx="6949440" cy="0"/>
        </a:xfrm>
        <a:prstGeom prst="line">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021807A-B086-4AD0-B1C7-03DEE35439D6}">
      <dsp:nvSpPr>
        <dsp:cNvPr id="0" name=""/>
        <dsp:cNvSpPr/>
      </dsp:nvSpPr>
      <dsp:spPr>
        <a:xfrm>
          <a:off x="0" y="706"/>
          <a:ext cx="6949440" cy="11570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en-US" sz="3200" kern="1200" dirty="0"/>
            <a:t>Ghana’s unique ecosystems</a:t>
          </a:r>
        </a:p>
      </dsp:txBody>
      <dsp:txXfrm>
        <a:off x="0" y="706"/>
        <a:ext cx="6949440" cy="1157045"/>
      </dsp:txXfrm>
    </dsp:sp>
    <dsp:sp modelId="{78B41C2F-90B5-4565-88C4-BE87A1FB75DA}">
      <dsp:nvSpPr>
        <dsp:cNvPr id="0" name=""/>
        <dsp:cNvSpPr/>
      </dsp:nvSpPr>
      <dsp:spPr>
        <a:xfrm>
          <a:off x="0" y="1157751"/>
          <a:ext cx="6949440" cy="0"/>
        </a:xfrm>
        <a:prstGeom prst="line">
          <a:avLst/>
        </a:prstGeom>
        <a:solidFill>
          <a:schemeClr val="accent2">
            <a:hueOff val="1610903"/>
            <a:satOff val="-4623"/>
            <a:lumOff val="-7402"/>
            <a:alphaOff val="0"/>
          </a:schemeClr>
        </a:solidFill>
        <a:ln w="19050" cap="flat" cmpd="sng" algn="ctr">
          <a:solidFill>
            <a:schemeClr val="accent2">
              <a:hueOff val="1610903"/>
              <a:satOff val="-4623"/>
              <a:lumOff val="-740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3F22A82-C4C0-434F-B724-233C84947BD6}">
      <dsp:nvSpPr>
        <dsp:cNvPr id="0" name=""/>
        <dsp:cNvSpPr/>
      </dsp:nvSpPr>
      <dsp:spPr>
        <a:xfrm>
          <a:off x="0" y="1157751"/>
          <a:ext cx="6949440" cy="11570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en-US" sz="3200" kern="1200" dirty="0"/>
            <a:t>Threats to Ghana’s ecosystems</a:t>
          </a:r>
        </a:p>
      </dsp:txBody>
      <dsp:txXfrm>
        <a:off x="0" y="1157751"/>
        <a:ext cx="6949440" cy="1157045"/>
      </dsp:txXfrm>
    </dsp:sp>
    <dsp:sp modelId="{E085D75E-A0CE-49CF-94BA-49D5DBC72AB1}">
      <dsp:nvSpPr>
        <dsp:cNvPr id="0" name=""/>
        <dsp:cNvSpPr/>
      </dsp:nvSpPr>
      <dsp:spPr>
        <a:xfrm>
          <a:off x="0" y="2314796"/>
          <a:ext cx="6949440" cy="0"/>
        </a:xfrm>
        <a:prstGeom prst="line">
          <a:avLst/>
        </a:prstGeom>
        <a:solidFill>
          <a:schemeClr val="accent2">
            <a:hueOff val="3221807"/>
            <a:satOff val="-9246"/>
            <a:lumOff val="-14805"/>
            <a:alphaOff val="0"/>
          </a:schemeClr>
        </a:solidFill>
        <a:ln w="19050" cap="flat" cmpd="sng" algn="ctr">
          <a:solidFill>
            <a:schemeClr val="accent2">
              <a:hueOff val="3221807"/>
              <a:satOff val="-9246"/>
              <a:lumOff val="-1480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353A6A4-7008-49DE-84F3-AC08042E4BEE}">
      <dsp:nvSpPr>
        <dsp:cNvPr id="0" name=""/>
        <dsp:cNvSpPr/>
      </dsp:nvSpPr>
      <dsp:spPr>
        <a:xfrm>
          <a:off x="0" y="2314796"/>
          <a:ext cx="6949440" cy="11570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en-US" sz="3200" kern="1200"/>
            <a:t>Key strategies to conserve ecosystems</a:t>
          </a:r>
        </a:p>
      </dsp:txBody>
      <dsp:txXfrm>
        <a:off x="0" y="2314796"/>
        <a:ext cx="6949440" cy="1157045"/>
      </dsp:txXfrm>
    </dsp:sp>
    <dsp:sp modelId="{9F617994-9954-47AA-82A3-151C2A6DE567}">
      <dsp:nvSpPr>
        <dsp:cNvPr id="0" name=""/>
        <dsp:cNvSpPr/>
      </dsp:nvSpPr>
      <dsp:spPr>
        <a:xfrm>
          <a:off x="0" y="3471841"/>
          <a:ext cx="6949440" cy="0"/>
        </a:xfrm>
        <a:prstGeom prst="line">
          <a:avLst/>
        </a:prstGeom>
        <a:solidFill>
          <a:schemeClr val="accent2">
            <a:hueOff val="4832710"/>
            <a:satOff val="-13870"/>
            <a:lumOff val="-22207"/>
            <a:alphaOff val="0"/>
          </a:schemeClr>
        </a:solidFill>
        <a:ln w="19050" cap="flat" cmpd="sng" algn="ctr">
          <a:solidFill>
            <a:schemeClr val="accent2">
              <a:hueOff val="4832710"/>
              <a:satOff val="-13870"/>
              <a:lumOff val="-2220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4A41249-FE8B-459E-A121-8CF9700FEAC1}">
      <dsp:nvSpPr>
        <dsp:cNvPr id="0" name=""/>
        <dsp:cNvSpPr/>
      </dsp:nvSpPr>
      <dsp:spPr>
        <a:xfrm>
          <a:off x="0" y="3471841"/>
          <a:ext cx="6949440" cy="11570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en-US" sz="3200" kern="1200"/>
            <a:t>Ghana’s Commitments to key international agreements. </a:t>
          </a:r>
        </a:p>
      </dsp:txBody>
      <dsp:txXfrm>
        <a:off x="0" y="3471841"/>
        <a:ext cx="6949440" cy="1157045"/>
      </dsp:txXfrm>
    </dsp:sp>
    <dsp:sp modelId="{588B12A0-AA55-48D6-BD93-00CEB31A0714}">
      <dsp:nvSpPr>
        <dsp:cNvPr id="0" name=""/>
        <dsp:cNvSpPr/>
      </dsp:nvSpPr>
      <dsp:spPr>
        <a:xfrm>
          <a:off x="0" y="4628886"/>
          <a:ext cx="6949440" cy="0"/>
        </a:xfrm>
        <a:prstGeom prst="line">
          <a:avLst/>
        </a:prstGeom>
        <a:solidFill>
          <a:schemeClr val="accent2">
            <a:hueOff val="6443614"/>
            <a:satOff val="-18493"/>
            <a:lumOff val="-29609"/>
            <a:alphaOff val="0"/>
          </a:schemeClr>
        </a:solidFill>
        <a:ln w="19050" cap="flat" cmpd="sng" algn="ctr">
          <a:solidFill>
            <a:schemeClr val="accent2">
              <a:hueOff val="6443614"/>
              <a:satOff val="-18493"/>
              <a:lumOff val="-2960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9C77D25-7D25-446C-8D34-6B034C238C04}">
      <dsp:nvSpPr>
        <dsp:cNvPr id="0" name=""/>
        <dsp:cNvSpPr/>
      </dsp:nvSpPr>
      <dsp:spPr>
        <a:xfrm>
          <a:off x="0" y="4628886"/>
          <a:ext cx="6949440" cy="11570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en-US" sz="3200" kern="1200"/>
            <a:t>Call to Action</a:t>
          </a:r>
        </a:p>
      </dsp:txBody>
      <dsp:txXfrm>
        <a:off x="0" y="4628886"/>
        <a:ext cx="6949440" cy="115704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90163A-AC0F-40F7-B735-068650FDC5B6}">
      <dsp:nvSpPr>
        <dsp:cNvPr id="0" name=""/>
        <dsp:cNvSpPr/>
      </dsp:nvSpPr>
      <dsp:spPr>
        <a:xfrm>
          <a:off x="123820" y="824545"/>
          <a:ext cx="910367" cy="910367"/>
        </a:xfrm>
        <a:prstGeom prst="ellipse">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88C63A5-DD49-46ED-8822-C508CCD95A9D}">
      <dsp:nvSpPr>
        <dsp:cNvPr id="0" name=""/>
        <dsp:cNvSpPr/>
      </dsp:nvSpPr>
      <dsp:spPr>
        <a:xfrm>
          <a:off x="314997" y="1015722"/>
          <a:ext cx="528013" cy="52801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B78157F-AEBC-4373-AF45-E993A2285996}">
      <dsp:nvSpPr>
        <dsp:cNvPr id="0" name=""/>
        <dsp:cNvSpPr/>
      </dsp:nvSpPr>
      <dsp:spPr>
        <a:xfrm>
          <a:off x="1229266" y="824545"/>
          <a:ext cx="2145866" cy="9103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US" sz="2400" b="1" kern="1200" dirty="0">
              <a:latin typeface="Arial" panose="020B0604020202020204" pitchFamily="34" charset="0"/>
              <a:cs typeface="Arial" panose="020B0604020202020204" pitchFamily="34" charset="0"/>
            </a:rPr>
            <a:t>Illegal Small-scale mining/  </a:t>
          </a:r>
          <a:r>
            <a:rPr lang="en-US" sz="2400" b="1" kern="1200" dirty="0" err="1">
              <a:latin typeface="Arial" panose="020B0604020202020204" pitchFamily="34" charset="0"/>
              <a:cs typeface="Arial" panose="020B0604020202020204" pitchFamily="34" charset="0"/>
            </a:rPr>
            <a:t>Galamsey</a:t>
          </a:r>
          <a:r>
            <a:rPr lang="en-US" sz="2400" b="1" kern="1200" dirty="0">
              <a:latin typeface="Arial" panose="020B0604020202020204" pitchFamily="34" charset="0"/>
              <a:cs typeface="Arial" panose="020B0604020202020204" pitchFamily="34" charset="0"/>
            </a:rPr>
            <a:t>	</a:t>
          </a:r>
          <a:endParaRPr lang="en-US" sz="2400" kern="1200" dirty="0">
            <a:latin typeface="Arial" panose="020B0604020202020204" pitchFamily="34" charset="0"/>
            <a:cs typeface="Arial" panose="020B0604020202020204" pitchFamily="34" charset="0"/>
          </a:endParaRPr>
        </a:p>
      </dsp:txBody>
      <dsp:txXfrm>
        <a:off x="1229266" y="824545"/>
        <a:ext cx="2145866" cy="910367"/>
      </dsp:txXfrm>
    </dsp:sp>
    <dsp:sp modelId="{9B12FBE0-5ED2-424A-9B42-9989982FC1ED}">
      <dsp:nvSpPr>
        <dsp:cNvPr id="0" name=""/>
        <dsp:cNvSpPr/>
      </dsp:nvSpPr>
      <dsp:spPr>
        <a:xfrm>
          <a:off x="3749034" y="824545"/>
          <a:ext cx="910367" cy="910367"/>
        </a:xfrm>
        <a:prstGeom prst="ellipse">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A6ED1A5-AD25-416D-AA8D-F72D7346E54F}">
      <dsp:nvSpPr>
        <dsp:cNvPr id="0" name=""/>
        <dsp:cNvSpPr/>
      </dsp:nvSpPr>
      <dsp:spPr>
        <a:xfrm>
          <a:off x="3940211" y="1015722"/>
          <a:ext cx="528013" cy="52801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2A9E29B-F065-4C93-998F-CDCE007BFA37}">
      <dsp:nvSpPr>
        <dsp:cNvPr id="0" name=""/>
        <dsp:cNvSpPr/>
      </dsp:nvSpPr>
      <dsp:spPr>
        <a:xfrm>
          <a:off x="4854480" y="824545"/>
          <a:ext cx="2145866" cy="9103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GB" sz="2400" b="1" kern="1200" dirty="0">
              <a:latin typeface="Arial" panose="020B0604020202020204" pitchFamily="34" charset="0"/>
              <a:cs typeface="Arial" panose="020B0604020202020204" pitchFamily="34" charset="0"/>
            </a:rPr>
            <a:t> Deforestation and land degradation</a:t>
          </a:r>
          <a:endParaRPr lang="en-US" sz="2400" kern="1200" dirty="0">
            <a:latin typeface="Arial" panose="020B0604020202020204" pitchFamily="34" charset="0"/>
            <a:cs typeface="Arial" panose="020B0604020202020204" pitchFamily="34" charset="0"/>
          </a:endParaRPr>
        </a:p>
      </dsp:txBody>
      <dsp:txXfrm>
        <a:off x="4854480" y="824545"/>
        <a:ext cx="2145866" cy="910367"/>
      </dsp:txXfrm>
    </dsp:sp>
    <dsp:sp modelId="{0D733D8A-366D-4A62-8DC0-F68DF2FC6C36}">
      <dsp:nvSpPr>
        <dsp:cNvPr id="0" name=""/>
        <dsp:cNvSpPr/>
      </dsp:nvSpPr>
      <dsp:spPr>
        <a:xfrm>
          <a:off x="7374248" y="824545"/>
          <a:ext cx="910367" cy="910367"/>
        </a:xfrm>
        <a:prstGeom prst="ellipse">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7C86218-E9C8-46F8-9071-87662DD86619}">
      <dsp:nvSpPr>
        <dsp:cNvPr id="0" name=""/>
        <dsp:cNvSpPr/>
      </dsp:nvSpPr>
      <dsp:spPr>
        <a:xfrm>
          <a:off x="7565425" y="1015722"/>
          <a:ext cx="528013" cy="52801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AA07556-96B8-40E3-A4A4-487815A55110}">
      <dsp:nvSpPr>
        <dsp:cNvPr id="0" name=""/>
        <dsp:cNvSpPr/>
      </dsp:nvSpPr>
      <dsp:spPr>
        <a:xfrm>
          <a:off x="8495166" y="836734"/>
          <a:ext cx="2383156" cy="9103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GB" sz="2400" b="1" kern="1200" dirty="0">
              <a:latin typeface="Arial" panose="020B0604020202020204" pitchFamily="34" charset="0"/>
              <a:cs typeface="Arial" panose="020B0604020202020204" pitchFamily="34" charset="0"/>
            </a:rPr>
            <a:t>Pollution (air, water, soil)</a:t>
          </a:r>
          <a:endParaRPr lang="en-US" sz="2400" kern="1200" dirty="0">
            <a:latin typeface="Arial" panose="020B0604020202020204" pitchFamily="34" charset="0"/>
            <a:cs typeface="Arial" panose="020B0604020202020204" pitchFamily="34" charset="0"/>
          </a:endParaRPr>
        </a:p>
      </dsp:txBody>
      <dsp:txXfrm>
        <a:off x="8495166" y="836734"/>
        <a:ext cx="2383156" cy="910367"/>
      </dsp:txXfrm>
    </dsp:sp>
    <dsp:sp modelId="{D8C50486-40C1-40F6-8FC0-FF6B2A70E2F3}">
      <dsp:nvSpPr>
        <dsp:cNvPr id="0" name=""/>
        <dsp:cNvSpPr/>
      </dsp:nvSpPr>
      <dsp:spPr>
        <a:xfrm>
          <a:off x="123820" y="2798395"/>
          <a:ext cx="910367" cy="910367"/>
        </a:xfrm>
        <a:prstGeom prst="ellipse">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CC78CFB-B172-4B9A-A09F-077C05894E16}">
      <dsp:nvSpPr>
        <dsp:cNvPr id="0" name=""/>
        <dsp:cNvSpPr/>
      </dsp:nvSpPr>
      <dsp:spPr>
        <a:xfrm>
          <a:off x="314997" y="2989572"/>
          <a:ext cx="528013" cy="528013"/>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E1E8695-0CA2-40EB-AA4D-AA3581B8E6A6}">
      <dsp:nvSpPr>
        <dsp:cNvPr id="0" name=""/>
        <dsp:cNvSpPr/>
      </dsp:nvSpPr>
      <dsp:spPr>
        <a:xfrm>
          <a:off x="1088143" y="2694440"/>
          <a:ext cx="2428112" cy="11182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GB" sz="2400" b="1" kern="1200" dirty="0">
              <a:latin typeface="Arial" panose="020B0604020202020204" pitchFamily="34" charset="0"/>
              <a:cs typeface="Arial" panose="020B0604020202020204" pitchFamily="34" charset="0"/>
            </a:rPr>
            <a:t>Overexploitation of resources</a:t>
          </a:r>
          <a:endParaRPr lang="en-US" sz="2400" kern="1200" dirty="0">
            <a:latin typeface="Arial" panose="020B0604020202020204" pitchFamily="34" charset="0"/>
            <a:cs typeface="Arial" panose="020B0604020202020204" pitchFamily="34" charset="0"/>
          </a:endParaRPr>
        </a:p>
      </dsp:txBody>
      <dsp:txXfrm>
        <a:off x="1088143" y="2694440"/>
        <a:ext cx="2428112" cy="1118277"/>
      </dsp:txXfrm>
    </dsp:sp>
    <dsp:sp modelId="{5917975B-0437-4DB9-ACA4-88ACF28E8B5B}">
      <dsp:nvSpPr>
        <dsp:cNvPr id="0" name=""/>
        <dsp:cNvSpPr/>
      </dsp:nvSpPr>
      <dsp:spPr>
        <a:xfrm>
          <a:off x="3890156" y="2798395"/>
          <a:ext cx="910367" cy="910367"/>
        </a:xfrm>
        <a:prstGeom prst="ellipse">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6FE72A5-5431-43B0-B2AC-881F5E11A37D}">
      <dsp:nvSpPr>
        <dsp:cNvPr id="0" name=""/>
        <dsp:cNvSpPr/>
      </dsp:nvSpPr>
      <dsp:spPr>
        <a:xfrm>
          <a:off x="4081334" y="2989572"/>
          <a:ext cx="528013" cy="528013"/>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D45476A-6D62-4257-9FCF-C86F8ACCEE8B}">
      <dsp:nvSpPr>
        <dsp:cNvPr id="0" name=""/>
        <dsp:cNvSpPr/>
      </dsp:nvSpPr>
      <dsp:spPr>
        <a:xfrm>
          <a:off x="4995603" y="2548121"/>
          <a:ext cx="2145866" cy="1410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GB" sz="2400" b="1" kern="1200" dirty="0">
              <a:latin typeface="Arial" panose="020B0604020202020204" pitchFamily="34" charset="0"/>
              <a:cs typeface="Arial" panose="020B0604020202020204" pitchFamily="34" charset="0"/>
            </a:rPr>
            <a:t>Climate change and biodiversity loss</a:t>
          </a:r>
          <a:endParaRPr lang="en-US" sz="2400" kern="1200" dirty="0">
            <a:latin typeface="Arial" panose="020B0604020202020204" pitchFamily="34" charset="0"/>
            <a:cs typeface="Arial" panose="020B0604020202020204" pitchFamily="34" charset="0"/>
          </a:endParaRPr>
        </a:p>
      </dsp:txBody>
      <dsp:txXfrm>
        <a:off x="4995603" y="2548121"/>
        <a:ext cx="2145866" cy="1410915"/>
      </dsp:txXfrm>
    </dsp:sp>
    <dsp:sp modelId="{2B268B56-CBA2-4CE2-A112-1BF7E07C97AF}">
      <dsp:nvSpPr>
        <dsp:cNvPr id="0" name=""/>
        <dsp:cNvSpPr/>
      </dsp:nvSpPr>
      <dsp:spPr>
        <a:xfrm>
          <a:off x="7515370" y="2798395"/>
          <a:ext cx="910367" cy="910367"/>
        </a:xfrm>
        <a:prstGeom prst="ellipse">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03AC14A-D9EB-4891-97EC-ABAC46627139}">
      <dsp:nvSpPr>
        <dsp:cNvPr id="0" name=""/>
        <dsp:cNvSpPr/>
      </dsp:nvSpPr>
      <dsp:spPr>
        <a:xfrm>
          <a:off x="7706548" y="2989572"/>
          <a:ext cx="528013" cy="528013"/>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6346C23-CA49-43C6-AF31-B6D7FED28FCA}">
      <dsp:nvSpPr>
        <dsp:cNvPr id="0" name=""/>
        <dsp:cNvSpPr/>
      </dsp:nvSpPr>
      <dsp:spPr>
        <a:xfrm>
          <a:off x="8620817" y="2798395"/>
          <a:ext cx="2145866" cy="9103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GB" sz="2400" b="1" kern="1200" dirty="0">
              <a:latin typeface="Arial" panose="020B0604020202020204" pitchFamily="34" charset="0"/>
              <a:cs typeface="Arial" panose="020B0604020202020204" pitchFamily="34" charset="0"/>
            </a:rPr>
            <a:t>Unsustainable agriculture and urban expansion</a:t>
          </a:r>
          <a:endParaRPr lang="en-US" sz="2400" kern="1200" dirty="0">
            <a:latin typeface="Arial" panose="020B0604020202020204" pitchFamily="34" charset="0"/>
            <a:cs typeface="Arial" panose="020B0604020202020204" pitchFamily="34" charset="0"/>
          </a:endParaRPr>
        </a:p>
      </dsp:txBody>
      <dsp:txXfrm>
        <a:off x="8620817" y="2798395"/>
        <a:ext cx="2145866" cy="91036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160E2A-BD71-4517-B715-AFE87AEFA06B}">
      <dsp:nvSpPr>
        <dsp:cNvPr id="0" name=""/>
        <dsp:cNvSpPr/>
      </dsp:nvSpPr>
      <dsp:spPr>
        <a:xfrm>
          <a:off x="0" y="709"/>
          <a:ext cx="5893453" cy="1660901"/>
        </a:xfrm>
        <a:prstGeom prst="roundRect">
          <a:avLst>
            <a:gd name="adj" fmla="val 10000"/>
          </a:avLst>
        </a:prstGeom>
        <a:solidFill>
          <a:schemeClr val="tx1"/>
        </a:solidFill>
        <a:ln>
          <a:noFill/>
        </a:ln>
        <a:effectLst/>
      </dsp:spPr>
      <dsp:style>
        <a:lnRef idx="0">
          <a:scrgbClr r="0" g="0" b="0"/>
        </a:lnRef>
        <a:fillRef idx="1">
          <a:scrgbClr r="0" g="0" b="0"/>
        </a:fillRef>
        <a:effectRef idx="0">
          <a:scrgbClr r="0" g="0" b="0"/>
        </a:effectRef>
        <a:fontRef idx="minor"/>
      </dsp:style>
    </dsp:sp>
    <dsp:sp modelId="{AF3A04AD-69AE-4F3E-B726-79887541DD9A}">
      <dsp:nvSpPr>
        <dsp:cNvPr id="0" name=""/>
        <dsp:cNvSpPr/>
      </dsp:nvSpPr>
      <dsp:spPr>
        <a:xfrm>
          <a:off x="502422" y="374412"/>
          <a:ext cx="913495" cy="91349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8AC870C-2631-47EA-A551-8E7C3E1469F8}">
      <dsp:nvSpPr>
        <dsp:cNvPr id="0" name=""/>
        <dsp:cNvSpPr/>
      </dsp:nvSpPr>
      <dsp:spPr>
        <a:xfrm>
          <a:off x="1918340" y="709"/>
          <a:ext cx="3975112" cy="16609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5779" tIns="175779" rIns="175779" bIns="175779" numCol="1" spcCol="1270" anchor="ctr" anchorCtr="0">
          <a:noAutofit/>
        </a:bodyPr>
        <a:lstStyle/>
        <a:p>
          <a:pPr marL="0" lvl="0" indent="0" algn="l" defTabSz="844550">
            <a:lnSpc>
              <a:spcPct val="90000"/>
            </a:lnSpc>
            <a:spcBef>
              <a:spcPct val="0"/>
            </a:spcBef>
            <a:spcAft>
              <a:spcPct val="35000"/>
            </a:spcAft>
            <a:buNone/>
          </a:pPr>
          <a:r>
            <a:rPr lang="en-US" sz="1900" i="0" kern="1200" baseline="0" dirty="0"/>
            <a:t>Traditional knowledge and values promotes long term stewardship of local resources</a:t>
          </a:r>
          <a:endParaRPr lang="en-US" sz="1900" kern="1200" dirty="0"/>
        </a:p>
      </dsp:txBody>
      <dsp:txXfrm>
        <a:off x="1918340" y="709"/>
        <a:ext cx="3975112" cy="1660901"/>
      </dsp:txXfrm>
    </dsp:sp>
    <dsp:sp modelId="{75863DDE-4FE1-46E2-AD5B-18B436E4A93B}">
      <dsp:nvSpPr>
        <dsp:cNvPr id="0" name=""/>
        <dsp:cNvSpPr/>
      </dsp:nvSpPr>
      <dsp:spPr>
        <a:xfrm>
          <a:off x="0" y="2076836"/>
          <a:ext cx="5893453" cy="1660901"/>
        </a:xfrm>
        <a:prstGeom prst="roundRect">
          <a:avLst>
            <a:gd name="adj" fmla="val 10000"/>
          </a:avLst>
        </a:prstGeom>
        <a:solidFill>
          <a:srgbClr val="000000"/>
        </a:solidFill>
        <a:ln>
          <a:noFill/>
        </a:ln>
        <a:effectLst/>
      </dsp:spPr>
      <dsp:style>
        <a:lnRef idx="0">
          <a:scrgbClr r="0" g="0" b="0"/>
        </a:lnRef>
        <a:fillRef idx="1">
          <a:scrgbClr r="0" g="0" b="0"/>
        </a:fillRef>
        <a:effectRef idx="0">
          <a:scrgbClr r="0" g="0" b="0"/>
        </a:effectRef>
        <a:fontRef idx="minor"/>
      </dsp:style>
    </dsp:sp>
    <dsp:sp modelId="{55EE06B5-D7D5-45A7-A1BE-FC910A111AE8}">
      <dsp:nvSpPr>
        <dsp:cNvPr id="0" name=""/>
        <dsp:cNvSpPr/>
      </dsp:nvSpPr>
      <dsp:spPr>
        <a:xfrm>
          <a:off x="502422" y="2450539"/>
          <a:ext cx="913495" cy="91349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5D5C293-A726-4A1A-AC6E-C6CBD71011E4}">
      <dsp:nvSpPr>
        <dsp:cNvPr id="0" name=""/>
        <dsp:cNvSpPr/>
      </dsp:nvSpPr>
      <dsp:spPr>
        <a:xfrm>
          <a:off x="1918340" y="2076836"/>
          <a:ext cx="3975112" cy="16609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5779" tIns="175779" rIns="175779" bIns="175779" numCol="1" spcCol="1270" anchor="ctr" anchorCtr="0">
          <a:noAutofit/>
        </a:bodyPr>
        <a:lstStyle/>
        <a:p>
          <a:pPr marL="0" lvl="0" indent="0" algn="l" defTabSz="844550">
            <a:lnSpc>
              <a:spcPct val="90000"/>
            </a:lnSpc>
            <a:spcBef>
              <a:spcPct val="0"/>
            </a:spcBef>
            <a:spcAft>
              <a:spcPct val="35000"/>
            </a:spcAft>
            <a:buNone/>
          </a:pPr>
          <a:r>
            <a:rPr lang="en-US" sz="1900" i="0" kern="1200" baseline="0" dirty="0"/>
            <a:t>Builds Knowledge and reduces conflicts over resource use. </a:t>
          </a:r>
          <a:endParaRPr lang="en-US" sz="1900" kern="1200" dirty="0"/>
        </a:p>
      </dsp:txBody>
      <dsp:txXfrm>
        <a:off x="1918340" y="2076836"/>
        <a:ext cx="3975112" cy="1660901"/>
      </dsp:txXfrm>
    </dsp:sp>
    <dsp:sp modelId="{398EA7AB-2044-4581-B8B8-4B8E13B53F6E}">
      <dsp:nvSpPr>
        <dsp:cNvPr id="0" name=""/>
        <dsp:cNvSpPr/>
      </dsp:nvSpPr>
      <dsp:spPr>
        <a:xfrm>
          <a:off x="0" y="4152962"/>
          <a:ext cx="5893453" cy="1660901"/>
        </a:xfrm>
        <a:prstGeom prst="roundRect">
          <a:avLst>
            <a:gd name="adj" fmla="val 10000"/>
          </a:avLst>
        </a:prstGeom>
        <a:solidFill>
          <a:srgbClr val="1C3B11"/>
        </a:solidFill>
        <a:ln>
          <a:noFill/>
        </a:ln>
        <a:effectLst/>
      </dsp:spPr>
      <dsp:style>
        <a:lnRef idx="0">
          <a:scrgbClr r="0" g="0" b="0"/>
        </a:lnRef>
        <a:fillRef idx="1">
          <a:scrgbClr r="0" g="0" b="0"/>
        </a:fillRef>
        <a:effectRef idx="0">
          <a:scrgbClr r="0" g="0" b="0"/>
        </a:effectRef>
        <a:fontRef idx="minor"/>
      </dsp:style>
    </dsp:sp>
    <dsp:sp modelId="{485465A7-C3BA-4742-BF3A-5897DED854D3}">
      <dsp:nvSpPr>
        <dsp:cNvPr id="0" name=""/>
        <dsp:cNvSpPr/>
      </dsp:nvSpPr>
      <dsp:spPr>
        <a:xfrm>
          <a:off x="502422" y="4526665"/>
          <a:ext cx="913495" cy="91349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262AB3A-56E4-48AD-92C0-D9B4E5DB45C4}">
      <dsp:nvSpPr>
        <dsp:cNvPr id="0" name=""/>
        <dsp:cNvSpPr/>
      </dsp:nvSpPr>
      <dsp:spPr>
        <a:xfrm>
          <a:off x="1918340" y="4152962"/>
          <a:ext cx="3975112" cy="16609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5779" tIns="175779" rIns="175779" bIns="175779" numCol="1" spcCol="1270" anchor="ctr" anchorCtr="0">
          <a:noAutofit/>
        </a:bodyPr>
        <a:lstStyle/>
        <a:p>
          <a:pPr marL="0" lvl="0" indent="0" algn="l" defTabSz="844550">
            <a:lnSpc>
              <a:spcPct val="90000"/>
            </a:lnSpc>
            <a:spcBef>
              <a:spcPct val="0"/>
            </a:spcBef>
            <a:spcAft>
              <a:spcPct val="35000"/>
            </a:spcAft>
            <a:buNone/>
          </a:pPr>
          <a:r>
            <a:rPr lang="en-US" sz="1900" i="0" kern="1200" baseline="0" dirty="0"/>
            <a:t>Traditional  conservation methods such as sacred groves, stone lining and composting promotes ecosystem and human health</a:t>
          </a:r>
          <a:endParaRPr lang="en-US" sz="1900" kern="1200" dirty="0"/>
        </a:p>
      </dsp:txBody>
      <dsp:txXfrm>
        <a:off x="1918340" y="4152962"/>
        <a:ext cx="3975112" cy="166090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1769C2-EB6D-4F90-B3F0-E103240D61DA}">
      <dsp:nvSpPr>
        <dsp:cNvPr id="0" name=""/>
        <dsp:cNvSpPr/>
      </dsp:nvSpPr>
      <dsp:spPr>
        <a:xfrm>
          <a:off x="2971" y="1675"/>
          <a:ext cx="6090056" cy="3418433"/>
        </a:xfrm>
        <a:prstGeom prst="rect">
          <a:avLst/>
        </a:prstGeom>
        <a:solidFill>
          <a:srgbClr val="000000"/>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8126" tIns="312935" rIns="298126" bIns="312935" numCol="1" spcCol="1270" anchor="t" anchorCtr="0">
          <a:noAutofit/>
        </a:bodyPr>
        <a:lstStyle/>
        <a:p>
          <a:pPr marL="0" lvl="0" indent="0" algn="l" defTabSz="977900">
            <a:lnSpc>
              <a:spcPct val="90000"/>
            </a:lnSpc>
            <a:spcBef>
              <a:spcPct val="0"/>
            </a:spcBef>
            <a:spcAft>
              <a:spcPct val="35000"/>
            </a:spcAft>
            <a:buNone/>
          </a:pPr>
          <a:r>
            <a:rPr lang="en-US" sz="2400" b="1" kern="1200" dirty="0"/>
            <a:t>4</a:t>
          </a:r>
          <a:r>
            <a:rPr lang="en-US" sz="2400" b="1" i="0" kern="1200" baseline="0" dirty="0"/>
            <a:t>. Sustainable Development Goals </a:t>
          </a:r>
          <a:r>
            <a:rPr lang="en-US" sz="2400" b="0" i="0" kern="1200" baseline="0" dirty="0"/>
            <a:t>Particularly relevant:</a:t>
          </a:r>
        </a:p>
        <a:p>
          <a:pPr marL="0" lvl="0" indent="0" algn="l" defTabSz="977900">
            <a:lnSpc>
              <a:spcPct val="100000"/>
            </a:lnSpc>
            <a:spcBef>
              <a:spcPct val="0"/>
            </a:spcBef>
            <a:spcAft>
              <a:spcPct val="35000"/>
            </a:spcAft>
            <a:buNone/>
          </a:pPr>
          <a:r>
            <a:rPr lang="en-US" sz="2400" b="0" i="0" kern="1200" baseline="0" dirty="0">
              <a:latin typeface="Arial" panose="020B0604020202020204" pitchFamily="34" charset="0"/>
              <a:cs typeface="Arial" panose="020B0604020202020204" pitchFamily="34" charset="0"/>
            </a:rPr>
            <a:t>SDG 15 – Life on Land</a:t>
          </a:r>
          <a:endParaRPr lang="en-US" sz="2400" kern="1200" dirty="0">
            <a:latin typeface="Arial" panose="020B0604020202020204" pitchFamily="34" charset="0"/>
            <a:cs typeface="Arial" panose="020B0604020202020204" pitchFamily="34" charset="0"/>
          </a:endParaRPr>
        </a:p>
        <a:p>
          <a:pPr marL="0" marR="0" lvl="0" indent="0" algn="l" defTabSz="914400" eaLnBrk="1" fontAlgn="auto" latinLnBrk="0" hangingPunct="1">
            <a:lnSpc>
              <a:spcPct val="100000"/>
            </a:lnSpc>
            <a:spcBef>
              <a:spcPts val="0"/>
            </a:spcBef>
            <a:spcAft>
              <a:spcPts val="0"/>
            </a:spcAft>
            <a:buClrTx/>
            <a:buSzTx/>
            <a:buFontTx/>
            <a:buNone/>
            <a:tabLst/>
            <a:defRPr/>
          </a:pPr>
          <a:r>
            <a:rPr lang="en-US" sz="2400" b="0" i="0" kern="1200" baseline="0" dirty="0">
              <a:latin typeface="Arial" panose="020B0604020202020204" pitchFamily="34" charset="0"/>
              <a:cs typeface="Arial" panose="020B0604020202020204" pitchFamily="34" charset="0"/>
            </a:rPr>
            <a:t>SDG 14 – Life Below Water</a:t>
          </a:r>
          <a:endParaRPr lang="en-US" sz="2400" kern="1200" dirty="0">
            <a:latin typeface="Arial" panose="020B0604020202020204" pitchFamily="34" charset="0"/>
            <a:cs typeface="Arial" panose="020B0604020202020204" pitchFamily="34" charset="0"/>
          </a:endParaRPr>
        </a:p>
        <a:p>
          <a:pPr marL="0" marR="0" lvl="0" indent="0" algn="l" defTabSz="914400" eaLnBrk="1" fontAlgn="auto" latinLnBrk="0" hangingPunct="1">
            <a:lnSpc>
              <a:spcPct val="100000"/>
            </a:lnSpc>
            <a:spcBef>
              <a:spcPts val="0"/>
            </a:spcBef>
            <a:spcAft>
              <a:spcPts val="0"/>
            </a:spcAft>
            <a:buClrTx/>
            <a:buSzTx/>
            <a:buFontTx/>
            <a:buNone/>
            <a:tabLst/>
            <a:defRPr/>
          </a:pPr>
          <a:r>
            <a:rPr lang="en-US" sz="2400" b="0" i="0" kern="1200" baseline="0" dirty="0">
              <a:latin typeface="Arial" panose="020B0604020202020204" pitchFamily="34" charset="0"/>
              <a:cs typeface="Arial" panose="020B0604020202020204" pitchFamily="34" charset="0"/>
            </a:rPr>
            <a:t>SDG 13 – Climate Action</a:t>
          </a:r>
          <a:endParaRPr lang="en-US" sz="2400" kern="1200" dirty="0">
            <a:latin typeface="Arial" panose="020B0604020202020204" pitchFamily="34" charset="0"/>
            <a:cs typeface="Arial" panose="020B0604020202020204" pitchFamily="34" charset="0"/>
          </a:endParaRPr>
        </a:p>
        <a:p>
          <a:pPr marL="0" marR="0" lvl="0" indent="0" algn="l" defTabSz="914400" eaLnBrk="1" fontAlgn="auto" latinLnBrk="0" hangingPunct="1">
            <a:lnSpc>
              <a:spcPct val="100000"/>
            </a:lnSpc>
            <a:spcBef>
              <a:spcPts val="0"/>
            </a:spcBef>
            <a:spcAft>
              <a:spcPts val="0"/>
            </a:spcAft>
            <a:buClrTx/>
            <a:buSzTx/>
            <a:buFontTx/>
            <a:buNone/>
            <a:tabLst/>
            <a:defRPr/>
          </a:pPr>
          <a:r>
            <a:rPr lang="en-US" sz="2400" b="0" i="0" kern="1200" baseline="0" dirty="0">
              <a:latin typeface="Arial" panose="020B0604020202020204" pitchFamily="34" charset="0"/>
              <a:cs typeface="Arial" panose="020B0604020202020204" pitchFamily="34" charset="0"/>
            </a:rPr>
            <a:t>SDG 5- Gender equality</a:t>
          </a:r>
          <a:endParaRPr lang="en-US" sz="2400" kern="1200" dirty="0">
            <a:latin typeface="Arial" panose="020B0604020202020204" pitchFamily="34" charset="0"/>
            <a:cs typeface="Arial" panose="020B0604020202020204" pitchFamily="34" charset="0"/>
          </a:endParaRPr>
        </a:p>
        <a:p>
          <a:pPr marL="0" marR="0" lvl="0" indent="0" algn="l" defTabSz="914400" eaLnBrk="1" fontAlgn="auto" latinLnBrk="0" hangingPunct="1">
            <a:lnSpc>
              <a:spcPct val="100000"/>
            </a:lnSpc>
            <a:spcBef>
              <a:spcPts val="0"/>
            </a:spcBef>
            <a:spcAft>
              <a:spcPts val="0"/>
            </a:spcAft>
            <a:buClrTx/>
            <a:buSzTx/>
            <a:buFontTx/>
            <a:buNone/>
            <a:tabLst/>
            <a:defRPr/>
          </a:pPr>
          <a:r>
            <a:rPr lang="en-US" sz="2400" b="0" i="0" kern="1200" baseline="0" dirty="0">
              <a:latin typeface="Arial" panose="020B0604020202020204" pitchFamily="34" charset="0"/>
              <a:cs typeface="Arial" panose="020B0604020202020204" pitchFamily="34" charset="0"/>
            </a:rPr>
            <a:t>SDG 2 – Zero Hunger</a:t>
          </a:r>
          <a:endParaRPr lang="en-US" sz="2400" kern="1200" dirty="0">
            <a:latin typeface="Arial" panose="020B0604020202020204" pitchFamily="34" charset="0"/>
            <a:cs typeface="Arial" panose="020B0604020202020204" pitchFamily="34" charset="0"/>
          </a:endParaRPr>
        </a:p>
        <a:p>
          <a:pPr marL="0" marR="0" lvl="0" indent="0" algn="l" defTabSz="914400" eaLnBrk="1" fontAlgn="auto" latinLnBrk="0" hangingPunct="1">
            <a:lnSpc>
              <a:spcPct val="100000"/>
            </a:lnSpc>
            <a:spcBef>
              <a:spcPts val="0"/>
            </a:spcBef>
            <a:spcAft>
              <a:spcPts val="0"/>
            </a:spcAft>
            <a:buClrTx/>
            <a:buSzTx/>
            <a:buFontTx/>
            <a:buNone/>
            <a:tabLst/>
            <a:defRPr/>
          </a:pPr>
          <a:r>
            <a:rPr lang="en-US" sz="2400" b="0" i="0" kern="1200" baseline="0" dirty="0">
              <a:latin typeface="Arial" panose="020B0604020202020204" pitchFamily="34" charset="0"/>
              <a:cs typeface="Arial" panose="020B0604020202020204" pitchFamily="34" charset="0"/>
            </a:rPr>
            <a:t>SDG 1- Poverty reduction </a:t>
          </a:r>
          <a:endParaRPr lang="en-US" sz="2400" kern="1200" dirty="0">
            <a:latin typeface="Arial" panose="020B0604020202020204" pitchFamily="34" charset="0"/>
            <a:cs typeface="Arial" panose="020B0604020202020204" pitchFamily="34" charset="0"/>
          </a:endParaRPr>
        </a:p>
      </dsp:txBody>
      <dsp:txXfrm>
        <a:off x="2971" y="1675"/>
        <a:ext cx="6090056" cy="341843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168C3A-B385-44DA-AFD1-3E903C17C33D}">
      <dsp:nvSpPr>
        <dsp:cNvPr id="0" name=""/>
        <dsp:cNvSpPr/>
      </dsp:nvSpPr>
      <dsp:spPr>
        <a:xfrm>
          <a:off x="3080" y="464830"/>
          <a:ext cx="2444055" cy="3421677"/>
        </a:xfrm>
        <a:prstGeom prst="rect">
          <a:avLst/>
        </a:prstGeom>
        <a:solidFill>
          <a:schemeClr val="accent6">
            <a:alpha val="90000"/>
            <a:tint val="40000"/>
            <a:hueOff val="0"/>
            <a:satOff val="0"/>
            <a:lumOff val="0"/>
            <a:alphaOff val="0"/>
          </a:schemeClr>
        </a:solidFill>
        <a:ln w="19050" cap="flat" cmpd="sng" algn="ctr">
          <a:solidFill>
            <a:schemeClr val="accent6">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0548" tIns="330200" rIns="190548" bIns="330200" numCol="1" spcCol="1270" anchor="t" anchorCtr="0">
          <a:noAutofit/>
        </a:bodyPr>
        <a:lstStyle/>
        <a:p>
          <a:pPr marL="0" lvl="0" indent="0" algn="l" defTabSz="711200">
            <a:lnSpc>
              <a:spcPct val="90000"/>
            </a:lnSpc>
            <a:spcBef>
              <a:spcPct val="0"/>
            </a:spcBef>
            <a:spcAft>
              <a:spcPct val="35000"/>
            </a:spcAft>
            <a:buNone/>
          </a:pPr>
          <a:r>
            <a:rPr lang="en-US" sz="1600" b="1" kern="1200">
              <a:latin typeface="Arial" panose="020B0604020202020204" pitchFamily="34" charset="0"/>
              <a:cs typeface="Arial" panose="020B0604020202020204" pitchFamily="34" charset="0"/>
            </a:rPr>
            <a:t>Policy Alignment</a:t>
          </a:r>
          <a:r>
            <a:rPr lang="en-US" sz="1600" kern="1200">
              <a:latin typeface="Arial" panose="020B0604020202020204" pitchFamily="34" charset="0"/>
              <a:cs typeface="Arial" panose="020B0604020202020204" pitchFamily="34" charset="0"/>
            </a:rPr>
            <a:t>: </a:t>
          </a:r>
        </a:p>
        <a:p>
          <a:pPr marL="0" lvl="0" indent="0" algn="l" defTabSz="711200">
            <a:lnSpc>
              <a:spcPct val="90000"/>
            </a:lnSpc>
            <a:spcBef>
              <a:spcPct val="0"/>
            </a:spcBef>
            <a:spcAft>
              <a:spcPct val="35000"/>
            </a:spcAft>
            <a:buNone/>
          </a:pPr>
          <a:r>
            <a:rPr lang="en-US" sz="1600" kern="1200">
              <a:latin typeface="Arial" panose="020B0604020202020204" pitchFamily="34" charset="0"/>
              <a:cs typeface="Arial" panose="020B0604020202020204" pitchFamily="34" charset="0"/>
            </a:rPr>
            <a:t>Helps Ghana align national policies with global sustainability goals.</a:t>
          </a:r>
        </a:p>
      </dsp:txBody>
      <dsp:txXfrm>
        <a:off x="3080" y="1765067"/>
        <a:ext cx="2444055" cy="2053006"/>
      </dsp:txXfrm>
    </dsp:sp>
    <dsp:sp modelId="{EC19F2F0-9B9F-433F-9724-66850475B9C1}">
      <dsp:nvSpPr>
        <dsp:cNvPr id="0" name=""/>
        <dsp:cNvSpPr/>
      </dsp:nvSpPr>
      <dsp:spPr>
        <a:xfrm>
          <a:off x="711856" y="806997"/>
          <a:ext cx="1026503" cy="1026503"/>
        </a:xfrm>
        <a:prstGeom prst="ellipse">
          <a:avLst/>
        </a:prstGeom>
        <a:solidFill>
          <a:schemeClr val="accent6">
            <a:hueOff val="0"/>
            <a:satOff val="0"/>
            <a:lumOff val="0"/>
            <a:alphaOff val="0"/>
          </a:schemeClr>
        </a:solidFill>
        <a:ln w="1905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30" tIns="12700" rIns="80030" bIns="12700" numCol="1" spcCol="1270" anchor="ctr" anchorCtr="0">
          <a:noAutofit/>
        </a:bodyPr>
        <a:lstStyle/>
        <a:p>
          <a:pPr marL="0" lvl="0" indent="0" algn="ctr" defTabSz="2133600">
            <a:lnSpc>
              <a:spcPct val="90000"/>
            </a:lnSpc>
            <a:spcBef>
              <a:spcPct val="0"/>
            </a:spcBef>
            <a:spcAft>
              <a:spcPct val="35000"/>
            </a:spcAft>
            <a:buNone/>
          </a:pPr>
          <a:r>
            <a:rPr lang="en-US" sz="4800" kern="1200">
              <a:latin typeface="Arial" panose="020B0604020202020204" pitchFamily="34" charset="0"/>
              <a:cs typeface="Arial" panose="020B0604020202020204" pitchFamily="34" charset="0"/>
            </a:rPr>
            <a:t>1</a:t>
          </a:r>
        </a:p>
      </dsp:txBody>
      <dsp:txXfrm>
        <a:off x="862184" y="957325"/>
        <a:ext cx="725847" cy="725847"/>
      </dsp:txXfrm>
    </dsp:sp>
    <dsp:sp modelId="{58F5D734-9776-45B7-8074-097408BD1EEA}">
      <dsp:nvSpPr>
        <dsp:cNvPr id="0" name=""/>
        <dsp:cNvSpPr/>
      </dsp:nvSpPr>
      <dsp:spPr>
        <a:xfrm>
          <a:off x="3080" y="3886435"/>
          <a:ext cx="2444055" cy="72"/>
        </a:xfrm>
        <a:prstGeom prst="rect">
          <a:avLst/>
        </a:prstGeom>
        <a:solidFill>
          <a:schemeClr val="accent6">
            <a:hueOff val="0"/>
            <a:satOff val="0"/>
            <a:lumOff val="0"/>
            <a:alphaOff val="0"/>
          </a:schemeClr>
        </a:solidFill>
        <a:ln w="1905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8167442-68DC-4255-BC7E-15F3B12FE842}">
      <dsp:nvSpPr>
        <dsp:cNvPr id="0" name=""/>
        <dsp:cNvSpPr/>
      </dsp:nvSpPr>
      <dsp:spPr>
        <a:xfrm>
          <a:off x="2691541" y="464830"/>
          <a:ext cx="2444055" cy="3421677"/>
        </a:xfrm>
        <a:prstGeom prst="rect">
          <a:avLst/>
        </a:prstGeom>
        <a:solidFill>
          <a:schemeClr val="accent6">
            <a:alpha val="90000"/>
            <a:tint val="40000"/>
            <a:hueOff val="0"/>
            <a:satOff val="0"/>
            <a:lumOff val="0"/>
            <a:alphaOff val="0"/>
          </a:schemeClr>
        </a:solidFill>
        <a:ln w="19050" cap="flat" cmpd="sng" algn="ctr">
          <a:solidFill>
            <a:schemeClr val="accent6">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0548" tIns="330200" rIns="190548" bIns="330200" numCol="1" spcCol="1270" anchor="t" anchorCtr="0">
          <a:noAutofit/>
        </a:bodyPr>
        <a:lstStyle/>
        <a:p>
          <a:pPr marL="0" lvl="0" indent="0" algn="l" defTabSz="711200">
            <a:lnSpc>
              <a:spcPct val="90000"/>
            </a:lnSpc>
            <a:spcBef>
              <a:spcPct val="0"/>
            </a:spcBef>
            <a:spcAft>
              <a:spcPct val="35000"/>
            </a:spcAft>
            <a:buNone/>
          </a:pPr>
          <a:r>
            <a:rPr lang="en-US" sz="1600" b="1" kern="1200">
              <a:latin typeface="Arial" panose="020B0604020202020204" pitchFamily="34" charset="0"/>
              <a:cs typeface="Arial" panose="020B0604020202020204" pitchFamily="34" charset="0"/>
            </a:rPr>
            <a:t>Funding Access</a:t>
          </a:r>
          <a:r>
            <a:rPr lang="en-US" sz="1600" kern="1200">
              <a:latin typeface="Arial" panose="020B0604020202020204" pitchFamily="34" charset="0"/>
              <a:cs typeface="Arial" panose="020B0604020202020204" pitchFamily="34" charset="0"/>
            </a:rPr>
            <a:t>: </a:t>
          </a:r>
        </a:p>
        <a:p>
          <a:pPr marL="0" lvl="0" indent="0" algn="l" defTabSz="711200">
            <a:lnSpc>
              <a:spcPct val="90000"/>
            </a:lnSpc>
            <a:spcBef>
              <a:spcPct val="0"/>
            </a:spcBef>
            <a:spcAft>
              <a:spcPct val="35000"/>
            </a:spcAft>
            <a:buNone/>
          </a:pPr>
          <a:r>
            <a:rPr lang="en-US" sz="1600" kern="1200">
              <a:latin typeface="Arial" panose="020B0604020202020204" pitchFamily="34" charset="0"/>
              <a:cs typeface="Arial" panose="020B0604020202020204" pitchFamily="34" charset="0"/>
            </a:rPr>
            <a:t>International climate and conservation financing (e.g. Green Climate Fund, GEF).</a:t>
          </a:r>
        </a:p>
      </dsp:txBody>
      <dsp:txXfrm>
        <a:off x="2691541" y="1765067"/>
        <a:ext cx="2444055" cy="2053006"/>
      </dsp:txXfrm>
    </dsp:sp>
    <dsp:sp modelId="{93CA8BE9-D441-4840-981A-3CD0CB0F13CE}">
      <dsp:nvSpPr>
        <dsp:cNvPr id="0" name=""/>
        <dsp:cNvSpPr/>
      </dsp:nvSpPr>
      <dsp:spPr>
        <a:xfrm>
          <a:off x="3400317" y="806997"/>
          <a:ext cx="1026503" cy="1026503"/>
        </a:xfrm>
        <a:prstGeom prst="ellipse">
          <a:avLst/>
        </a:prstGeom>
        <a:solidFill>
          <a:schemeClr val="accent6">
            <a:hueOff val="0"/>
            <a:satOff val="0"/>
            <a:lumOff val="0"/>
            <a:alphaOff val="0"/>
          </a:schemeClr>
        </a:solidFill>
        <a:ln w="1905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30" tIns="12700" rIns="80030" bIns="12700" numCol="1" spcCol="1270" anchor="ctr" anchorCtr="0">
          <a:noAutofit/>
        </a:bodyPr>
        <a:lstStyle/>
        <a:p>
          <a:pPr marL="0" lvl="0" indent="0" algn="ctr" defTabSz="2133600">
            <a:lnSpc>
              <a:spcPct val="90000"/>
            </a:lnSpc>
            <a:spcBef>
              <a:spcPct val="0"/>
            </a:spcBef>
            <a:spcAft>
              <a:spcPct val="35000"/>
            </a:spcAft>
            <a:buNone/>
          </a:pPr>
          <a:r>
            <a:rPr lang="en-US" sz="4800" kern="1200">
              <a:latin typeface="Arial" panose="020B0604020202020204" pitchFamily="34" charset="0"/>
              <a:cs typeface="Arial" panose="020B0604020202020204" pitchFamily="34" charset="0"/>
            </a:rPr>
            <a:t>2</a:t>
          </a:r>
        </a:p>
      </dsp:txBody>
      <dsp:txXfrm>
        <a:off x="3550645" y="957325"/>
        <a:ext cx="725847" cy="725847"/>
      </dsp:txXfrm>
    </dsp:sp>
    <dsp:sp modelId="{9B28BF94-EE41-4648-AE37-97A0BD86AF67}">
      <dsp:nvSpPr>
        <dsp:cNvPr id="0" name=""/>
        <dsp:cNvSpPr/>
      </dsp:nvSpPr>
      <dsp:spPr>
        <a:xfrm>
          <a:off x="2691541" y="3886435"/>
          <a:ext cx="2444055" cy="72"/>
        </a:xfrm>
        <a:prstGeom prst="rect">
          <a:avLst/>
        </a:prstGeom>
        <a:solidFill>
          <a:schemeClr val="accent6">
            <a:hueOff val="0"/>
            <a:satOff val="0"/>
            <a:lumOff val="0"/>
            <a:alphaOff val="0"/>
          </a:schemeClr>
        </a:solidFill>
        <a:ln w="1905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8B43F20-96F5-4405-965D-714ED7D9F5F5}">
      <dsp:nvSpPr>
        <dsp:cNvPr id="0" name=""/>
        <dsp:cNvSpPr/>
      </dsp:nvSpPr>
      <dsp:spPr>
        <a:xfrm>
          <a:off x="5380002" y="464830"/>
          <a:ext cx="2444055" cy="3421677"/>
        </a:xfrm>
        <a:prstGeom prst="rect">
          <a:avLst/>
        </a:prstGeom>
        <a:solidFill>
          <a:schemeClr val="accent6">
            <a:alpha val="90000"/>
            <a:tint val="40000"/>
            <a:hueOff val="0"/>
            <a:satOff val="0"/>
            <a:lumOff val="0"/>
            <a:alphaOff val="0"/>
          </a:schemeClr>
        </a:solidFill>
        <a:ln w="19050" cap="flat" cmpd="sng" algn="ctr">
          <a:solidFill>
            <a:schemeClr val="accent6">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0548" tIns="330200" rIns="190548" bIns="330200" numCol="1" spcCol="1270" anchor="t" anchorCtr="0">
          <a:noAutofit/>
        </a:bodyPr>
        <a:lstStyle/>
        <a:p>
          <a:pPr marL="0" lvl="0" indent="0" algn="l" defTabSz="711200">
            <a:lnSpc>
              <a:spcPct val="90000"/>
            </a:lnSpc>
            <a:spcBef>
              <a:spcPct val="0"/>
            </a:spcBef>
            <a:spcAft>
              <a:spcPct val="35000"/>
            </a:spcAft>
            <a:buNone/>
          </a:pPr>
          <a:r>
            <a:rPr lang="en-US" sz="1600" b="1" kern="1200">
              <a:latin typeface="Arial" panose="020B0604020202020204" pitchFamily="34" charset="0"/>
              <a:cs typeface="Arial" panose="020B0604020202020204" pitchFamily="34" charset="0"/>
            </a:rPr>
            <a:t>Technical Support: </a:t>
          </a:r>
        </a:p>
        <a:p>
          <a:pPr marL="0" lvl="0" indent="0" algn="l" defTabSz="711200">
            <a:lnSpc>
              <a:spcPct val="90000"/>
            </a:lnSpc>
            <a:spcBef>
              <a:spcPct val="0"/>
            </a:spcBef>
            <a:spcAft>
              <a:spcPct val="35000"/>
            </a:spcAft>
            <a:buNone/>
          </a:pPr>
          <a:r>
            <a:rPr lang="en-US" sz="1600" kern="1200">
              <a:latin typeface="Arial" panose="020B0604020202020204" pitchFamily="34" charset="0"/>
              <a:cs typeface="Arial" panose="020B0604020202020204" pitchFamily="34" charset="0"/>
            </a:rPr>
            <a:t>Provides access to expertise, training, and technology.</a:t>
          </a:r>
        </a:p>
      </dsp:txBody>
      <dsp:txXfrm>
        <a:off x="5380002" y="1765067"/>
        <a:ext cx="2444055" cy="2053006"/>
      </dsp:txXfrm>
    </dsp:sp>
    <dsp:sp modelId="{1B09C48C-6357-4D84-9EDB-F197D5D14D95}">
      <dsp:nvSpPr>
        <dsp:cNvPr id="0" name=""/>
        <dsp:cNvSpPr/>
      </dsp:nvSpPr>
      <dsp:spPr>
        <a:xfrm>
          <a:off x="6088778" y="806997"/>
          <a:ext cx="1026503" cy="1026503"/>
        </a:xfrm>
        <a:prstGeom prst="ellipse">
          <a:avLst/>
        </a:prstGeom>
        <a:solidFill>
          <a:schemeClr val="accent6">
            <a:hueOff val="0"/>
            <a:satOff val="0"/>
            <a:lumOff val="0"/>
            <a:alphaOff val="0"/>
          </a:schemeClr>
        </a:solidFill>
        <a:ln w="1905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30" tIns="12700" rIns="80030" bIns="12700" numCol="1" spcCol="1270" anchor="ctr" anchorCtr="0">
          <a:noAutofit/>
        </a:bodyPr>
        <a:lstStyle/>
        <a:p>
          <a:pPr marL="0" lvl="0" indent="0" algn="ctr" defTabSz="2133600">
            <a:lnSpc>
              <a:spcPct val="90000"/>
            </a:lnSpc>
            <a:spcBef>
              <a:spcPct val="0"/>
            </a:spcBef>
            <a:spcAft>
              <a:spcPct val="35000"/>
            </a:spcAft>
            <a:buNone/>
          </a:pPr>
          <a:r>
            <a:rPr lang="en-US" sz="4800" kern="1200">
              <a:latin typeface="Arial" panose="020B0604020202020204" pitchFamily="34" charset="0"/>
              <a:cs typeface="Arial" panose="020B0604020202020204" pitchFamily="34" charset="0"/>
            </a:rPr>
            <a:t>3</a:t>
          </a:r>
        </a:p>
      </dsp:txBody>
      <dsp:txXfrm>
        <a:off x="6239106" y="957325"/>
        <a:ext cx="725847" cy="725847"/>
      </dsp:txXfrm>
    </dsp:sp>
    <dsp:sp modelId="{7E0EFD83-3875-4AD0-8A59-3EF314957268}">
      <dsp:nvSpPr>
        <dsp:cNvPr id="0" name=""/>
        <dsp:cNvSpPr/>
      </dsp:nvSpPr>
      <dsp:spPr>
        <a:xfrm>
          <a:off x="5380002" y="3886435"/>
          <a:ext cx="2444055" cy="72"/>
        </a:xfrm>
        <a:prstGeom prst="rect">
          <a:avLst/>
        </a:prstGeom>
        <a:solidFill>
          <a:schemeClr val="accent6">
            <a:hueOff val="0"/>
            <a:satOff val="0"/>
            <a:lumOff val="0"/>
            <a:alphaOff val="0"/>
          </a:schemeClr>
        </a:solidFill>
        <a:ln w="1905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C2CFCF6-FB93-497D-9AA0-7BB75B045DEC}">
      <dsp:nvSpPr>
        <dsp:cNvPr id="0" name=""/>
        <dsp:cNvSpPr/>
      </dsp:nvSpPr>
      <dsp:spPr>
        <a:xfrm>
          <a:off x="8068463" y="464830"/>
          <a:ext cx="2444055" cy="3421677"/>
        </a:xfrm>
        <a:prstGeom prst="rect">
          <a:avLst/>
        </a:prstGeom>
        <a:solidFill>
          <a:schemeClr val="accent6">
            <a:alpha val="90000"/>
            <a:tint val="40000"/>
            <a:hueOff val="0"/>
            <a:satOff val="0"/>
            <a:lumOff val="0"/>
            <a:alphaOff val="0"/>
          </a:schemeClr>
        </a:solidFill>
        <a:ln w="19050" cap="flat" cmpd="sng" algn="ctr">
          <a:solidFill>
            <a:schemeClr val="accent6">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0548" tIns="330200" rIns="190548" bIns="330200" numCol="1" spcCol="1270" anchor="t" anchorCtr="0">
          <a:noAutofit/>
        </a:bodyPr>
        <a:lstStyle/>
        <a:p>
          <a:pPr marL="0" lvl="0" indent="0" algn="l" defTabSz="711200">
            <a:lnSpc>
              <a:spcPct val="90000"/>
            </a:lnSpc>
            <a:spcBef>
              <a:spcPct val="0"/>
            </a:spcBef>
            <a:spcAft>
              <a:spcPct val="35000"/>
            </a:spcAft>
            <a:buNone/>
          </a:pPr>
          <a:r>
            <a:rPr lang="en-US" sz="1600" b="1" kern="1200">
              <a:latin typeface="Arial" panose="020B0604020202020204" pitchFamily="34" charset="0"/>
              <a:cs typeface="Arial" panose="020B0604020202020204" pitchFamily="34" charset="0"/>
            </a:rPr>
            <a:t>Accountability &amp; Reporting: </a:t>
          </a:r>
        </a:p>
        <a:p>
          <a:pPr marL="0" lvl="0" indent="0" algn="l" defTabSz="711200">
            <a:lnSpc>
              <a:spcPct val="90000"/>
            </a:lnSpc>
            <a:spcBef>
              <a:spcPct val="0"/>
            </a:spcBef>
            <a:spcAft>
              <a:spcPct val="35000"/>
            </a:spcAft>
            <a:buNone/>
          </a:pPr>
          <a:r>
            <a:rPr lang="en-US" sz="1600" kern="1200">
              <a:latin typeface="Arial" panose="020B0604020202020204" pitchFamily="34" charset="0"/>
              <a:cs typeface="Arial" panose="020B0604020202020204" pitchFamily="34" charset="0"/>
            </a:rPr>
            <a:t>Encourages transparent progress tracking and data sharing.</a:t>
          </a:r>
        </a:p>
      </dsp:txBody>
      <dsp:txXfrm>
        <a:off x="8068463" y="1765067"/>
        <a:ext cx="2444055" cy="2053006"/>
      </dsp:txXfrm>
    </dsp:sp>
    <dsp:sp modelId="{AECCE8A6-C60C-4AC0-9EC6-CB5C6526E650}">
      <dsp:nvSpPr>
        <dsp:cNvPr id="0" name=""/>
        <dsp:cNvSpPr/>
      </dsp:nvSpPr>
      <dsp:spPr>
        <a:xfrm>
          <a:off x="8777239" y="806997"/>
          <a:ext cx="1026503" cy="1026503"/>
        </a:xfrm>
        <a:prstGeom prst="ellipse">
          <a:avLst/>
        </a:prstGeom>
        <a:solidFill>
          <a:schemeClr val="accent6">
            <a:hueOff val="0"/>
            <a:satOff val="0"/>
            <a:lumOff val="0"/>
            <a:alphaOff val="0"/>
          </a:schemeClr>
        </a:solidFill>
        <a:ln w="1905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30" tIns="12700" rIns="80030" bIns="12700" numCol="1" spcCol="1270" anchor="ctr" anchorCtr="0">
          <a:noAutofit/>
        </a:bodyPr>
        <a:lstStyle/>
        <a:p>
          <a:pPr marL="0" lvl="0" indent="0" algn="ctr" defTabSz="2133600">
            <a:lnSpc>
              <a:spcPct val="90000"/>
            </a:lnSpc>
            <a:spcBef>
              <a:spcPct val="0"/>
            </a:spcBef>
            <a:spcAft>
              <a:spcPct val="35000"/>
            </a:spcAft>
            <a:buNone/>
          </a:pPr>
          <a:r>
            <a:rPr lang="en-US" sz="4800" kern="1200">
              <a:latin typeface="Arial" panose="020B0604020202020204" pitchFamily="34" charset="0"/>
              <a:cs typeface="Arial" panose="020B0604020202020204" pitchFamily="34" charset="0"/>
            </a:rPr>
            <a:t>4</a:t>
          </a:r>
        </a:p>
      </dsp:txBody>
      <dsp:txXfrm>
        <a:off x="8927567" y="957325"/>
        <a:ext cx="725847" cy="725847"/>
      </dsp:txXfrm>
    </dsp:sp>
    <dsp:sp modelId="{76E3136A-CC2B-4F85-AD3A-E0C706B44239}">
      <dsp:nvSpPr>
        <dsp:cNvPr id="0" name=""/>
        <dsp:cNvSpPr/>
      </dsp:nvSpPr>
      <dsp:spPr>
        <a:xfrm>
          <a:off x="8068463" y="3886435"/>
          <a:ext cx="2444055" cy="72"/>
        </a:xfrm>
        <a:prstGeom prst="rect">
          <a:avLst/>
        </a:prstGeom>
        <a:solidFill>
          <a:schemeClr val="accent6">
            <a:hueOff val="0"/>
            <a:satOff val="0"/>
            <a:lumOff val="0"/>
            <a:alphaOff val="0"/>
          </a:schemeClr>
        </a:solidFill>
        <a:ln w="1905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488" cy="463550"/>
          </a:xfrm>
          <a:prstGeom prst="rect">
            <a:avLst/>
          </a:prstGeom>
        </p:spPr>
        <p:txBody>
          <a:bodyPr vert="horz" lIns="91436" tIns="45718" rIns="91436" bIns="45718" rtlCol="0"/>
          <a:lstStyle>
            <a:lvl1pPr algn="l">
              <a:defRPr sz="1200"/>
            </a:lvl1pPr>
          </a:lstStyle>
          <a:p>
            <a:endParaRPr lang="en-US"/>
          </a:p>
        </p:txBody>
      </p:sp>
      <p:sp>
        <p:nvSpPr>
          <p:cNvPr id="3" name="Date Placeholder 2"/>
          <p:cNvSpPr>
            <a:spLocks noGrp="1"/>
          </p:cNvSpPr>
          <p:nvPr>
            <p:ph type="dt" idx="1"/>
          </p:nvPr>
        </p:nvSpPr>
        <p:spPr>
          <a:xfrm>
            <a:off x="3937000" y="0"/>
            <a:ext cx="3011488" cy="463550"/>
          </a:xfrm>
          <a:prstGeom prst="rect">
            <a:avLst/>
          </a:prstGeom>
        </p:spPr>
        <p:txBody>
          <a:bodyPr vert="horz" lIns="91436" tIns="45718" rIns="91436" bIns="45718" rtlCol="0"/>
          <a:lstStyle>
            <a:lvl1pPr algn="r">
              <a:defRPr sz="1200"/>
            </a:lvl1pPr>
          </a:lstStyle>
          <a:p>
            <a:fld id="{90029389-19DF-48B5-8B5F-133D145883A9}" type="datetimeFigureOut">
              <a:rPr lang="en-US" smtClean="0"/>
              <a:t>9/23/25</a:t>
            </a:fld>
            <a:endParaRPr lang="en-US"/>
          </a:p>
        </p:txBody>
      </p:sp>
      <p:sp>
        <p:nvSpPr>
          <p:cNvPr id="4" name="Slide Image Placeholder 3"/>
          <p:cNvSpPr>
            <a:spLocks noGrp="1" noRot="1" noChangeAspect="1"/>
          </p:cNvSpPr>
          <p:nvPr>
            <p:ph type="sldImg" idx="2"/>
          </p:nvPr>
        </p:nvSpPr>
        <p:spPr>
          <a:xfrm>
            <a:off x="704850" y="1154113"/>
            <a:ext cx="5540375" cy="3117850"/>
          </a:xfrm>
          <a:prstGeom prst="rect">
            <a:avLst/>
          </a:prstGeom>
          <a:noFill/>
          <a:ln w="12700">
            <a:solidFill>
              <a:prstClr val="black"/>
            </a:solidFill>
          </a:ln>
        </p:spPr>
        <p:txBody>
          <a:bodyPr vert="horz" lIns="91436" tIns="45718" rIns="91436" bIns="45718" rtlCol="0" anchor="ctr"/>
          <a:lstStyle/>
          <a:p>
            <a:endParaRPr lang="en-US"/>
          </a:p>
        </p:txBody>
      </p:sp>
      <p:sp>
        <p:nvSpPr>
          <p:cNvPr id="5" name="Notes Placeholder 4"/>
          <p:cNvSpPr>
            <a:spLocks noGrp="1"/>
          </p:cNvSpPr>
          <p:nvPr>
            <p:ph type="body" sz="quarter" idx="3"/>
          </p:nvPr>
        </p:nvSpPr>
        <p:spPr>
          <a:xfrm>
            <a:off x="695326" y="4445001"/>
            <a:ext cx="5559425" cy="3636963"/>
          </a:xfrm>
          <a:prstGeom prst="rect">
            <a:avLst/>
          </a:prstGeom>
        </p:spPr>
        <p:txBody>
          <a:bodyPr vert="horz" lIns="91436" tIns="45718" rIns="91436" bIns="4571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526"/>
            <a:ext cx="3011488" cy="463550"/>
          </a:xfrm>
          <a:prstGeom prst="rect">
            <a:avLst/>
          </a:prstGeom>
        </p:spPr>
        <p:txBody>
          <a:bodyPr vert="horz" lIns="91436" tIns="45718" rIns="91436" bIns="45718" rtlCol="0" anchor="b"/>
          <a:lstStyle>
            <a:lvl1pPr algn="l">
              <a:defRPr sz="1200"/>
            </a:lvl1pPr>
          </a:lstStyle>
          <a:p>
            <a:endParaRPr lang="en-US"/>
          </a:p>
        </p:txBody>
      </p:sp>
      <p:sp>
        <p:nvSpPr>
          <p:cNvPr id="7" name="Slide Number Placeholder 6"/>
          <p:cNvSpPr>
            <a:spLocks noGrp="1"/>
          </p:cNvSpPr>
          <p:nvPr>
            <p:ph type="sldNum" sz="quarter" idx="5"/>
          </p:nvPr>
        </p:nvSpPr>
        <p:spPr>
          <a:xfrm>
            <a:off x="3937000" y="8772526"/>
            <a:ext cx="3011488" cy="463550"/>
          </a:xfrm>
          <a:prstGeom prst="rect">
            <a:avLst/>
          </a:prstGeom>
        </p:spPr>
        <p:txBody>
          <a:bodyPr vert="horz" lIns="91436" tIns="45718" rIns="91436" bIns="45718" rtlCol="0" anchor="b"/>
          <a:lstStyle>
            <a:lvl1pPr algn="r">
              <a:defRPr sz="1200"/>
            </a:lvl1pPr>
          </a:lstStyle>
          <a:p>
            <a:fld id="{10C12171-2AD3-4B86-BC00-6456B493B69F}" type="slidenum">
              <a:rPr lang="en-US" smtClean="0"/>
              <a:t>‹#›</a:t>
            </a:fld>
            <a:endParaRPr lang="en-US"/>
          </a:p>
        </p:txBody>
      </p:sp>
    </p:spTree>
    <p:extLst>
      <p:ext uri="{BB962C8B-B14F-4D97-AF65-F5344CB8AC3E}">
        <p14:creationId xmlns:p14="http://schemas.microsoft.com/office/powerpoint/2010/main" val="31188501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Indeed, ecosystem services fall into 4 categories; provisioning, regulatory, cultural and supporting services</a:t>
            </a:r>
            <a:endParaRPr lang="en-GH" dirty="0"/>
          </a:p>
        </p:txBody>
      </p:sp>
      <p:sp>
        <p:nvSpPr>
          <p:cNvPr id="4" name="Slide Number Placeholder 3"/>
          <p:cNvSpPr>
            <a:spLocks noGrp="1"/>
          </p:cNvSpPr>
          <p:nvPr>
            <p:ph type="sldNum" sz="quarter" idx="5"/>
          </p:nvPr>
        </p:nvSpPr>
        <p:spPr/>
        <p:txBody>
          <a:bodyPr/>
          <a:lstStyle/>
          <a:p>
            <a:fld id="{10C12171-2AD3-4B86-BC00-6456B493B69F}" type="slidenum">
              <a:rPr lang="en-US" smtClean="0"/>
              <a:t>3</a:t>
            </a:fld>
            <a:endParaRPr lang="en-US"/>
          </a:p>
        </p:txBody>
      </p:sp>
    </p:spTree>
    <p:extLst>
      <p:ext uri="{BB962C8B-B14F-4D97-AF65-F5344CB8AC3E}">
        <p14:creationId xmlns:p14="http://schemas.microsoft.com/office/powerpoint/2010/main" val="34277786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H" dirty="0"/>
          </a:p>
        </p:txBody>
      </p:sp>
      <p:sp>
        <p:nvSpPr>
          <p:cNvPr id="4" name="Slide Number Placeholder 3"/>
          <p:cNvSpPr>
            <a:spLocks noGrp="1"/>
          </p:cNvSpPr>
          <p:nvPr>
            <p:ph type="sldNum" sz="quarter" idx="5"/>
          </p:nvPr>
        </p:nvSpPr>
        <p:spPr/>
        <p:txBody>
          <a:bodyPr/>
          <a:lstStyle/>
          <a:p>
            <a:fld id="{10C12171-2AD3-4B86-BC00-6456B493B69F}" type="slidenum">
              <a:rPr lang="en-US" smtClean="0"/>
              <a:t>5</a:t>
            </a:fld>
            <a:endParaRPr lang="en-US"/>
          </a:p>
        </p:txBody>
      </p:sp>
    </p:spTree>
    <p:extLst>
      <p:ext uri="{BB962C8B-B14F-4D97-AF65-F5344CB8AC3E}">
        <p14:creationId xmlns:p14="http://schemas.microsoft.com/office/powerpoint/2010/main" val="28507052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Ghana has explored PES in several contexts, though implementation remains limited:</a:t>
            </a:r>
          </a:p>
          <a:p>
            <a:r>
              <a:rPr lang="en-US" dirty="0"/>
              <a:t>Financial incentives are offered to landowners or communities to manage land in ways that provide ecological benefits (e.g., carbon storage, clean water). PES Program under the then Sustainable Land and Water Management Project: Pays landowners for conserving forests, leading to increases in protection of riverbanks buffer zones</a:t>
            </a:r>
            <a:endParaRPr lang="en-GH" dirty="0"/>
          </a:p>
        </p:txBody>
      </p:sp>
      <p:sp>
        <p:nvSpPr>
          <p:cNvPr id="4" name="Slide Number Placeholder 3"/>
          <p:cNvSpPr>
            <a:spLocks noGrp="1"/>
          </p:cNvSpPr>
          <p:nvPr>
            <p:ph type="sldNum" sz="quarter" idx="5"/>
          </p:nvPr>
        </p:nvSpPr>
        <p:spPr/>
        <p:txBody>
          <a:bodyPr/>
          <a:lstStyle/>
          <a:p>
            <a:fld id="{10C12171-2AD3-4B86-BC00-6456B493B69F}" type="slidenum">
              <a:rPr lang="en-US" smtClean="0"/>
              <a:t>6</a:t>
            </a:fld>
            <a:endParaRPr lang="en-US"/>
          </a:p>
        </p:txBody>
      </p:sp>
    </p:spTree>
    <p:extLst>
      <p:ext uri="{BB962C8B-B14F-4D97-AF65-F5344CB8AC3E}">
        <p14:creationId xmlns:p14="http://schemas.microsoft.com/office/powerpoint/2010/main" val="35788043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H" dirty="0"/>
          </a:p>
        </p:txBody>
      </p:sp>
      <p:sp>
        <p:nvSpPr>
          <p:cNvPr id="4" name="Slide Number Placeholder 3"/>
          <p:cNvSpPr>
            <a:spLocks noGrp="1"/>
          </p:cNvSpPr>
          <p:nvPr>
            <p:ph type="sldNum" sz="quarter" idx="5"/>
          </p:nvPr>
        </p:nvSpPr>
        <p:spPr/>
        <p:txBody>
          <a:bodyPr/>
          <a:lstStyle/>
          <a:p>
            <a:fld id="{10C12171-2AD3-4B86-BC00-6456B493B69F}" type="slidenum">
              <a:rPr lang="en-US" smtClean="0"/>
              <a:t>8</a:t>
            </a:fld>
            <a:endParaRPr lang="en-US"/>
          </a:p>
        </p:txBody>
      </p:sp>
    </p:spTree>
    <p:extLst>
      <p:ext uri="{BB962C8B-B14F-4D97-AF65-F5344CB8AC3E}">
        <p14:creationId xmlns:p14="http://schemas.microsoft.com/office/powerpoint/2010/main" val="37629451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H" dirty="0"/>
          </a:p>
        </p:txBody>
      </p:sp>
      <p:sp>
        <p:nvSpPr>
          <p:cNvPr id="4" name="Slide Number Placeholder 3"/>
          <p:cNvSpPr>
            <a:spLocks noGrp="1"/>
          </p:cNvSpPr>
          <p:nvPr>
            <p:ph type="sldNum" sz="quarter" idx="5"/>
          </p:nvPr>
        </p:nvSpPr>
        <p:spPr/>
        <p:txBody>
          <a:bodyPr/>
          <a:lstStyle/>
          <a:p>
            <a:fld id="{10C12171-2AD3-4B86-BC00-6456B493B69F}" type="slidenum">
              <a:rPr lang="en-US" smtClean="0"/>
              <a:t>9</a:t>
            </a:fld>
            <a:endParaRPr lang="en-US"/>
          </a:p>
        </p:txBody>
      </p:sp>
    </p:spTree>
    <p:extLst>
      <p:ext uri="{BB962C8B-B14F-4D97-AF65-F5344CB8AC3E}">
        <p14:creationId xmlns:p14="http://schemas.microsoft.com/office/powerpoint/2010/main" val="42502328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H" dirty="0"/>
          </a:p>
        </p:txBody>
      </p:sp>
      <p:sp>
        <p:nvSpPr>
          <p:cNvPr id="4" name="Slide Number Placeholder 3"/>
          <p:cNvSpPr>
            <a:spLocks noGrp="1"/>
          </p:cNvSpPr>
          <p:nvPr>
            <p:ph type="sldNum" sz="quarter" idx="5"/>
          </p:nvPr>
        </p:nvSpPr>
        <p:spPr/>
        <p:txBody>
          <a:bodyPr/>
          <a:lstStyle/>
          <a:p>
            <a:fld id="{10C12171-2AD3-4B86-BC00-6456B493B69F}" type="slidenum">
              <a:rPr lang="en-US" smtClean="0"/>
              <a:t>10</a:t>
            </a:fld>
            <a:endParaRPr lang="en-US"/>
          </a:p>
        </p:txBody>
      </p:sp>
    </p:spTree>
    <p:extLst>
      <p:ext uri="{BB962C8B-B14F-4D97-AF65-F5344CB8AC3E}">
        <p14:creationId xmlns:p14="http://schemas.microsoft.com/office/powerpoint/2010/main" val="36647557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H" dirty="0"/>
          </a:p>
        </p:txBody>
      </p:sp>
      <p:sp>
        <p:nvSpPr>
          <p:cNvPr id="4" name="Slide Number Placeholder 3"/>
          <p:cNvSpPr>
            <a:spLocks noGrp="1"/>
          </p:cNvSpPr>
          <p:nvPr>
            <p:ph type="sldNum" sz="quarter" idx="5"/>
          </p:nvPr>
        </p:nvSpPr>
        <p:spPr/>
        <p:txBody>
          <a:bodyPr/>
          <a:lstStyle/>
          <a:p>
            <a:fld id="{10C12171-2AD3-4B86-BC00-6456B493B69F}" type="slidenum">
              <a:rPr lang="en-US" smtClean="0"/>
              <a:t>11</a:t>
            </a:fld>
            <a:endParaRPr lang="en-US"/>
          </a:p>
        </p:txBody>
      </p:sp>
    </p:spTree>
    <p:extLst>
      <p:ext uri="{BB962C8B-B14F-4D97-AF65-F5344CB8AC3E}">
        <p14:creationId xmlns:p14="http://schemas.microsoft.com/office/powerpoint/2010/main" val="42792192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0C12171-2AD3-4B86-BC00-6456B493B69F}" type="slidenum">
              <a:rPr lang="en-US" smtClean="0"/>
              <a:t>14</a:t>
            </a:fld>
            <a:endParaRPr lang="en-US"/>
          </a:p>
        </p:txBody>
      </p:sp>
    </p:spTree>
    <p:extLst>
      <p:ext uri="{BB962C8B-B14F-4D97-AF65-F5344CB8AC3E}">
        <p14:creationId xmlns:p14="http://schemas.microsoft.com/office/powerpoint/2010/main" val="6082923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58601F-CDE4-FB04-4CF3-7E840395421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H"/>
          </a:p>
        </p:txBody>
      </p:sp>
      <p:sp>
        <p:nvSpPr>
          <p:cNvPr id="3" name="Subtitle 2">
            <a:extLst>
              <a:ext uri="{FF2B5EF4-FFF2-40B4-BE49-F238E27FC236}">
                <a16:creationId xmlns:a16="http://schemas.microsoft.com/office/drawing/2014/main" id="{A4805CE0-BA88-8801-2038-066C78D4EEB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H"/>
          </a:p>
        </p:txBody>
      </p:sp>
      <p:sp>
        <p:nvSpPr>
          <p:cNvPr id="4" name="Date Placeholder 3">
            <a:extLst>
              <a:ext uri="{FF2B5EF4-FFF2-40B4-BE49-F238E27FC236}">
                <a16:creationId xmlns:a16="http://schemas.microsoft.com/office/drawing/2014/main" id="{A764DD9E-ADB0-5EC4-42C9-444A61740183}"/>
              </a:ext>
            </a:extLst>
          </p:cNvPr>
          <p:cNvSpPr>
            <a:spLocks noGrp="1"/>
          </p:cNvSpPr>
          <p:nvPr>
            <p:ph type="dt" sz="half" idx="10"/>
          </p:nvPr>
        </p:nvSpPr>
        <p:spPr/>
        <p:txBody>
          <a:bodyPr/>
          <a:lstStyle/>
          <a:p>
            <a:fld id="{6E5424F0-C6CE-4F6C-BE65-27A4DA5D71F8}" type="datetime1">
              <a:rPr lang="en-US" smtClean="0"/>
              <a:t>9/23/25</a:t>
            </a:fld>
            <a:endParaRPr lang="en-US"/>
          </a:p>
        </p:txBody>
      </p:sp>
      <p:sp>
        <p:nvSpPr>
          <p:cNvPr id="5" name="Footer Placeholder 4">
            <a:extLst>
              <a:ext uri="{FF2B5EF4-FFF2-40B4-BE49-F238E27FC236}">
                <a16:creationId xmlns:a16="http://schemas.microsoft.com/office/drawing/2014/main" id="{29A5AF5D-7AAD-38FB-2C93-FBE73CC4838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DDBFFCE-86CC-C7F3-7415-D0475C69098E}"/>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5394293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2F1C2C-C71E-947C-E20B-A26C99722C2B}"/>
              </a:ext>
            </a:extLst>
          </p:cNvPr>
          <p:cNvSpPr>
            <a:spLocks noGrp="1"/>
          </p:cNvSpPr>
          <p:nvPr>
            <p:ph type="title"/>
          </p:nvPr>
        </p:nvSpPr>
        <p:spPr/>
        <p:txBody>
          <a:bodyPr/>
          <a:lstStyle/>
          <a:p>
            <a:r>
              <a:rPr lang="en-US"/>
              <a:t>Click to edit Master title style</a:t>
            </a:r>
            <a:endParaRPr lang="en-GH"/>
          </a:p>
        </p:txBody>
      </p:sp>
      <p:sp>
        <p:nvSpPr>
          <p:cNvPr id="3" name="Vertical Text Placeholder 2">
            <a:extLst>
              <a:ext uri="{FF2B5EF4-FFF2-40B4-BE49-F238E27FC236}">
                <a16:creationId xmlns:a16="http://schemas.microsoft.com/office/drawing/2014/main" id="{D03A6226-FB29-E89E-3736-A7ECA67F757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H"/>
          </a:p>
        </p:txBody>
      </p:sp>
      <p:sp>
        <p:nvSpPr>
          <p:cNvPr id="4" name="Date Placeholder 3">
            <a:extLst>
              <a:ext uri="{FF2B5EF4-FFF2-40B4-BE49-F238E27FC236}">
                <a16:creationId xmlns:a16="http://schemas.microsoft.com/office/drawing/2014/main" id="{0EB16B5A-32D0-C608-EEBC-76091195D49E}"/>
              </a:ext>
            </a:extLst>
          </p:cNvPr>
          <p:cNvSpPr>
            <a:spLocks noGrp="1"/>
          </p:cNvSpPr>
          <p:nvPr>
            <p:ph type="dt" sz="half" idx="10"/>
          </p:nvPr>
        </p:nvSpPr>
        <p:spPr/>
        <p:txBody>
          <a:bodyPr/>
          <a:lstStyle/>
          <a:p>
            <a:fld id="{B2CD2A61-BFA1-4A3B-BBC9-70634B9195AE}" type="datetime1">
              <a:rPr lang="en-US" smtClean="0"/>
              <a:t>9/23/25</a:t>
            </a:fld>
            <a:endParaRPr lang="en-US"/>
          </a:p>
        </p:txBody>
      </p:sp>
      <p:sp>
        <p:nvSpPr>
          <p:cNvPr id="5" name="Footer Placeholder 4">
            <a:extLst>
              <a:ext uri="{FF2B5EF4-FFF2-40B4-BE49-F238E27FC236}">
                <a16:creationId xmlns:a16="http://schemas.microsoft.com/office/drawing/2014/main" id="{6349D343-68C4-DD43-58F3-F61CAB7E37F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2D9F3EB-39DA-885E-E04D-D468440F5560}"/>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30880746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9B51FD5-5215-90F5-BDB9-E1FA9BEEDD0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H"/>
          </a:p>
        </p:txBody>
      </p:sp>
      <p:sp>
        <p:nvSpPr>
          <p:cNvPr id="3" name="Vertical Text Placeholder 2">
            <a:extLst>
              <a:ext uri="{FF2B5EF4-FFF2-40B4-BE49-F238E27FC236}">
                <a16:creationId xmlns:a16="http://schemas.microsoft.com/office/drawing/2014/main" id="{B5590D48-A641-DD9C-5EED-7C06E6DC7F6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H"/>
          </a:p>
        </p:txBody>
      </p:sp>
      <p:sp>
        <p:nvSpPr>
          <p:cNvPr id="4" name="Date Placeholder 3">
            <a:extLst>
              <a:ext uri="{FF2B5EF4-FFF2-40B4-BE49-F238E27FC236}">
                <a16:creationId xmlns:a16="http://schemas.microsoft.com/office/drawing/2014/main" id="{4EB6914A-A32F-8BFF-8EB6-3EFF1DDD2EFA}"/>
              </a:ext>
            </a:extLst>
          </p:cNvPr>
          <p:cNvSpPr>
            <a:spLocks noGrp="1"/>
          </p:cNvSpPr>
          <p:nvPr>
            <p:ph type="dt" sz="half" idx="10"/>
          </p:nvPr>
        </p:nvSpPr>
        <p:spPr/>
        <p:txBody>
          <a:bodyPr/>
          <a:lstStyle/>
          <a:p>
            <a:fld id="{BA4ABEA8-D029-459E-B664-78B9377930C5}" type="datetime1">
              <a:rPr lang="en-US" smtClean="0"/>
              <a:t>9/23/25</a:t>
            </a:fld>
            <a:endParaRPr lang="en-US"/>
          </a:p>
        </p:txBody>
      </p:sp>
      <p:sp>
        <p:nvSpPr>
          <p:cNvPr id="5" name="Footer Placeholder 4">
            <a:extLst>
              <a:ext uri="{FF2B5EF4-FFF2-40B4-BE49-F238E27FC236}">
                <a16:creationId xmlns:a16="http://schemas.microsoft.com/office/drawing/2014/main" id="{B2487E35-2DDC-0208-B7A5-211F6F73C9B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3AA724B-5F6C-2E26-0276-77F5256EEB10}"/>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29346002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BDE75-1032-C952-E5E2-CF6C5DB1231D}"/>
              </a:ext>
            </a:extLst>
          </p:cNvPr>
          <p:cNvSpPr>
            <a:spLocks noGrp="1"/>
          </p:cNvSpPr>
          <p:nvPr>
            <p:ph type="title"/>
          </p:nvPr>
        </p:nvSpPr>
        <p:spPr/>
        <p:txBody>
          <a:bodyPr/>
          <a:lstStyle/>
          <a:p>
            <a:r>
              <a:rPr lang="en-US"/>
              <a:t>Click to edit Master title style</a:t>
            </a:r>
            <a:endParaRPr lang="en-GH"/>
          </a:p>
        </p:txBody>
      </p:sp>
      <p:sp>
        <p:nvSpPr>
          <p:cNvPr id="3" name="Content Placeholder 2">
            <a:extLst>
              <a:ext uri="{FF2B5EF4-FFF2-40B4-BE49-F238E27FC236}">
                <a16:creationId xmlns:a16="http://schemas.microsoft.com/office/drawing/2014/main" id="{2E6E4A14-4015-7C85-AF59-99CBF2CDD8E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H"/>
          </a:p>
        </p:txBody>
      </p:sp>
      <p:sp>
        <p:nvSpPr>
          <p:cNvPr id="4" name="Date Placeholder 3">
            <a:extLst>
              <a:ext uri="{FF2B5EF4-FFF2-40B4-BE49-F238E27FC236}">
                <a16:creationId xmlns:a16="http://schemas.microsoft.com/office/drawing/2014/main" id="{1E1A0C3F-012A-0EC5-1D54-A8C09624AD38}"/>
              </a:ext>
            </a:extLst>
          </p:cNvPr>
          <p:cNvSpPr>
            <a:spLocks noGrp="1"/>
          </p:cNvSpPr>
          <p:nvPr>
            <p:ph type="dt" sz="half" idx="10"/>
          </p:nvPr>
        </p:nvSpPr>
        <p:spPr/>
        <p:txBody>
          <a:bodyPr/>
          <a:lstStyle/>
          <a:p>
            <a:fld id="{03F4757B-7D63-4E88-A9A0-58E1D56B0651}" type="datetime1">
              <a:rPr lang="en-US" smtClean="0"/>
              <a:t>9/23/25</a:t>
            </a:fld>
            <a:endParaRPr lang="en-US"/>
          </a:p>
        </p:txBody>
      </p:sp>
      <p:sp>
        <p:nvSpPr>
          <p:cNvPr id="5" name="Footer Placeholder 4">
            <a:extLst>
              <a:ext uri="{FF2B5EF4-FFF2-40B4-BE49-F238E27FC236}">
                <a16:creationId xmlns:a16="http://schemas.microsoft.com/office/drawing/2014/main" id="{0F0A28D7-7DAA-FF63-F3AC-1047A14BFA5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8B67A6F-8544-AD82-34BE-E4A7D9DA0B65}"/>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37289173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9B2C37-2EA1-D9CB-5FB2-B391A0884EF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H"/>
          </a:p>
        </p:txBody>
      </p:sp>
      <p:sp>
        <p:nvSpPr>
          <p:cNvPr id="3" name="Text Placeholder 2">
            <a:extLst>
              <a:ext uri="{FF2B5EF4-FFF2-40B4-BE49-F238E27FC236}">
                <a16:creationId xmlns:a16="http://schemas.microsoft.com/office/drawing/2014/main" id="{25D31B61-C8FB-BAE3-77CB-5188A85A699B}"/>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3B766A4-E3EA-8E8B-D6E7-931EEE237CD2}"/>
              </a:ext>
            </a:extLst>
          </p:cNvPr>
          <p:cNvSpPr>
            <a:spLocks noGrp="1"/>
          </p:cNvSpPr>
          <p:nvPr>
            <p:ph type="dt" sz="half" idx="10"/>
          </p:nvPr>
        </p:nvSpPr>
        <p:spPr/>
        <p:txBody>
          <a:bodyPr/>
          <a:lstStyle/>
          <a:p>
            <a:fld id="{5BD9D563-9F87-4527-AFB6-116EF0A5FC7E}" type="datetime1">
              <a:rPr lang="en-US" smtClean="0"/>
              <a:t>9/23/25</a:t>
            </a:fld>
            <a:endParaRPr lang="en-US"/>
          </a:p>
        </p:txBody>
      </p:sp>
      <p:sp>
        <p:nvSpPr>
          <p:cNvPr id="5" name="Footer Placeholder 4">
            <a:extLst>
              <a:ext uri="{FF2B5EF4-FFF2-40B4-BE49-F238E27FC236}">
                <a16:creationId xmlns:a16="http://schemas.microsoft.com/office/drawing/2014/main" id="{2293CC5B-F9D8-2AA6-32AA-83953E8B517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1C7F38A-9380-072B-3877-3398281F7DD8}"/>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16123135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02CEAC-D78D-ED64-74D7-FB6DD1248CDB}"/>
              </a:ext>
            </a:extLst>
          </p:cNvPr>
          <p:cNvSpPr>
            <a:spLocks noGrp="1"/>
          </p:cNvSpPr>
          <p:nvPr>
            <p:ph type="title"/>
          </p:nvPr>
        </p:nvSpPr>
        <p:spPr/>
        <p:txBody>
          <a:bodyPr/>
          <a:lstStyle/>
          <a:p>
            <a:r>
              <a:rPr lang="en-US"/>
              <a:t>Click to edit Master title style</a:t>
            </a:r>
            <a:endParaRPr lang="en-GH"/>
          </a:p>
        </p:txBody>
      </p:sp>
      <p:sp>
        <p:nvSpPr>
          <p:cNvPr id="3" name="Content Placeholder 2">
            <a:extLst>
              <a:ext uri="{FF2B5EF4-FFF2-40B4-BE49-F238E27FC236}">
                <a16:creationId xmlns:a16="http://schemas.microsoft.com/office/drawing/2014/main" id="{CE3BAD53-D380-CDFB-7515-6D1CB2354DE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H"/>
          </a:p>
        </p:txBody>
      </p:sp>
      <p:sp>
        <p:nvSpPr>
          <p:cNvPr id="4" name="Content Placeholder 3">
            <a:extLst>
              <a:ext uri="{FF2B5EF4-FFF2-40B4-BE49-F238E27FC236}">
                <a16:creationId xmlns:a16="http://schemas.microsoft.com/office/drawing/2014/main" id="{A1208FFB-3943-8100-61F1-EF35A62F564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H"/>
          </a:p>
        </p:txBody>
      </p:sp>
      <p:sp>
        <p:nvSpPr>
          <p:cNvPr id="5" name="Date Placeholder 4">
            <a:extLst>
              <a:ext uri="{FF2B5EF4-FFF2-40B4-BE49-F238E27FC236}">
                <a16:creationId xmlns:a16="http://schemas.microsoft.com/office/drawing/2014/main" id="{9279A3CA-0C86-9A61-4551-D8B4C5153FB8}"/>
              </a:ext>
            </a:extLst>
          </p:cNvPr>
          <p:cNvSpPr>
            <a:spLocks noGrp="1"/>
          </p:cNvSpPr>
          <p:nvPr>
            <p:ph type="dt" sz="half" idx="10"/>
          </p:nvPr>
        </p:nvSpPr>
        <p:spPr/>
        <p:txBody>
          <a:bodyPr/>
          <a:lstStyle/>
          <a:p>
            <a:fld id="{95C36A22-BD75-4EE3-947A-B5BAA0F7BC4B}" type="datetime1">
              <a:rPr lang="en-US" smtClean="0"/>
              <a:t>9/23/25</a:t>
            </a:fld>
            <a:endParaRPr lang="en-US"/>
          </a:p>
        </p:txBody>
      </p:sp>
      <p:sp>
        <p:nvSpPr>
          <p:cNvPr id="6" name="Footer Placeholder 5">
            <a:extLst>
              <a:ext uri="{FF2B5EF4-FFF2-40B4-BE49-F238E27FC236}">
                <a16:creationId xmlns:a16="http://schemas.microsoft.com/office/drawing/2014/main" id="{59D14A40-E383-5B90-903A-950AE056C24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71EE8A7E-E626-B3F0-F9A2-85420804C126}"/>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4893291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14C02-54C1-66F0-4F53-E11ED9478947}"/>
              </a:ext>
            </a:extLst>
          </p:cNvPr>
          <p:cNvSpPr>
            <a:spLocks noGrp="1"/>
          </p:cNvSpPr>
          <p:nvPr>
            <p:ph type="title"/>
          </p:nvPr>
        </p:nvSpPr>
        <p:spPr>
          <a:xfrm>
            <a:off x="839788" y="365125"/>
            <a:ext cx="10515600" cy="1325563"/>
          </a:xfrm>
        </p:spPr>
        <p:txBody>
          <a:bodyPr/>
          <a:lstStyle/>
          <a:p>
            <a:r>
              <a:rPr lang="en-US"/>
              <a:t>Click to edit Master title style</a:t>
            </a:r>
            <a:endParaRPr lang="en-GH"/>
          </a:p>
        </p:txBody>
      </p:sp>
      <p:sp>
        <p:nvSpPr>
          <p:cNvPr id="3" name="Text Placeholder 2">
            <a:extLst>
              <a:ext uri="{FF2B5EF4-FFF2-40B4-BE49-F238E27FC236}">
                <a16:creationId xmlns:a16="http://schemas.microsoft.com/office/drawing/2014/main" id="{56C1D243-C497-4DD3-9431-37D7E41A8B8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386CA9D-5AE5-2B85-F497-916492F8ED2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H"/>
          </a:p>
        </p:txBody>
      </p:sp>
      <p:sp>
        <p:nvSpPr>
          <p:cNvPr id="5" name="Text Placeholder 4">
            <a:extLst>
              <a:ext uri="{FF2B5EF4-FFF2-40B4-BE49-F238E27FC236}">
                <a16:creationId xmlns:a16="http://schemas.microsoft.com/office/drawing/2014/main" id="{683AC850-9BFC-409A-4751-A3C3DBA1FA2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F709F6D-F558-F960-A49A-B062DE2E057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H"/>
          </a:p>
        </p:txBody>
      </p:sp>
      <p:sp>
        <p:nvSpPr>
          <p:cNvPr id="7" name="Date Placeholder 6">
            <a:extLst>
              <a:ext uri="{FF2B5EF4-FFF2-40B4-BE49-F238E27FC236}">
                <a16:creationId xmlns:a16="http://schemas.microsoft.com/office/drawing/2014/main" id="{A2E14F2E-3201-FE60-970A-737A836315FF}"/>
              </a:ext>
            </a:extLst>
          </p:cNvPr>
          <p:cNvSpPr>
            <a:spLocks noGrp="1"/>
          </p:cNvSpPr>
          <p:nvPr>
            <p:ph type="dt" sz="half" idx="10"/>
          </p:nvPr>
        </p:nvSpPr>
        <p:spPr/>
        <p:txBody>
          <a:bodyPr/>
          <a:lstStyle/>
          <a:p>
            <a:fld id="{2ED9AF20-EAB4-443F-AEC3-9190BE857223}" type="datetime1">
              <a:rPr lang="en-US" smtClean="0"/>
              <a:t>9/23/25</a:t>
            </a:fld>
            <a:endParaRPr lang="en-US"/>
          </a:p>
        </p:txBody>
      </p:sp>
      <p:sp>
        <p:nvSpPr>
          <p:cNvPr id="8" name="Footer Placeholder 7">
            <a:extLst>
              <a:ext uri="{FF2B5EF4-FFF2-40B4-BE49-F238E27FC236}">
                <a16:creationId xmlns:a16="http://schemas.microsoft.com/office/drawing/2014/main" id="{FCA52CFD-2F1E-92A6-6572-00328178C6BA}"/>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7D66B7D1-FC0E-914F-F83F-CD74204E270F}"/>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27989419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2EF97F-A837-6C2A-D2E7-26497EC16CBF}"/>
              </a:ext>
            </a:extLst>
          </p:cNvPr>
          <p:cNvSpPr>
            <a:spLocks noGrp="1"/>
          </p:cNvSpPr>
          <p:nvPr>
            <p:ph type="title"/>
          </p:nvPr>
        </p:nvSpPr>
        <p:spPr/>
        <p:txBody>
          <a:bodyPr/>
          <a:lstStyle/>
          <a:p>
            <a:r>
              <a:rPr lang="en-US"/>
              <a:t>Click to edit Master title style</a:t>
            </a:r>
            <a:endParaRPr lang="en-GH"/>
          </a:p>
        </p:txBody>
      </p:sp>
      <p:sp>
        <p:nvSpPr>
          <p:cNvPr id="3" name="Date Placeholder 2">
            <a:extLst>
              <a:ext uri="{FF2B5EF4-FFF2-40B4-BE49-F238E27FC236}">
                <a16:creationId xmlns:a16="http://schemas.microsoft.com/office/drawing/2014/main" id="{50AAA359-CD3D-B6D0-308C-6F20EF3A13B5}"/>
              </a:ext>
            </a:extLst>
          </p:cNvPr>
          <p:cNvSpPr>
            <a:spLocks noGrp="1"/>
          </p:cNvSpPr>
          <p:nvPr>
            <p:ph type="dt" sz="half" idx="10"/>
          </p:nvPr>
        </p:nvSpPr>
        <p:spPr/>
        <p:txBody>
          <a:bodyPr/>
          <a:lstStyle/>
          <a:p>
            <a:fld id="{67A5D0FA-C7BB-482D-A0DB-0E2A1BC35C4A}" type="datetime1">
              <a:rPr lang="en-US" smtClean="0"/>
              <a:t>9/23/25</a:t>
            </a:fld>
            <a:endParaRPr lang="en-US"/>
          </a:p>
        </p:txBody>
      </p:sp>
      <p:sp>
        <p:nvSpPr>
          <p:cNvPr id="4" name="Footer Placeholder 3">
            <a:extLst>
              <a:ext uri="{FF2B5EF4-FFF2-40B4-BE49-F238E27FC236}">
                <a16:creationId xmlns:a16="http://schemas.microsoft.com/office/drawing/2014/main" id="{9C097AC1-212C-5069-F156-8B770A6CA8D3}"/>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DD99C139-1A21-F6F6-FE45-143FC5B93A22}"/>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21888331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35793F8-8D54-CE1D-C0D6-DBD0289E4482}"/>
              </a:ext>
            </a:extLst>
          </p:cNvPr>
          <p:cNvSpPr>
            <a:spLocks noGrp="1"/>
          </p:cNvSpPr>
          <p:nvPr>
            <p:ph type="dt" sz="half" idx="10"/>
          </p:nvPr>
        </p:nvSpPr>
        <p:spPr/>
        <p:txBody>
          <a:bodyPr/>
          <a:lstStyle/>
          <a:p>
            <a:fld id="{9108957E-F675-4A81-A0C8-7D7733742CF4}" type="datetime1">
              <a:rPr lang="en-US" smtClean="0"/>
              <a:t>9/23/25</a:t>
            </a:fld>
            <a:endParaRPr lang="en-US"/>
          </a:p>
        </p:txBody>
      </p:sp>
      <p:sp>
        <p:nvSpPr>
          <p:cNvPr id="3" name="Footer Placeholder 2">
            <a:extLst>
              <a:ext uri="{FF2B5EF4-FFF2-40B4-BE49-F238E27FC236}">
                <a16:creationId xmlns:a16="http://schemas.microsoft.com/office/drawing/2014/main" id="{9E1BD670-DB66-808B-396C-24922482492A}"/>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A6494733-B9D0-81C2-F386-EAEFD8B2ECF3}"/>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12420181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832972-4D37-F9CC-3235-87DBEF8323A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H"/>
          </a:p>
        </p:txBody>
      </p:sp>
      <p:sp>
        <p:nvSpPr>
          <p:cNvPr id="3" name="Content Placeholder 2">
            <a:extLst>
              <a:ext uri="{FF2B5EF4-FFF2-40B4-BE49-F238E27FC236}">
                <a16:creationId xmlns:a16="http://schemas.microsoft.com/office/drawing/2014/main" id="{DBAF6DD7-387A-60D8-CF35-235FC28A058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H"/>
          </a:p>
        </p:txBody>
      </p:sp>
      <p:sp>
        <p:nvSpPr>
          <p:cNvPr id="4" name="Text Placeholder 3">
            <a:extLst>
              <a:ext uri="{FF2B5EF4-FFF2-40B4-BE49-F238E27FC236}">
                <a16:creationId xmlns:a16="http://schemas.microsoft.com/office/drawing/2014/main" id="{BB3BC8E4-44C7-FD26-27E5-A987C2FE7F7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DEF3318-B5F8-2066-0776-78966BAC4145}"/>
              </a:ext>
            </a:extLst>
          </p:cNvPr>
          <p:cNvSpPr>
            <a:spLocks noGrp="1"/>
          </p:cNvSpPr>
          <p:nvPr>
            <p:ph type="dt" sz="half" idx="10"/>
          </p:nvPr>
        </p:nvSpPr>
        <p:spPr/>
        <p:txBody>
          <a:bodyPr/>
          <a:lstStyle/>
          <a:p>
            <a:fld id="{45022513-0959-43FE-BE48-620800DC4DC0}" type="datetime1">
              <a:rPr lang="en-US" smtClean="0"/>
              <a:t>9/23/25</a:t>
            </a:fld>
            <a:endParaRPr lang="en-US"/>
          </a:p>
        </p:txBody>
      </p:sp>
      <p:sp>
        <p:nvSpPr>
          <p:cNvPr id="6" name="Footer Placeholder 5">
            <a:extLst>
              <a:ext uri="{FF2B5EF4-FFF2-40B4-BE49-F238E27FC236}">
                <a16:creationId xmlns:a16="http://schemas.microsoft.com/office/drawing/2014/main" id="{3A123D62-681F-A95B-B9C1-315D14E17AB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B84E642-4F90-E6CA-1F35-62C2CEC4DDEC}"/>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23483196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0F8554-E60C-4409-9890-837533F8CC1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H"/>
          </a:p>
        </p:txBody>
      </p:sp>
      <p:sp>
        <p:nvSpPr>
          <p:cNvPr id="3" name="Picture Placeholder 2">
            <a:extLst>
              <a:ext uri="{FF2B5EF4-FFF2-40B4-BE49-F238E27FC236}">
                <a16:creationId xmlns:a16="http://schemas.microsoft.com/office/drawing/2014/main" id="{348EEBEE-2AD1-7EC5-200C-C55ADAEB4FD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H"/>
          </a:p>
        </p:txBody>
      </p:sp>
      <p:sp>
        <p:nvSpPr>
          <p:cNvPr id="4" name="Text Placeholder 3">
            <a:extLst>
              <a:ext uri="{FF2B5EF4-FFF2-40B4-BE49-F238E27FC236}">
                <a16:creationId xmlns:a16="http://schemas.microsoft.com/office/drawing/2014/main" id="{133CC83A-DB4A-8D80-7C2B-17630CACE4C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D4065A7-676A-1016-5A83-05490AEB0E3C}"/>
              </a:ext>
            </a:extLst>
          </p:cNvPr>
          <p:cNvSpPr>
            <a:spLocks noGrp="1"/>
          </p:cNvSpPr>
          <p:nvPr>
            <p:ph type="dt" sz="half" idx="10"/>
          </p:nvPr>
        </p:nvSpPr>
        <p:spPr/>
        <p:txBody>
          <a:bodyPr/>
          <a:lstStyle/>
          <a:p>
            <a:fld id="{A2E6CCFD-3200-4789-9CBC-FDFE8365FBE6}" type="datetime1">
              <a:rPr lang="en-US" smtClean="0"/>
              <a:t>9/23/25</a:t>
            </a:fld>
            <a:endParaRPr lang="en-US"/>
          </a:p>
        </p:txBody>
      </p:sp>
      <p:sp>
        <p:nvSpPr>
          <p:cNvPr id="6" name="Footer Placeholder 5">
            <a:extLst>
              <a:ext uri="{FF2B5EF4-FFF2-40B4-BE49-F238E27FC236}">
                <a16:creationId xmlns:a16="http://schemas.microsoft.com/office/drawing/2014/main" id="{40B2EECA-20BC-057A-8C2B-ED7750A3744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EB37A85-0769-8448-1DFC-5F15AA59AA50}"/>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12692883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6CA5C42-FD44-42A4-57F5-CFE64607135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H"/>
          </a:p>
        </p:txBody>
      </p:sp>
      <p:sp>
        <p:nvSpPr>
          <p:cNvPr id="3" name="Text Placeholder 2">
            <a:extLst>
              <a:ext uri="{FF2B5EF4-FFF2-40B4-BE49-F238E27FC236}">
                <a16:creationId xmlns:a16="http://schemas.microsoft.com/office/drawing/2014/main" id="{41CB417F-D399-3249-04EE-F091B2D272C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H"/>
          </a:p>
        </p:txBody>
      </p:sp>
      <p:sp>
        <p:nvSpPr>
          <p:cNvPr id="4" name="Date Placeholder 3">
            <a:extLst>
              <a:ext uri="{FF2B5EF4-FFF2-40B4-BE49-F238E27FC236}">
                <a16:creationId xmlns:a16="http://schemas.microsoft.com/office/drawing/2014/main" id="{10E71188-587A-F0A3-D9A2-65520C8F1EB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28108778-8DE7-4705-A3E8-DF2D389BD074}" type="datetime1">
              <a:rPr lang="en-US" smtClean="0"/>
              <a:t>9/23/25</a:t>
            </a:fld>
            <a:endParaRPr lang="en-US"/>
          </a:p>
        </p:txBody>
      </p:sp>
      <p:sp>
        <p:nvSpPr>
          <p:cNvPr id="5" name="Footer Placeholder 4">
            <a:extLst>
              <a:ext uri="{FF2B5EF4-FFF2-40B4-BE49-F238E27FC236}">
                <a16:creationId xmlns:a16="http://schemas.microsoft.com/office/drawing/2014/main" id="{374EFDBF-EBFB-4F65-81F7-9B93B55E1C4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dirty="0"/>
          </a:p>
        </p:txBody>
      </p:sp>
      <p:sp>
        <p:nvSpPr>
          <p:cNvPr id="6" name="Slide Number Placeholder 5">
            <a:extLst>
              <a:ext uri="{FF2B5EF4-FFF2-40B4-BE49-F238E27FC236}">
                <a16:creationId xmlns:a16="http://schemas.microsoft.com/office/drawing/2014/main" id="{E88DAA1A-0D47-A162-2269-93DCEC3EC48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CC057153-B650-4DEB-B370-79DDCFDCE934}" type="slidenum">
              <a:rPr lang="en-US" smtClean="0"/>
              <a:t>‹#›</a:t>
            </a:fld>
            <a:endParaRPr lang="en-US"/>
          </a:p>
        </p:txBody>
      </p:sp>
    </p:spTree>
    <p:extLst>
      <p:ext uri="{BB962C8B-B14F-4D97-AF65-F5344CB8AC3E}">
        <p14:creationId xmlns:p14="http://schemas.microsoft.com/office/powerpoint/2010/main" val="195364305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GH"/>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0.jp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diagramLayout" Target="../diagrams/layout3.xml"/><Relationship Id="rId7" Type="http://schemas.openxmlformats.org/officeDocument/2006/relationships/image" Target="../media/image27.jpe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4.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6" name="TextBox 5"/>
          <p:cNvSpPr txBox="1"/>
          <p:nvPr/>
        </p:nvSpPr>
        <p:spPr>
          <a:xfrm>
            <a:off x="1230936" y="554866"/>
            <a:ext cx="9578420" cy="2123658"/>
          </a:xfrm>
          <a:prstGeom prst="rect">
            <a:avLst/>
          </a:prstGeom>
          <a:noFill/>
        </p:spPr>
        <p:txBody>
          <a:bodyPr wrap="square" rtlCol="0">
            <a:spAutoFit/>
          </a:bodyPr>
          <a:lstStyle/>
          <a:p>
            <a:pPr algn="ctr" defTabSz="414772">
              <a:defRPr/>
            </a:pPr>
            <a:r>
              <a:rPr lang="en-US" altLang="en-US" sz="4400" b="1" dirty="0">
                <a:solidFill>
                  <a:prstClr val="black"/>
                </a:solidFill>
                <a:latin typeface="Arial" panose="020B0604020202020204" pitchFamily="34" charset="0"/>
                <a:cs typeface="Arial" panose="020B0604020202020204" pitchFamily="34" charset="0"/>
                <a:sym typeface="+mn-ea"/>
              </a:rPr>
              <a:t>Environmental Conservation for Sustainable Ecosystem Management</a:t>
            </a:r>
            <a:endParaRPr lang="en-GB" sz="4400" b="1" dirty="0">
              <a:solidFill>
                <a:prstClr val="white"/>
              </a:solidFill>
              <a:latin typeface="Arial" panose="020B0604020202020204" pitchFamily="34" charset="0"/>
              <a:cs typeface="Arial" panose="020B0604020202020204" pitchFamily="34" charset="0"/>
            </a:endParaRPr>
          </a:p>
        </p:txBody>
      </p:sp>
      <p:sp>
        <p:nvSpPr>
          <p:cNvPr id="7" name="TextBox 6"/>
          <p:cNvSpPr txBox="1"/>
          <p:nvPr/>
        </p:nvSpPr>
        <p:spPr>
          <a:xfrm>
            <a:off x="2268638" y="3778805"/>
            <a:ext cx="7333509" cy="1569660"/>
          </a:xfrm>
          <a:prstGeom prst="rect">
            <a:avLst/>
          </a:prstGeom>
          <a:solidFill>
            <a:schemeClr val="accent6">
              <a:lumMod val="20000"/>
              <a:lumOff val="80000"/>
            </a:schemeClr>
          </a:solidFill>
        </p:spPr>
        <p:txBody>
          <a:bodyPr wrap="square" rtlCol="0">
            <a:spAutoFit/>
          </a:bodyPr>
          <a:lstStyle/>
          <a:p>
            <a:pPr algn="ctr" defTabSz="414772"/>
            <a:r>
              <a:rPr lang="en-US" altLang="en-US" sz="3200" b="1" dirty="0">
                <a:latin typeface="Arial" panose="020B0604020202020204" pitchFamily="34" charset="0"/>
                <a:cs typeface="Arial" panose="020B0604020202020204" pitchFamily="34" charset="0"/>
              </a:rPr>
              <a:t>Professor Nana Ama Brown </a:t>
            </a:r>
            <a:r>
              <a:rPr lang="en-US" altLang="en-US" sz="3200" b="1" dirty="0" err="1">
                <a:latin typeface="Arial" panose="020B0604020202020204" pitchFamily="34" charset="0"/>
                <a:cs typeface="Arial" panose="020B0604020202020204" pitchFamily="34" charset="0"/>
              </a:rPr>
              <a:t>Klutse</a:t>
            </a:r>
            <a:endParaRPr lang="en-US" altLang="en-US" sz="3200" b="1" dirty="0">
              <a:latin typeface="Arial" panose="020B0604020202020204" pitchFamily="34" charset="0"/>
              <a:cs typeface="Arial" panose="020B0604020202020204" pitchFamily="34" charset="0"/>
            </a:endParaRPr>
          </a:p>
          <a:p>
            <a:pPr algn="ctr" defTabSz="414772"/>
            <a:r>
              <a:rPr lang="en-US" altLang="en-GB" sz="3200" dirty="0">
                <a:latin typeface="Arial" panose="020B0604020202020204" pitchFamily="34" charset="0"/>
                <a:cs typeface="Arial" panose="020B0604020202020204" pitchFamily="34" charset="0"/>
              </a:rPr>
              <a:t>Chief Executive Officer</a:t>
            </a:r>
            <a:endParaRPr lang="en-GB" sz="3200" dirty="0">
              <a:latin typeface="Arial" panose="020B0604020202020204" pitchFamily="34" charset="0"/>
              <a:cs typeface="Arial" panose="020B0604020202020204" pitchFamily="34" charset="0"/>
            </a:endParaRPr>
          </a:p>
          <a:p>
            <a:pPr defTabSz="414772"/>
            <a:r>
              <a:rPr lang="en-GB" sz="3200" b="1" dirty="0">
                <a:latin typeface="Arial" panose="020B0604020202020204" pitchFamily="34" charset="0"/>
                <a:cs typeface="Arial" panose="020B0604020202020204" pitchFamily="34" charset="0"/>
              </a:rPr>
              <a:t> </a:t>
            </a:r>
          </a:p>
        </p:txBody>
      </p:sp>
      <p:grpSp>
        <p:nvGrpSpPr>
          <p:cNvPr id="53" name="Group 52"/>
          <p:cNvGrpSpPr/>
          <p:nvPr/>
        </p:nvGrpSpPr>
        <p:grpSpPr>
          <a:xfrm>
            <a:off x="6826297" y="460"/>
            <a:ext cx="6277592" cy="6268703"/>
            <a:chOff x="2579291" y="1042902"/>
            <a:chExt cx="4157497" cy="4120622"/>
          </a:xfrm>
          <a:noFill/>
        </p:grpSpPr>
        <p:sp>
          <p:nvSpPr>
            <p:cNvPr id="54" name="Oval 53"/>
            <p:cNvSpPr>
              <a:spLocks noChangeAspect="1"/>
            </p:cNvSpPr>
            <p:nvPr/>
          </p:nvSpPr>
          <p:spPr>
            <a:xfrm>
              <a:off x="2922373" y="1342610"/>
              <a:ext cx="3496963" cy="349200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14772"/>
              <a:endParaRPr lang="en-GB" sz="2100" dirty="0">
                <a:solidFill>
                  <a:prstClr val="white"/>
                </a:solidFill>
                <a:latin typeface="Calibri"/>
              </a:endParaRPr>
            </a:p>
          </p:txBody>
        </p:sp>
        <p:sp>
          <p:nvSpPr>
            <p:cNvPr id="55" name="Rounded Rectangle 54"/>
            <p:cNvSpPr/>
            <p:nvPr/>
          </p:nvSpPr>
          <p:spPr>
            <a:xfrm rot="19446041">
              <a:off x="3453049" y="1297461"/>
              <a:ext cx="383060" cy="381730"/>
            </a:xfrm>
            <a:prstGeom prst="round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14772"/>
              <a:endParaRPr lang="en-GB" sz="2100">
                <a:solidFill>
                  <a:prstClr val="white"/>
                </a:solidFill>
                <a:latin typeface="Calibri"/>
              </a:endParaRPr>
            </a:p>
          </p:txBody>
        </p:sp>
        <p:sp>
          <p:nvSpPr>
            <p:cNvPr id="56" name="Rounded Rectangle 55"/>
            <p:cNvSpPr/>
            <p:nvPr/>
          </p:nvSpPr>
          <p:spPr>
            <a:xfrm rot="18286525">
              <a:off x="2907610" y="1793490"/>
              <a:ext cx="383060" cy="381730"/>
            </a:xfrm>
            <a:prstGeom prst="round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14772"/>
              <a:endParaRPr lang="en-GB" sz="2100">
                <a:solidFill>
                  <a:prstClr val="white"/>
                </a:solidFill>
                <a:latin typeface="Calibri"/>
              </a:endParaRPr>
            </a:p>
          </p:txBody>
        </p:sp>
        <p:sp>
          <p:nvSpPr>
            <p:cNvPr id="57" name="Rounded Rectangle 56"/>
            <p:cNvSpPr/>
            <p:nvPr/>
          </p:nvSpPr>
          <p:spPr>
            <a:xfrm rot="17064899">
              <a:off x="2629236" y="2476324"/>
              <a:ext cx="383060" cy="381730"/>
            </a:xfrm>
            <a:prstGeom prst="round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14772"/>
              <a:endParaRPr lang="en-GB" sz="2100">
                <a:solidFill>
                  <a:prstClr val="white"/>
                </a:solidFill>
                <a:latin typeface="Calibri"/>
              </a:endParaRPr>
            </a:p>
          </p:txBody>
        </p:sp>
        <p:sp>
          <p:nvSpPr>
            <p:cNvPr id="58" name="Rounded Rectangle 57"/>
            <p:cNvSpPr/>
            <p:nvPr/>
          </p:nvSpPr>
          <p:spPr>
            <a:xfrm rot="15775519">
              <a:off x="2578626" y="3138345"/>
              <a:ext cx="383060" cy="381730"/>
            </a:xfrm>
            <a:prstGeom prst="round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14772"/>
              <a:endParaRPr lang="en-GB" sz="2100">
                <a:solidFill>
                  <a:prstClr val="white"/>
                </a:solidFill>
                <a:latin typeface="Calibri"/>
              </a:endParaRPr>
            </a:p>
          </p:txBody>
        </p:sp>
        <p:sp>
          <p:nvSpPr>
            <p:cNvPr id="59" name="Rounded Rectangle 58"/>
            <p:cNvSpPr/>
            <p:nvPr/>
          </p:nvSpPr>
          <p:spPr>
            <a:xfrm rot="14752772">
              <a:off x="2781108" y="3790192"/>
              <a:ext cx="383060" cy="381730"/>
            </a:xfrm>
            <a:prstGeom prst="round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14772"/>
              <a:endParaRPr lang="en-GB" sz="2100">
                <a:solidFill>
                  <a:prstClr val="white"/>
                </a:solidFill>
                <a:latin typeface="Calibri"/>
              </a:endParaRPr>
            </a:p>
          </p:txBody>
        </p:sp>
        <p:sp>
          <p:nvSpPr>
            <p:cNvPr id="60" name="Rounded Rectangle 59"/>
            <p:cNvSpPr/>
            <p:nvPr/>
          </p:nvSpPr>
          <p:spPr>
            <a:xfrm rot="13226664">
              <a:off x="3199263" y="4315657"/>
              <a:ext cx="383060" cy="381730"/>
            </a:xfrm>
            <a:prstGeom prst="round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14772"/>
              <a:endParaRPr lang="en-GB" sz="2100">
                <a:solidFill>
                  <a:prstClr val="white"/>
                </a:solidFill>
                <a:latin typeface="Calibri"/>
              </a:endParaRPr>
            </a:p>
          </p:txBody>
        </p:sp>
        <p:sp>
          <p:nvSpPr>
            <p:cNvPr id="61" name="Rounded Rectangle 60"/>
            <p:cNvSpPr/>
            <p:nvPr/>
          </p:nvSpPr>
          <p:spPr>
            <a:xfrm rot="11957512">
              <a:off x="3815312" y="4653731"/>
              <a:ext cx="383060" cy="381730"/>
            </a:xfrm>
            <a:prstGeom prst="round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14772"/>
              <a:endParaRPr lang="en-GB" sz="2100">
                <a:solidFill>
                  <a:prstClr val="white"/>
                </a:solidFill>
                <a:latin typeface="Calibri"/>
              </a:endParaRPr>
            </a:p>
          </p:txBody>
        </p:sp>
        <p:sp>
          <p:nvSpPr>
            <p:cNvPr id="62" name="Rounded Rectangle 61"/>
            <p:cNvSpPr/>
            <p:nvPr/>
          </p:nvSpPr>
          <p:spPr>
            <a:xfrm rot="20868148">
              <a:off x="4115561" y="1042902"/>
              <a:ext cx="383060" cy="381730"/>
            </a:xfrm>
            <a:prstGeom prst="round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14772"/>
              <a:endParaRPr lang="en-GB" sz="2100">
                <a:solidFill>
                  <a:prstClr val="white"/>
                </a:solidFill>
                <a:latin typeface="Calibri"/>
              </a:endParaRPr>
            </a:p>
          </p:txBody>
        </p:sp>
        <p:sp>
          <p:nvSpPr>
            <p:cNvPr id="63" name="Rounded Rectangle 62"/>
            <p:cNvSpPr/>
            <p:nvPr/>
          </p:nvSpPr>
          <p:spPr>
            <a:xfrm rot="1140774">
              <a:off x="4882283" y="1058727"/>
              <a:ext cx="383060" cy="381730"/>
            </a:xfrm>
            <a:prstGeom prst="round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14772"/>
              <a:endParaRPr lang="en-GB" sz="2100">
                <a:solidFill>
                  <a:prstClr val="white"/>
                </a:solidFill>
                <a:latin typeface="Calibri"/>
              </a:endParaRPr>
            </a:p>
          </p:txBody>
        </p:sp>
        <p:sp>
          <p:nvSpPr>
            <p:cNvPr id="64" name="Rounded Rectangle 63"/>
            <p:cNvSpPr/>
            <p:nvPr/>
          </p:nvSpPr>
          <p:spPr>
            <a:xfrm rot="2135368">
              <a:off x="5546298" y="1322822"/>
              <a:ext cx="383060" cy="381730"/>
            </a:xfrm>
            <a:prstGeom prst="round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14772"/>
              <a:endParaRPr lang="en-GB" sz="2100">
                <a:solidFill>
                  <a:prstClr val="white"/>
                </a:solidFill>
                <a:latin typeface="Calibri"/>
              </a:endParaRPr>
            </a:p>
          </p:txBody>
        </p:sp>
        <p:sp>
          <p:nvSpPr>
            <p:cNvPr id="65" name="Rounded Rectangle 64"/>
            <p:cNvSpPr/>
            <p:nvPr/>
          </p:nvSpPr>
          <p:spPr>
            <a:xfrm rot="3520565">
              <a:off x="6047969" y="1834179"/>
              <a:ext cx="383060" cy="381730"/>
            </a:xfrm>
            <a:prstGeom prst="round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14772"/>
              <a:endParaRPr lang="en-GB" sz="2100">
                <a:solidFill>
                  <a:prstClr val="white"/>
                </a:solidFill>
                <a:latin typeface="Calibri"/>
              </a:endParaRPr>
            </a:p>
          </p:txBody>
        </p:sp>
        <p:sp>
          <p:nvSpPr>
            <p:cNvPr id="66" name="Rounded Rectangle 65"/>
            <p:cNvSpPr/>
            <p:nvPr/>
          </p:nvSpPr>
          <p:spPr>
            <a:xfrm rot="4575645">
              <a:off x="6311873" y="2445242"/>
              <a:ext cx="383060" cy="381730"/>
            </a:xfrm>
            <a:prstGeom prst="round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14772"/>
              <a:endParaRPr lang="en-GB" sz="2100">
                <a:solidFill>
                  <a:prstClr val="white"/>
                </a:solidFill>
                <a:latin typeface="Calibri"/>
              </a:endParaRPr>
            </a:p>
          </p:txBody>
        </p:sp>
        <p:sp>
          <p:nvSpPr>
            <p:cNvPr id="67" name="Rounded Rectangle 66"/>
            <p:cNvSpPr/>
            <p:nvPr/>
          </p:nvSpPr>
          <p:spPr>
            <a:xfrm rot="5741983">
              <a:off x="6354393" y="3099708"/>
              <a:ext cx="383060" cy="381730"/>
            </a:xfrm>
            <a:prstGeom prst="round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14772"/>
              <a:endParaRPr lang="en-GB" sz="2100">
                <a:solidFill>
                  <a:prstClr val="white"/>
                </a:solidFill>
                <a:latin typeface="Calibri"/>
              </a:endParaRPr>
            </a:p>
          </p:txBody>
        </p:sp>
        <p:sp>
          <p:nvSpPr>
            <p:cNvPr id="68" name="Rounded Rectangle 67"/>
            <p:cNvSpPr/>
            <p:nvPr/>
          </p:nvSpPr>
          <p:spPr>
            <a:xfrm rot="6826994">
              <a:off x="6145699" y="3762346"/>
              <a:ext cx="383060" cy="381730"/>
            </a:xfrm>
            <a:prstGeom prst="round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14772"/>
              <a:endParaRPr lang="en-GB" sz="2100">
                <a:solidFill>
                  <a:prstClr val="white"/>
                </a:solidFill>
                <a:latin typeface="Calibri"/>
              </a:endParaRPr>
            </a:p>
          </p:txBody>
        </p:sp>
        <p:sp>
          <p:nvSpPr>
            <p:cNvPr id="69" name="Rounded Rectangle 68"/>
            <p:cNvSpPr/>
            <p:nvPr/>
          </p:nvSpPr>
          <p:spPr>
            <a:xfrm rot="8044736">
              <a:off x="5743488" y="4278585"/>
              <a:ext cx="383060" cy="381730"/>
            </a:xfrm>
            <a:prstGeom prst="round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14772"/>
              <a:endParaRPr lang="en-GB" sz="2100">
                <a:solidFill>
                  <a:prstClr val="white"/>
                </a:solidFill>
                <a:latin typeface="Calibri"/>
              </a:endParaRPr>
            </a:p>
          </p:txBody>
        </p:sp>
        <p:sp>
          <p:nvSpPr>
            <p:cNvPr id="70" name="Rounded Rectangle 69"/>
            <p:cNvSpPr/>
            <p:nvPr/>
          </p:nvSpPr>
          <p:spPr>
            <a:xfrm rot="9300238">
              <a:off x="5209743" y="4645777"/>
              <a:ext cx="383060" cy="381730"/>
            </a:xfrm>
            <a:prstGeom prst="round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14772"/>
              <a:endParaRPr lang="en-GB" sz="2100">
                <a:solidFill>
                  <a:prstClr val="white"/>
                </a:solidFill>
                <a:latin typeface="Calibri"/>
              </a:endParaRPr>
            </a:p>
          </p:txBody>
        </p:sp>
        <p:sp>
          <p:nvSpPr>
            <p:cNvPr id="71" name="Rounded Rectangle 70"/>
            <p:cNvSpPr/>
            <p:nvPr/>
          </p:nvSpPr>
          <p:spPr>
            <a:xfrm rot="10800000">
              <a:off x="4544050" y="4781794"/>
              <a:ext cx="383060" cy="381730"/>
            </a:xfrm>
            <a:prstGeom prst="round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14772"/>
              <a:endParaRPr lang="en-GB" sz="2100">
                <a:solidFill>
                  <a:prstClr val="white"/>
                </a:solidFill>
                <a:latin typeface="Calibri"/>
              </a:endParaRPr>
            </a:p>
          </p:txBody>
        </p:sp>
      </p:grpSp>
      <p:pic>
        <p:nvPicPr>
          <p:cNvPr id="11" name="Picture 10">
            <a:extLst>
              <a:ext uri="{FF2B5EF4-FFF2-40B4-BE49-F238E27FC236}">
                <a16:creationId xmlns:a16="http://schemas.microsoft.com/office/drawing/2014/main" id="{B7C151ED-10BC-38EF-7C0A-BF3E6DE1E535}"/>
              </a:ext>
            </a:extLst>
          </p:cNvPr>
          <p:cNvPicPr>
            <a:picLocks noChangeAspect="1"/>
          </p:cNvPicPr>
          <p:nvPr/>
        </p:nvPicPr>
        <p:blipFill>
          <a:blip r:embed="rId2"/>
          <a:srcRect t="80153" b="1456"/>
          <a:stretch>
            <a:fillRect/>
          </a:stretch>
        </p:blipFill>
        <p:spPr>
          <a:xfrm>
            <a:off x="0" y="5596758"/>
            <a:ext cx="12192000" cy="1261242"/>
          </a:xfrm>
          <a:prstGeom prst="rect">
            <a:avLst/>
          </a:prstGeom>
        </p:spPr>
      </p:pic>
      <p:sp>
        <p:nvSpPr>
          <p:cNvPr id="12" name="Slide Number Placeholder 11">
            <a:extLst>
              <a:ext uri="{FF2B5EF4-FFF2-40B4-BE49-F238E27FC236}">
                <a16:creationId xmlns:a16="http://schemas.microsoft.com/office/drawing/2014/main" id="{6A36A657-238E-A423-1577-D39E6798D8DC}"/>
              </a:ext>
            </a:extLst>
          </p:cNvPr>
          <p:cNvSpPr>
            <a:spLocks noGrp="1"/>
          </p:cNvSpPr>
          <p:nvPr>
            <p:ph type="sldNum" sz="quarter" idx="12"/>
          </p:nvPr>
        </p:nvSpPr>
        <p:spPr/>
        <p:txBody>
          <a:bodyPr/>
          <a:lstStyle/>
          <a:p>
            <a:fld id="{48F63A3B-78C7-47BE-AE5E-E10140E04643}" type="slidenum">
              <a:rPr lang="en-US" smtClean="0"/>
              <a:t>1</a:t>
            </a:fld>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C90DC51-8FD4-7095-F061-3D7826E8EB56}"/>
            </a:ext>
          </a:extLst>
        </p:cNvPr>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D1D34770-47A8-402C-AF23-2B653F2D88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F1494B6-7E84-7E15-E158-BD70CB538D3A}"/>
              </a:ext>
            </a:extLst>
          </p:cNvPr>
          <p:cNvSpPr>
            <a:spLocks noGrp="1"/>
          </p:cNvSpPr>
          <p:nvPr>
            <p:ph type="title"/>
          </p:nvPr>
        </p:nvSpPr>
        <p:spPr>
          <a:xfrm>
            <a:off x="671847" y="675130"/>
            <a:ext cx="6002110" cy="1495425"/>
          </a:xfrm>
        </p:spPr>
        <p:txBody>
          <a:bodyPr>
            <a:normAutofit/>
          </a:bodyPr>
          <a:lstStyle/>
          <a:p>
            <a:r>
              <a:rPr lang="en-GB" sz="2400" b="1" dirty="0">
                <a:solidFill>
                  <a:srgbClr val="7030A0"/>
                </a:solidFill>
                <a:latin typeface="Arial" panose="020B0604020202020204" pitchFamily="34" charset="0"/>
                <a:cs typeface="Arial" panose="020B0604020202020204" pitchFamily="34" charset="0"/>
                <a:sym typeface="+mn-ea"/>
              </a:rPr>
              <a:t>Key Strategies of</a:t>
            </a:r>
            <a:r>
              <a:rPr lang="en-GB" sz="2400" b="1" dirty="0">
                <a:solidFill>
                  <a:srgbClr val="7030A0"/>
                </a:solidFill>
                <a:latin typeface="Arial" panose="020B0604020202020204" pitchFamily="34" charset="0"/>
                <a:cs typeface="Arial" panose="020B0604020202020204" pitchFamily="34" charset="0"/>
              </a:rPr>
              <a:t> Environmental Conservation for Sustainable Ecosystem Management in Ghana</a:t>
            </a:r>
            <a:br>
              <a:rPr lang="en-GB" sz="2400" b="1" dirty="0">
                <a:solidFill>
                  <a:srgbClr val="7030A0"/>
                </a:solidFill>
                <a:latin typeface="Arial" panose="020B0604020202020204" pitchFamily="34" charset="0"/>
                <a:cs typeface="Arial" panose="020B0604020202020204" pitchFamily="34" charset="0"/>
              </a:rPr>
            </a:br>
            <a:endParaRPr lang="en-US" sz="2400" dirty="0">
              <a:solidFill>
                <a:srgbClr val="7030A0"/>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2045D181-BF4C-34B0-595D-85D3997EB171}"/>
              </a:ext>
            </a:extLst>
          </p:cNvPr>
          <p:cNvSpPr>
            <a:spLocks noGrp="1"/>
          </p:cNvSpPr>
          <p:nvPr>
            <p:ph idx="1"/>
          </p:nvPr>
        </p:nvSpPr>
        <p:spPr>
          <a:xfrm>
            <a:off x="597140" y="2569818"/>
            <a:ext cx="6002110" cy="4011597"/>
          </a:xfrm>
        </p:spPr>
        <p:txBody>
          <a:bodyPr>
            <a:noAutofit/>
          </a:bodyPr>
          <a:lstStyle/>
          <a:p>
            <a:pPr marL="0" indent="0">
              <a:buNone/>
            </a:pPr>
            <a:r>
              <a:rPr lang="en-US" altLang="en-US" sz="2400" b="1" dirty="0">
                <a:latin typeface="Arial" panose="020B0604020202020204" pitchFamily="34" charset="0"/>
                <a:cs typeface="Arial" panose="020B0604020202020204" pitchFamily="34" charset="0"/>
              </a:rPr>
              <a:t>Environmental education and awareness:</a:t>
            </a:r>
          </a:p>
          <a:p>
            <a:pPr marL="0" marR="0" lvl="0" indent="-228600" defTabSz="914400" rtl="0" eaLnBrk="1" fontAlgn="auto" latinLnBrk="0" hangingPunct="1">
              <a:spcBef>
                <a:spcPts val="1000"/>
              </a:spcBef>
              <a:spcAft>
                <a:spcPts val="800"/>
              </a:spcAft>
              <a:buClrTx/>
              <a:buSzTx/>
              <a:buFont typeface="Arial" panose="020B0604020202020204" pitchFamily="34" charset="0"/>
              <a:buNone/>
              <a:tabLst/>
              <a:defRPr/>
            </a:pPr>
            <a:r>
              <a:rPr kumimoji="0" lang="en-US" sz="2400" b="0" i="0" u="none" strike="noStrike" kern="0" cap="none" spc="0" normalizeH="0" baseline="0" noProof="0" dirty="0">
                <a:ln>
                  <a:noFill/>
                </a:ln>
                <a:effectLst/>
                <a:uLnTx/>
                <a:uFillTx/>
                <a:latin typeface="Arial" panose="020B0604020202020204" pitchFamily="34" charset="0"/>
                <a:ea typeface="Times New Roman" panose="02020603050405020304" pitchFamily="18" charset="0"/>
                <a:cs typeface="Arial" panose="020B0604020202020204" pitchFamily="34" charset="0"/>
              </a:rPr>
              <a:t>The </a:t>
            </a:r>
            <a:r>
              <a:rPr kumimoji="0" lang="en-US" sz="2400" b="1" i="0" u="none" strike="noStrike" kern="0" cap="none" spc="0" normalizeH="0" baseline="0" noProof="0" dirty="0">
                <a:ln>
                  <a:noFill/>
                </a:ln>
                <a:effectLst/>
                <a:uLnTx/>
                <a:uFillTx/>
                <a:latin typeface="Arial" panose="020B0604020202020204" pitchFamily="34" charset="0"/>
                <a:ea typeface="Times New Roman" panose="02020603050405020304" pitchFamily="18" charset="0"/>
                <a:cs typeface="Arial" panose="020B0604020202020204" pitchFamily="34" charset="0"/>
              </a:rPr>
              <a:t>Environmental Protection Authority (EPA)</a:t>
            </a:r>
            <a:r>
              <a:rPr kumimoji="0" lang="en-US" sz="2400" b="0" i="0" u="none" strike="noStrike" kern="0" cap="none" spc="0" normalizeH="0" baseline="0" noProof="0" dirty="0">
                <a:ln>
                  <a:noFill/>
                </a:ln>
                <a:effectLst/>
                <a:uLnTx/>
                <a:uFillTx/>
                <a:latin typeface="Arial" panose="020B0604020202020204" pitchFamily="34" charset="0"/>
                <a:ea typeface="Times New Roman" panose="02020603050405020304" pitchFamily="18" charset="0"/>
                <a:cs typeface="Arial" panose="020B0604020202020204" pitchFamily="34" charset="0"/>
              </a:rPr>
              <a:t> leads public awareness campaigns through radio, community workshops, and </a:t>
            </a:r>
            <a:r>
              <a:rPr kumimoji="0" lang="en-US" sz="2400" b="1" i="0" u="none" strike="noStrike" kern="0" cap="none" spc="0" normalizeH="0" baseline="0" noProof="0" dirty="0">
                <a:ln>
                  <a:noFill/>
                </a:ln>
                <a:effectLst/>
                <a:uLnTx/>
                <a:uFillTx/>
                <a:latin typeface="Arial" panose="020B0604020202020204" pitchFamily="34" charset="0"/>
                <a:ea typeface="Times New Roman" panose="02020603050405020304" pitchFamily="18" charset="0"/>
                <a:cs typeface="Arial" panose="020B0604020202020204" pitchFamily="34" charset="0"/>
              </a:rPr>
              <a:t>partnerships</a:t>
            </a:r>
            <a:r>
              <a:rPr kumimoji="0" lang="en-US" sz="2400" b="0" i="0" u="none" strike="noStrike" kern="0" cap="none" spc="0" normalizeH="0" baseline="0" noProof="0" dirty="0">
                <a:ln>
                  <a:noFill/>
                </a:ln>
                <a:effectLst/>
                <a:uLnTx/>
                <a:uFillTx/>
                <a:latin typeface="Arial" panose="020B0604020202020204" pitchFamily="34" charset="0"/>
                <a:ea typeface="Times New Roman" panose="02020603050405020304" pitchFamily="18" charset="0"/>
                <a:cs typeface="Arial" panose="020B0604020202020204" pitchFamily="34" charset="0"/>
              </a:rPr>
              <a:t> with NGOs and other state institutions. </a:t>
            </a:r>
          </a:p>
          <a:p>
            <a:pPr marL="0" marR="0" lvl="0" indent="-228600" defTabSz="914400" rtl="0" eaLnBrk="1" fontAlgn="auto" latinLnBrk="0" hangingPunct="1">
              <a:spcBef>
                <a:spcPts val="1000"/>
              </a:spcBef>
              <a:spcAft>
                <a:spcPts val="800"/>
              </a:spcAft>
              <a:buClrTx/>
              <a:buSzTx/>
              <a:buFont typeface="Arial" panose="020B0604020202020204" pitchFamily="34" charset="0"/>
              <a:buNone/>
              <a:tabLst/>
              <a:defRPr/>
            </a:pPr>
            <a:endParaRPr kumimoji="0" lang="en-US" sz="2400" b="0" i="0" u="none" strike="noStrike" kern="100" cap="none" spc="0" normalizeH="0" baseline="0" noProof="0" dirty="0">
              <a:ln>
                <a:noFill/>
              </a:ln>
              <a:effectLst/>
              <a:uLnTx/>
              <a:uFillTx/>
              <a:latin typeface="Arial" panose="020B0604020202020204" pitchFamily="34" charset="0"/>
              <a:ea typeface="Aptos" panose="020B0004020202020204" pitchFamily="34" charset="0"/>
              <a:cs typeface="Arial" panose="020B0604020202020204" pitchFamily="34" charset="0"/>
            </a:endParaRPr>
          </a:p>
          <a:p>
            <a:pPr marL="0" indent="0">
              <a:buNone/>
            </a:pPr>
            <a:endParaRPr lang="en-US" sz="2400" dirty="0">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BC36FDDD-D8D4-9859-44E1-EE5EDC8AE023}"/>
              </a:ext>
            </a:extLst>
          </p:cNvPr>
          <p:cNvPicPr>
            <a:picLocks noChangeAspect="1"/>
          </p:cNvPicPr>
          <p:nvPr/>
        </p:nvPicPr>
        <p:blipFill>
          <a:blip r:embed="rId3"/>
          <a:srcRect r="2935"/>
          <a:stretch>
            <a:fillRect/>
          </a:stretch>
        </p:blipFill>
        <p:spPr>
          <a:xfrm>
            <a:off x="7196391" y="136525"/>
            <a:ext cx="4992560" cy="3222625"/>
          </a:xfrm>
          <a:prstGeom prst="rect">
            <a:avLst/>
          </a:prstGeom>
          <a:effectLst/>
        </p:spPr>
      </p:pic>
      <p:sp>
        <p:nvSpPr>
          <p:cNvPr id="4" name="Slide Number Placeholder 3">
            <a:extLst>
              <a:ext uri="{FF2B5EF4-FFF2-40B4-BE49-F238E27FC236}">
                <a16:creationId xmlns:a16="http://schemas.microsoft.com/office/drawing/2014/main" id="{88A872AD-664F-9147-E5E1-54C0147A0AF0}"/>
              </a:ext>
            </a:extLst>
          </p:cNvPr>
          <p:cNvSpPr>
            <a:spLocks noGrp="1"/>
          </p:cNvSpPr>
          <p:nvPr>
            <p:ph type="sldNum" sz="quarter" idx="12"/>
          </p:nvPr>
        </p:nvSpPr>
        <p:spPr>
          <a:xfrm>
            <a:off x="8610600" y="6356350"/>
            <a:ext cx="2743200" cy="365125"/>
          </a:xfrm>
        </p:spPr>
        <p:txBody>
          <a:bodyPr>
            <a:normAutofit/>
          </a:bodyPr>
          <a:lstStyle/>
          <a:p>
            <a:pPr>
              <a:spcAft>
                <a:spcPts val="600"/>
              </a:spcAft>
            </a:pPr>
            <a:fld id="{48F63A3B-78C7-47BE-AE5E-E10140E04643}" type="slidenum">
              <a:rPr lang="en-US">
                <a:solidFill>
                  <a:srgbClr val="FFFFFF"/>
                </a:solidFill>
              </a:rPr>
              <a:pPr>
                <a:spcAft>
                  <a:spcPts val="600"/>
                </a:spcAft>
              </a:pPr>
              <a:t>10</a:t>
            </a:fld>
            <a:endParaRPr lang="en-US">
              <a:solidFill>
                <a:srgbClr val="FFFFFF"/>
              </a:solidFill>
            </a:endParaRPr>
          </a:p>
        </p:txBody>
      </p:sp>
      <p:pic>
        <p:nvPicPr>
          <p:cNvPr id="7" name="Picture 6" descr="A group of people protesting in the street&#10;&#10;AI-generated content may be incorrect.">
            <a:extLst>
              <a:ext uri="{FF2B5EF4-FFF2-40B4-BE49-F238E27FC236}">
                <a16:creationId xmlns:a16="http://schemas.microsoft.com/office/drawing/2014/main" id="{BD44129E-0903-B2D6-EBBA-CDD8F10832F7}"/>
              </a:ext>
            </a:extLst>
          </p:cNvPr>
          <p:cNvPicPr>
            <a:picLocks noChangeAspect="1"/>
          </p:cNvPicPr>
          <p:nvPr/>
        </p:nvPicPr>
        <p:blipFill>
          <a:blip r:embed="rId4"/>
          <a:stretch>
            <a:fillRect/>
          </a:stretch>
        </p:blipFill>
        <p:spPr>
          <a:xfrm>
            <a:off x="7196391" y="3495675"/>
            <a:ext cx="4992560" cy="3225800"/>
          </a:xfrm>
          <a:prstGeom prst="rect">
            <a:avLst/>
          </a:prstGeom>
        </p:spPr>
      </p:pic>
    </p:spTree>
    <p:extLst>
      <p:ext uri="{BB962C8B-B14F-4D97-AF65-F5344CB8AC3E}">
        <p14:creationId xmlns:p14="http://schemas.microsoft.com/office/powerpoint/2010/main" val="33335438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E60C0F-BE3A-9151-9193-22E44661654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DFE4230-73C1-B981-39D3-9A6544858E09}"/>
              </a:ext>
            </a:extLst>
          </p:cNvPr>
          <p:cNvSpPr>
            <a:spLocks noGrp="1"/>
          </p:cNvSpPr>
          <p:nvPr>
            <p:ph type="title"/>
          </p:nvPr>
        </p:nvSpPr>
        <p:spPr>
          <a:xfrm>
            <a:off x="166255" y="365126"/>
            <a:ext cx="11187545" cy="531379"/>
          </a:xfrm>
        </p:spPr>
        <p:txBody>
          <a:bodyPr>
            <a:noAutofit/>
          </a:bodyPr>
          <a:lstStyle/>
          <a:p>
            <a:pPr marL="0" marR="0" lvl="0" indent="0" defTabSz="457200" rtl="0" eaLnBrk="1" fontAlgn="auto" latinLnBrk="0" hangingPunct="1">
              <a:lnSpc>
                <a:spcPct val="100000"/>
              </a:lnSpc>
              <a:spcBef>
                <a:spcPts val="0"/>
              </a:spcBef>
              <a:spcAft>
                <a:spcPts val="0"/>
              </a:spcAft>
              <a:tabLst/>
              <a:defRPr/>
            </a:pPr>
            <a:r>
              <a:rPr kumimoji="0" lang="en-GB" sz="3200" b="1" i="0" u="none" strike="noStrike" kern="1200" cap="none" spc="0" normalizeH="0" baseline="0" noProof="0" dirty="0">
                <a:ln>
                  <a:noFill/>
                </a:ln>
                <a:solidFill>
                  <a:srgbClr val="7030A0"/>
                </a:solidFill>
                <a:effectLst/>
                <a:uLnTx/>
                <a:uFillTx/>
                <a:latin typeface="Arial" panose="020B0604020202020204" pitchFamily="34" charset="0"/>
                <a:ea typeface="+mn-ea"/>
                <a:cs typeface="Arial" panose="020B0604020202020204" pitchFamily="34" charset="0"/>
                <a:sym typeface="+mn-ea"/>
              </a:rPr>
              <a:t>Legal Frameworks </a:t>
            </a:r>
            <a:r>
              <a:rPr kumimoji="0" lang="en-GB" sz="3200" b="1" i="0" u="none" strike="noStrike" kern="1200" cap="none" spc="0" normalizeH="0" baseline="0" noProof="0" dirty="0">
                <a:ln>
                  <a:noFill/>
                </a:ln>
                <a:solidFill>
                  <a:srgbClr val="7030A0"/>
                </a:solidFill>
                <a:effectLst/>
                <a:uLnTx/>
                <a:uFillTx/>
                <a:latin typeface="Arial" panose="020B0604020202020204" pitchFamily="34" charset="0"/>
                <a:ea typeface="+mn-ea"/>
                <a:cs typeface="Arial" panose="020B0604020202020204" pitchFamily="34" charset="0"/>
              </a:rPr>
              <a:t>for Sustainable Ecosystem Management in Ghana</a:t>
            </a:r>
            <a:br>
              <a:rPr kumimoji="0" lang="en-GB" sz="3200" b="1" i="0" u="none" strike="noStrike" kern="1200" cap="none" spc="0" normalizeH="0" baseline="0" noProof="0" dirty="0">
                <a:ln>
                  <a:noFill/>
                </a:ln>
                <a:solidFill>
                  <a:srgbClr val="7030A0"/>
                </a:solidFill>
                <a:effectLst/>
                <a:uLnTx/>
                <a:uFillTx/>
                <a:latin typeface="Arial" panose="020B0604020202020204" pitchFamily="34" charset="0"/>
                <a:ea typeface="+mn-ea"/>
                <a:cs typeface="Arial" panose="020B0604020202020204" pitchFamily="34" charset="0"/>
              </a:rPr>
            </a:br>
            <a:endParaRPr lang="en-US" sz="3200" dirty="0">
              <a:solidFill>
                <a:srgbClr val="7030A0"/>
              </a:solidFill>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9BD9F459-5F54-AEAA-EBD2-9F3589312D01}"/>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tint val="82000"/>
                </a:prstClr>
              </a:solidFill>
              <a:effectLst/>
              <a:uLnTx/>
              <a:uFillTx/>
              <a:latin typeface="Aptos" panose="02110004020202020204"/>
              <a:ea typeface="+mn-ea"/>
              <a:cs typeface="+mn-cs"/>
            </a:endParaRPr>
          </a:p>
        </p:txBody>
      </p:sp>
      <p:graphicFrame>
        <p:nvGraphicFramePr>
          <p:cNvPr id="5" name="Table 4">
            <a:extLst>
              <a:ext uri="{FF2B5EF4-FFF2-40B4-BE49-F238E27FC236}">
                <a16:creationId xmlns:a16="http://schemas.microsoft.com/office/drawing/2014/main" id="{47127496-8032-A65F-4D6D-1E6B8430682B}"/>
              </a:ext>
            </a:extLst>
          </p:cNvPr>
          <p:cNvGraphicFramePr>
            <a:graphicFrameLocks noGrp="1"/>
          </p:cNvGraphicFramePr>
          <p:nvPr>
            <p:extLst>
              <p:ext uri="{D42A27DB-BD31-4B8C-83A1-F6EECF244321}">
                <p14:modId xmlns:p14="http://schemas.microsoft.com/office/powerpoint/2010/main" val="3798531317"/>
              </p:ext>
            </p:extLst>
          </p:nvPr>
        </p:nvGraphicFramePr>
        <p:xfrm>
          <a:off x="155529" y="1062760"/>
          <a:ext cx="11942618" cy="5430114"/>
        </p:xfrm>
        <a:graphic>
          <a:graphicData uri="http://schemas.openxmlformats.org/drawingml/2006/table">
            <a:tbl>
              <a:tblPr firstRow="1" firstCol="1" bandRow="1"/>
              <a:tblGrid>
                <a:gridCol w="5971309">
                  <a:extLst>
                    <a:ext uri="{9D8B030D-6E8A-4147-A177-3AD203B41FA5}">
                      <a16:colId xmlns:a16="http://schemas.microsoft.com/office/drawing/2014/main" val="4289432308"/>
                    </a:ext>
                  </a:extLst>
                </a:gridCol>
                <a:gridCol w="5971309">
                  <a:extLst>
                    <a:ext uri="{9D8B030D-6E8A-4147-A177-3AD203B41FA5}">
                      <a16:colId xmlns:a16="http://schemas.microsoft.com/office/drawing/2014/main" val="1919699347"/>
                    </a:ext>
                  </a:extLst>
                </a:gridCol>
              </a:tblGrid>
              <a:tr h="905019">
                <a:tc>
                  <a:txBody>
                    <a:bodyPr/>
                    <a:lstStyle/>
                    <a:p>
                      <a:pPr marL="0" marR="0" algn="ctr">
                        <a:lnSpc>
                          <a:spcPct val="115000"/>
                        </a:lnSpc>
                        <a:spcAft>
                          <a:spcPts val="800"/>
                        </a:spcAft>
                        <a:buNone/>
                      </a:pPr>
                      <a:r>
                        <a:rPr lang="en-US" sz="2400" b="1" kern="0" dirty="0">
                          <a:effectLst/>
                          <a:latin typeface="Arial" panose="020B0604020202020204" pitchFamily="34" charset="0"/>
                          <a:cs typeface="Arial" panose="020B0604020202020204" pitchFamily="34" charset="0"/>
                        </a:rPr>
                        <a:t>Legislation</a:t>
                      </a:r>
                      <a:endParaRPr lang="en-US" sz="2400" b="1" kern="100" dirty="0">
                        <a:effectLst/>
                        <a:latin typeface="Arial" panose="020B0604020202020204" pitchFamily="34" charset="0"/>
                        <a:ea typeface="Aptos" panose="020B0004020202020204" pitchFamily="34" charset="0"/>
                        <a:cs typeface="Arial" panose="020B0604020202020204" pitchFamily="34" charset="0"/>
                      </a:endParaRPr>
                    </a:p>
                  </a:txBody>
                  <a:tcPr marL="9525" marR="9525" marT="9525" marB="9525" anchor="ctr"/>
                </a:tc>
                <a:tc>
                  <a:txBody>
                    <a:bodyPr/>
                    <a:lstStyle/>
                    <a:p>
                      <a:pPr marL="0" marR="0" algn="ctr">
                        <a:lnSpc>
                          <a:spcPct val="115000"/>
                        </a:lnSpc>
                        <a:spcAft>
                          <a:spcPts val="800"/>
                        </a:spcAft>
                        <a:buNone/>
                      </a:pPr>
                      <a:r>
                        <a:rPr lang="en-US" sz="2400" b="1" kern="0" dirty="0">
                          <a:effectLst/>
                          <a:latin typeface="Arial" panose="020B0604020202020204" pitchFamily="34" charset="0"/>
                          <a:cs typeface="Arial" panose="020B0604020202020204" pitchFamily="34" charset="0"/>
                        </a:rPr>
                        <a:t>Purpose</a:t>
                      </a:r>
                      <a:endParaRPr lang="en-US" sz="2400" b="1" kern="100" dirty="0">
                        <a:effectLst/>
                        <a:latin typeface="Arial" panose="020B0604020202020204" pitchFamily="34" charset="0"/>
                        <a:ea typeface="Aptos" panose="020B0004020202020204" pitchFamily="34" charset="0"/>
                        <a:cs typeface="Arial" panose="020B0604020202020204" pitchFamily="34" charset="0"/>
                      </a:endParaRPr>
                    </a:p>
                  </a:txBody>
                  <a:tcPr marL="9525" marR="9525" marT="9525" marB="9525" anchor="ctr"/>
                </a:tc>
                <a:extLst>
                  <a:ext uri="{0D108BD9-81ED-4DB2-BD59-A6C34878D82A}">
                    <a16:rowId xmlns:a16="http://schemas.microsoft.com/office/drawing/2014/main" val="2931955587"/>
                  </a:ext>
                </a:extLst>
              </a:tr>
              <a:tr h="905019">
                <a:tc>
                  <a:txBody>
                    <a:bodyPr/>
                    <a:lstStyle/>
                    <a:p>
                      <a:pPr marL="0" marR="0" lvl="0" indent="0" algn="l" defTabSz="914400" rtl="0" eaLnBrk="1" fontAlgn="auto" latinLnBrk="0" hangingPunct="1">
                        <a:lnSpc>
                          <a:spcPct val="115000"/>
                        </a:lnSpc>
                        <a:spcBef>
                          <a:spcPts val="1000"/>
                        </a:spcBef>
                        <a:spcAft>
                          <a:spcPts val="800"/>
                        </a:spcAft>
                        <a:buClrTx/>
                        <a:buSzTx/>
                        <a:buFont typeface="Arial" panose="020B0604020202020204" pitchFamily="34" charset="0"/>
                        <a:buNone/>
                        <a:tabLst/>
                        <a:defRPr/>
                      </a:pPr>
                      <a:r>
                        <a:rPr lang="en-US" sz="2400" kern="0" noProof="0" dirty="0">
                          <a:effectLst/>
                          <a:latin typeface="Arial" panose="020B0604020202020204" pitchFamily="34" charset="0"/>
                          <a:cs typeface="Arial" panose="020B0604020202020204" pitchFamily="34" charset="0"/>
                        </a:rPr>
                        <a:t>EPA Act, 2025 (Act 1124)</a:t>
                      </a:r>
                      <a:endParaRPr lang="en-US" sz="2400" b="1" kern="0" noProof="0" dirty="0">
                        <a:solidFill>
                          <a:schemeClr val="lt1"/>
                        </a:solidFill>
                        <a:effectLst/>
                        <a:latin typeface="Arial" panose="020B0604020202020204" pitchFamily="34" charset="0"/>
                        <a:ea typeface="+mn-ea"/>
                        <a:cs typeface="Arial" panose="020B0604020202020204" pitchFamily="34" charset="0"/>
                      </a:endParaRPr>
                    </a:p>
                  </a:txBody>
                  <a:tcPr marL="9525" marR="9525" marT="9525" marB="9525" anchor="ctr"/>
                </a:tc>
                <a:tc>
                  <a:txBody>
                    <a:bodyPr/>
                    <a:lstStyle/>
                    <a:p>
                      <a:pPr marL="0" marR="0">
                        <a:lnSpc>
                          <a:spcPct val="115000"/>
                        </a:lnSpc>
                        <a:spcAft>
                          <a:spcPts val="800"/>
                        </a:spcAft>
                        <a:buNone/>
                      </a:pPr>
                      <a:r>
                        <a:rPr lang="en-US" sz="2400" kern="0" dirty="0">
                          <a:effectLst/>
                          <a:latin typeface="Arial" panose="020B0604020202020204" pitchFamily="34" charset="0"/>
                          <a:cs typeface="Arial" panose="020B0604020202020204" pitchFamily="34" charset="0"/>
                        </a:rPr>
                        <a:t>Establishes the Environmental Protection Authority (EPA) as the lead regulator.</a:t>
                      </a:r>
                      <a:endParaRPr lang="en-US" sz="2400" kern="100" dirty="0">
                        <a:effectLst/>
                        <a:latin typeface="Arial" panose="020B0604020202020204" pitchFamily="34" charset="0"/>
                        <a:ea typeface="Aptos" panose="020B0004020202020204" pitchFamily="34" charset="0"/>
                        <a:cs typeface="Arial" panose="020B0604020202020204" pitchFamily="34" charset="0"/>
                      </a:endParaRPr>
                    </a:p>
                  </a:txBody>
                  <a:tcPr marL="9525" marR="9525" marT="9525" marB="9525" anchor="ctr"/>
                </a:tc>
                <a:extLst>
                  <a:ext uri="{0D108BD9-81ED-4DB2-BD59-A6C34878D82A}">
                    <a16:rowId xmlns:a16="http://schemas.microsoft.com/office/drawing/2014/main" val="2062389289"/>
                  </a:ext>
                </a:extLst>
              </a:tr>
              <a:tr h="905019">
                <a:tc>
                  <a:txBody>
                    <a:bodyPr/>
                    <a:lstStyle/>
                    <a:p>
                      <a:pPr marL="0" marR="0">
                        <a:lnSpc>
                          <a:spcPct val="115000"/>
                        </a:lnSpc>
                        <a:spcAft>
                          <a:spcPts val="800"/>
                        </a:spcAft>
                        <a:buNone/>
                      </a:pPr>
                      <a:r>
                        <a:rPr lang="en-US" sz="2400" kern="0" dirty="0">
                          <a:effectLst/>
                          <a:latin typeface="Arial" panose="020B0604020202020204" pitchFamily="34" charset="0"/>
                          <a:cs typeface="Arial" panose="020B0604020202020204" pitchFamily="34" charset="0"/>
                        </a:rPr>
                        <a:t>Environmental Assessment Regulations, 1999 (LI 1652)</a:t>
                      </a:r>
                      <a:endParaRPr lang="en-US" sz="2400" kern="100" dirty="0">
                        <a:effectLst/>
                        <a:latin typeface="Arial" panose="020B0604020202020204" pitchFamily="34" charset="0"/>
                        <a:ea typeface="Aptos" panose="020B0004020202020204" pitchFamily="34" charset="0"/>
                        <a:cs typeface="Arial" panose="020B0604020202020204" pitchFamily="34" charset="0"/>
                      </a:endParaRPr>
                    </a:p>
                  </a:txBody>
                  <a:tcPr marL="9525" marR="9525" marT="9525" marB="9525" anchor="ctr"/>
                </a:tc>
                <a:tc>
                  <a:txBody>
                    <a:bodyPr/>
                    <a:lstStyle/>
                    <a:p>
                      <a:pPr marL="0" marR="0">
                        <a:lnSpc>
                          <a:spcPct val="115000"/>
                        </a:lnSpc>
                        <a:spcAft>
                          <a:spcPts val="800"/>
                        </a:spcAft>
                        <a:buNone/>
                      </a:pPr>
                      <a:r>
                        <a:rPr lang="en-US" sz="2400" kern="0" dirty="0">
                          <a:effectLst/>
                          <a:latin typeface="Arial" panose="020B0604020202020204" pitchFamily="34" charset="0"/>
                          <a:cs typeface="Arial" panose="020B0604020202020204" pitchFamily="34" charset="0"/>
                        </a:rPr>
                        <a:t>Mandates Environmental Impact Assessments (EIAs) for major projects.</a:t>
                      </a:r>
                      <a:endParaRPr lang="en-US" sz="2400" kern="100" dirty="0">
                        <a:effectLst/>
                        <a:latin typeface="Arial" panose="020B0604020202020204" pitchFamily="34" charset="0"/>
                        <a:ea typeface="Aptos" panose="020B0004020202020204" pitchFamily="34" charset="0"/>
                        <a:cs typeface="Arial" panose="020B0604020202020204" pitchFamily="34" charset="0"/>
                      </a:endParaRPr>
                    </a:p>
                  </a:txBody>
                  <a:tcPr marL="9525" marR="9525" marT="9525" marB="9525" anchor="ctr"/>
                </a:tc>
                <a:extLst>
                  <a:ext uri="{0D108BD9-81ED-4DB2-BD59-A6C34878D82A}">
                    <a16:rowId xmlns:a16="http://schemas.microsoft.com/office/drawing/2014/main" val="754608257"/>
                  </a:ext>
                </a:extLst>
              </a:tr>
              <a:tr h="905019">
                <a:tc>
                  <a:txBody>
                    <a:bodyPr/>
                    <a:lstStyle/>
                    <a:p>
                      <a:pPr marL="0" marR="0">
                        <a:lnSpc>
                          <a:spcPct val="115000"/>
                        </a:lnSpc>
                        <a:spcAft>
                          <a:spcPts val="800"/>
                        </a:spcAft>
                        <a:buNone/>
                      </a:pPr>
                      <a:r>
                        <a:rPr lang="en-US" sz="2400" kern="0" dirty="0">
                          <a:effectLst/>
                          <a:latin typeface="Arial" panose="020B0604020202020204" pitchFamily="34" charset="0"/>
                          <a:cs typeface="Arial" panose="020B0604020202020204" pitchFamily="34" charset="0"/>
                        </a:rPr>
                        <a:t>Water Resources Commission Act, 1996 (Act 522)</a:t>
                      </a:r>
                      <a:endParaRPr lang="en-US" sz="2400" kern="100" dirty="0">
                        <a:effectLst/>
                        <a:latin typeface="Arial" panose="020B0604020202020204" pitchFamily="34" charset="0"/>
                        <a:ea typeface="Aptos" panose="020B0004020202020204" pitchFamily="34" charset="0"/>
                        <a:cs typeface="Arial" panose="020B0604020202020204" pitchFamily="34" charset="0"/>
                      </a:endParaRPr>
                    </a:p>
                  </a:txBody>
                  <a:tcPr marL="9525" marR="9525" marT="9525" marB="9525" anchor="ctr"/>
                </a:tc>
                <a:tc>
                  <a:txBody>
                    <a:bodyPr/>
                    <a:lstStyle/>
                    <a:p>
                      <a:pPr marL="0" marR="0">
                        <a:lnSpc>
                          <a:spcPct val="115000"/>
                        </a:lnSpc>
                        <a:spcAft>
                          <a:spcPts val="800"/>
                        </a:spcAft>
                        <a:buNone/>
                      </a:pPr>
                      <a:r>
                        <a:rPr lang="en-US" sz="2400" kern="0" dirty="0">
                          <a:effectLst/>
                          <a:latin typeface="Arial" panose="020B0604020202020204" pitchFamily="34" charset="0"/>
                          <a:cs typeface="Arial" panose="020B0604020202020204" pitchFamily="34" charset="0"/>
                        </a:rPr>
                        <a:t>Governs water use and protection.</a:t>
                      </a:r>
                      <a:endParaRPr lang="en-US" sz="2400" kern="100" dirty="0">
                        <a:effectLst/>
                        <a:latin typeface="Arial" panose="020B0604020202020204" pitchFamily="34" charset="0"/>
                        <a:ea typeface="Aptos" panose="020B0004020202020204" pitchFamily="34" charset="0"/>
                        <a:cs typeface="Arial" panose="020B0604020202020204" pitchFamily="34" charset="0"/>
                      </a:endParaRPr>
                    </a:p>
                  </a:txBody>
                  <a:tcPr marL="9525" marR="9525" marT="9525" marB="9525" anchor="ctr"/>
                </a:tc>
                <a:extLst>
                  <a:ext uri="{0D108BD9-81ED-4DB2-BD59-A6C34878D82A}">
                    <a16:rowId xmlns:a16="http://schemas.microsoft.com/office/drawing/2014/main" val="719844053"/>
                  </a:ext>
                </a:extLst>
              </a:tr>
              <a:tr h="905019">
                <a:tc>
                  <a:txBody>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400" kern="0" noProof="0" dirty="0">
                          <a:effectLst/>
                          <a:latin typeface="Arial" panose="020B0604020202020204" pitchFamily="34" charset="0"/>
                          <a:cs typeface="Arial" panose="020B0604020202020204" pitchFamily="34" charset="0"/>
                        </a:rPr>
                        <a:t>Forestry and wildlife policy 2012</a:t>
                      </a:r>
                      <a:endParaRPr lang="en-US" sz="2400" b="1" kern="0" noProof="0" dirty="0">
                        <a:solidFill>
                          <a:schemeClr val="lt1"/>
                        </a:solidFill>
                        <a:effectLst/>
                        <a:latin typeface="Arial" panose="020B0604020202020204" pitchFamily="34" charset="0"/>
                        <a:ea typeface="+mn-ea"/>
                        <a:cs typeface="Arial" panose="020B0604020202020204" pitchFamily="34" charset="0"/>
                      </a:endParaRPr>
                    </a:p>
                  </a:txBody>
                  <a:tcPr marL="9525" marR="9525" marT="9525" marB="9525" anchor="ctr"/>
                </a:tc>
                <a:tc>
                  <a:txBody>
                    <a:bodyPr/>
                    <a:lstStyle/>
                    <a:p>
                      <a:pPr marL="0" marR="0">
                        <a:lnSpc>
                          <a:spcPct val="115000"/>
                        </a:lnSpc>
                        <a:spcAft>
                          <a:spcPts val="800"/>
                        </a:spcAft>
                        <a:buNone/>
                      </a:pPr>
                      <a:r>
                        <a:rPr lang="en-US" sz="2400" kern="0" dirty="0">
                          <a:effectLst/>
                          <a:latin typeface="Arial" panose="020B0604020202020204" pitchFamily="34" charset="0"/>
                          <a:cs typeface="Arial" panose="020B0604020202020204" pitchFamily="34" charset="0"/>
                        </a:rPr>
                        <a:t>Oversees forest  and wildlife conservation and management.</a:t>
                      </a:r>
                      <a:endParaRPr lang="en-US" sz="2400" kern="100" dirty="0">
                        <a:effectLst/>
                        <a:latin typeface="Arial" panose="020B0604020202020204" pitchFamily="34" charset="0"/>
                        <a:ea typeface="Aptos" panose="020B0004020202020204" pitchFamily="34" charset="0"/>
                        <a:cs typeface="Arial" panose="020B0604020202020204" pitchFamily="34" charset="0"/>
                      </a:endParaRPr>
                    </a:p>
                  </a:txBody>
                  <a:tcPr marL="9525" marR="9525" marT="9525" marB="9525" anchor="ctr"/>
                </a:tc>
                <a:extLst>
                  <a:ext uri="{0D108BD9-81ED-4DB2-BD59-A6C34878D82A}">
                    <a16:rowId xmlns:a16="http://schemas.microsoft.com/office/drawing/2014/main" val="618720476"/>
                  </a:ext>
                </a:extLst>
              </a:tr>
              <a:tr h="905019">
                <a:tc>
                  <a:txBody>
                    <a:bodyPr/>
                    <a:lstStyle/>
                    <a:p>
                      <a:pPr marL="0" marR="0">
                        <a:lnSpc>
                          <a:spcPct val="115000"/>
                        </a:lnSpc>
                        <a:spcAft>
                          <a:spcPts val="800"/>
                        </a:spcAft>
                        <a:buNone/>
                      </a:pPr>
                      <a:r>
                        <a:rPr lang="en-US" sz="2400" kern="0" dirty="0">
                          <a:effectLst/>
                          <a:latin typeface="Arial" panose="020B0604020202020204" pitchFamily="34" charset="0"/>
                          <a:cs typeface="Arial" panose="020B0604020202020204" pitchFamily="34" charset="0"/>
                        </a:rPr>
                        <a:t>Local Governance Act, 2016 (Act 936)</a:t>
                      </a:r>
                      <a:endParaRPr lang="en-US" sz="2400" kern="100" dirty="0">
                        <a:effectLst/>
                        <a:latin typeface="Arial" panose="020B0604020202020204" pitchFamily="34" charset="0"/>
                        <a:ea typeface="Aptos" panose="020B0004020202020204" pitchFamily="34" charset="0"/>
                        <a:cs typeface="Arial" panose="020B0604020202020204" pitchFamily="34" charset="0"/>
                      </a:endParaRPr>
                    </a:p>
                  </a:txBody>
                  <a:tcPr marL="9525" marR="9525" marT="9525" marB="9525" anchor="ctr"/>
                </a:tc>
                <a:tc>
                  <a:txBody>
                    <a:bodyPr/>
                    <a:lstStyle/>
                    <a:p>
                      <a:pPr marL="0" marR="0">
                        <a:lnSpc>
                          <a:spcPct val="115000"/>
                        </a:lnSpc>
                        <a:spcAft>
                          <a:spcPts val="800"/>
                        </a:spcAft>
                        <a:buNone/>
                      </a:pPr>
                      <a:r>
                        <a:rPr lang="en-US" sz="2400" kern="0" dirty="0">
                          <a:effectLst/>
                          <a:latin typeface="Arial" panose="020B0604020202020204" pitchFamily="34" charset="0"/>
                          <a:cs typeface="Arial" panose="020B0604020202020204" pitchFamily="34" charset="0"/>
                        </a:rPr>
                        <a:t>Empowers District Assemblies to enforce environmental bylaws.</a:t>
                      </a:r>
                      <a:endParaRPr lang="en-US" sz="2400" kern="100" dirty="0">
                        <a:effectLst/>
                        <a:latin typeface="Arial" panose="020B0604020202020204" pitchFamily="34" charset="0"/>
                        <a:ea typeface="Aptos" panose="020B0004020202020204" pitchFamily="34" charset="0"/>
                        <a:cs typeface="Arial" panose="020B0604020202020204" pitchFamily="34" charset="0"/>
                      </a:endParaRPr>
                    </a:p>
                  </a:txBody>
                  <a:tcPr marL="9525" marR="9525" marT="9525" marB="9525" anchor="ctr"/>
                </a:tc>
                <a:extLst>
                  <a:ext uri="{0D108BD9-81ED-4DB2-BD59-A6C34878D82A}">
                    <a16:rowId xmlns:a16="http://schemas.microsoft.com/office/drawing/2014/main" val="1625338377"/>
                  </a:ext>
                </a:extLst>
              </a:tr>
            </a:tbl>
          </a:graphicData>
        </a:graphic>
      </p:graphicFrame>
    </p:spTree>
    <p:extLst>
      <p:ext uri="{BB962C8B-B14F-4D97-AF65-F5344CB8AC3E}">
        <p14:creationId xmlns:p14="http://schemas.microsoft.com/office/powerpoint/2010/main" val="643290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D9E309E-883E-6276-80CA-41B68733774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74652DA-E844-6014-D1E7-54FB6E48F5E2}"/>
              </a:ext>
            </a:extLst>
          </p:cNvPr>
          <p:cNvSpPr>
            <a:spLocks noGrp="1"/>
          </p:cNvSpPr>
          <p:nvPr>
            <p:ph type="title"/>
          </p:nvPr>
        </p:nvSpPr>
        <p:spPr/>
        <p:txBody>
          <a:bodyPr>
            <a:noAutofit/>
          </a:bodyPr>
          <a:lstStyle/>
          <a:p>
            <a:pPr defTabSz="457200">
              <a:spcBef>
                <a:spcPts val="0"/>
              </a:spcBef>
              <a:defRPr/>
            </a:pPr>
            <a:r>
              <a:rPr lang="en-US" sz="3200" b="1" kern="0" dirty="0">
                <a:solidFill>
                  <a:srgbClr val="7030A0"/>
                </a:solidFill>
                <a:latin typeface="Arial" panose="020B0604020202020204" pitchFamily="34" charset="0"/>
                <a:ea typeface="Times New Roman" panose="02020603050405020304" pitchFamily="18" charset="0"/>
                <a:cs typeface="Arial" panose="020B0604020202020204" pitchFamily="34" charset="0"/>
              </a:rPr>
              <a:t>Governance and Institutional Architecture</a:t>
            </a:r>
            <a:br>
              <a:rPr lang="en-US" sz="3200" kern="100" dirty="0">
                <a:solidFill>
                  <a:srgbClr val="7030A0"/>
                </a:solidFill>
                <a:latin typeface="Arial" panose="020B0604020202020204" pitchFamily="34" charset="0"/>
                <a:ea typeface="Aptos" panose="020B0004020202020204" pitchFamily="34" charset="0"/>
                <a:cs typeface="Arial" panose="020B0604020202020204" pitchFamily="34" charset="0"/>
              </a:rPr>
            </a:br>
            <a:br>
              <a:rPr kumimoji="0" lang="en-GB" sz="3200" b="1" i="0" u="none" strike="noStrike" kern="1200" cap="none" spc="0" normalizeH="0" baseline="0" noProof="0" dirty="0">
                <a:ln>
                  <a:noFill/>
                </a:ln>
                <a:solidFill>
                  <a:srgbClr val="7030A0"/>
                </a:solidFill>
                <a:effectLst/>
                <a:uLnTx/>
                <a:uFillTx/>
                <a:latin typeface="Arial" panose="020B0604020202020204" pitchFamily="34" charset="0"/>
                <a:ea typeface="+mn-ea"/>
                <a:cs typeface="Arial" panose="020B0604020202020204" pitchFamily="34" charset="0"/>
              </a:rPr>
            </a:br>
            <a:endParaRPr lang="en-US" sz="3200" dirty="0">
              <a:solidFill>
                <a:srgbClr val="7030A0"/>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70146465-0605-B999-4DF8-5887A0DD1EA9}"/>
              </a:ext>
            </a:extLst>
          </p:cNvPr>
          <p:cNvSpPr>
            <a:spLocks noGrp="1"/>
          </p:cNvSpPr>
          <p:nvPr>
            <p:ph idx="1"/>
          </p:nvPr>
        </p:nvSpPr>
        <p:spPr>
          <a:xfrm>
            <a:off x="687475" y="1303020"/>
            <a:ext cx="10515600" cy="4251960"/>
          </a:xfrm>
        </p:spPr>
        <p:txBody>
          <a:bodyPr>
            <a:noAutofit/>
          </a:bodyPr>
          <a:lstStyle/>
          <a:p>
            <a:pPr marL="342900" marR="0" lvl="0" indent="-342900">
              <a:spcAft>
                <a:spcPts val="800"/>
              </a:spcAft>
              <a:buSzPts val="1000"/>
              <a:buFont typeface="Symbol" panose="05050102010706020507" pitchFamily="18" charset="2"/>
              <a:buChar char=""/>
              <a:tabLst>
                <a:tab pos="457200" algn="l"/>
              </a:tabLst>
            </a:pPr>
            <a:r>
              <a:rPr lang="en-US" sz="2600" b="1" kern="0" dirty="0">
                <a:effectLst/>
                <a:latin typeface="Arial" panose="020B0604020202020204" pitchFamily="34" charset="0"/>
                <a:ea typeface="Times New Roman" panose="02020603050405020304" pitchFamily="18" charset="0"/>
                <a:cs typeface="Arial" panose="020B0604020202020204" pitchFamily="34" charset="0"/>
              </a:rPr>
              <a:t>Environmental Protection Authority (EPA)</a:t>
            </a:r>
            <a:r>
              <a:rPr lang="en-US" sz="2600" kern="0" dirty="0">
                <a:effectLst/>
                <a:latin typeface="Arial" panose="020B0604020202020204" pitchFamily="34" charset="0"/>
                <a:ea typeface="Times New Roman" panose="02020603050405020304" pitchFamily="18" charset="0"/>
                <a:cs typeface="Arial" panose="020B0604020202020204" pitchFamily="34" charset="0"/>
              </a:rPr>
              <a:t>: </a:t>
            </a:r>
            <a:endParaRPr lang="en-US" sz="2600" kern="0" dirty="0">
              <a:latin typeface="Arial" panose="020B0604020202020204" pitchFamily="34" charset="0"/>
              <a:ea typeface="Times New Roman" panose="02020603050405020304" pitchFamily="18" charset="0"/>
              <a:cs typeface="Arial" panose="020B0604020202020204" pitchFamily="34" charset="0"/>
            </a:endParaRPr>
          </a:p>
          <a:p>
            <a:pPr marL="457200" lvl="1" indent="0">
              <a:spcAft>
                <a:spcPts val="800"/>
              </a:spcAft>
              <a:buSzPts val="1000"/>
              <a:buNone/>
              <a:tabLst>
                <a:tab pos="457200" algn="l"/>
              </a:tabLst>
            </a:pPr>
            <a:r>
              <a:rPr lang="en-US" sz="2200" kern="0" dirty="0">
                <a:effectLst/>
                <a:latin typeface="Arial" panose="020B0604020202020204" pitchFamily="34" charset="0"/>
                <a:ea typeface="Times New Roman" panose="02020603050405020304" pitchFamily="18" charset="0"/>
                <a:cs typeface="Arial" panose="020B0604020202020204" pitchFamily="34" charset="0"/>
              </a:rPr>
              <a:t>Leads policy implementation, EIAs, and compliance monitoring.</a:t>
            </a:r>
            <a:endParaRPr lang="en-US" sz="2200" kern="100" dirty="0">
              <a:effectLst/>
              <a:latin typeface="Arial" panose="020B0604020202020204" pitchFamily="34" charset="0"/>
              <a:ea typeface="Aptos" panose="020B0004020202020204" pitchFamily="34" charset="0"/>
              <a:cs typeface="Arial" panose="020B0604020202020204" pitchFamily="34" charset="0"/>
            </a:endParaRPr>
          </a:p>
          <a:p>
            <a:pPr marL="342900" marR="0" lvl="0" indent="-342900">
              <a:spcAft>
                <a:spcPts val="800"/>
              </a:spcAft>
              <a:buSzPts val="1000"/>
              <a:buFont typeface="Symbol" panose="05050102010706020507" pitchFamily="18" charset="2"/>
              <a:buChar char=""/>
              <a:tabLst>
                <a:tab pos="457200" algn="l"/>
              </a:tabLst>
            </a:pPr>
            <a:r>
              <a:rPr lang="en-US" sz="2600" b="1" kern="0" dirty="0">
                <a:effectLst/>
                <a:latin typeface="Arial" panose="020B0604020202020204" pitchFamily="34" charset="0"/>
                <a:ea typeface="Times New Roman" panose="02020603050405020304" pitchFamily="18" charset="0"/>
                <a:cs typeface="Arial" panose="020B0604020202020204" pitchFamily="34" charset="0"/>
              </a:rPr>
              <a:t>Ministry of Environment, Science and Technology (MEST)</a:t>
            </a:r>
            <a:r>
              <a:rPr lang="en-US" sz="2600" kern="0" dirty="0">
                <a:effectLst/>
                <a:latin typeface="Arial" panose="020B0604020202020204" pitchFamily="34" charset="0"/>
                <a:ea typeface="Times New Roman" panose="02020603050405020304" pitchFamily="18" charset="0"/>
                <a:cs typeface="Arial" panose="020B0604020202020204" pitchFamily="34" charset="0"/>
              </a:rPr>
              <a:t>: </a:t>
            </a:r>
            <a:endParaRPr lang="en-US" sz="2600" kern="0" dirty="0">
              <a:latin typeface="Arial" panose="020B0604020202020204" pitchFamily="34" charset="0"/>
              <a:ea typeface="Times New Roman" panose="02020603050405020304" pitchFamily="18" charset="0"/>
              <a:cs typeface="Arial" panose="020B0604020202020204" pitchFamily="34" charset="0"/>
            </a:endParaRPr>
          </a:p>
          <a:p>
            <a:pPr marL="457200" lvl="1" indent="0">
              <a:spcAft>
                <a:spcPts val="800"/>
              </a:spcAft>
              <a:buSzPts val="1000"/>
              <a:buNone/>
              <a:tabLst>
                <a:tab pos="457200" algn="l"/>
              </a:tabLst>
            </a:pPr>
            <a:r>
              <a:rPr lang="en-US" sz="2200" kern="0" dirty="0">
                <a:effectLst/>
                <a:latin typeface="Arial" panose="020B0604020202020204" pitchFamily="34" charset="0"/>
                <a:ea typeface="Times New Roman" panose="02020603050405020304" pitchFamily="18" charset="0"/>
                <a:cs typeface="Arial" panose="020B0604020202020204" pitchFamily="34" charset="0"/>
              </a:rPr>
              <a:t>Sets strategic direction and coordinates intersectoral efforts.</a:t>
            </a:r>
            <a:endParaRPr lang="en-US" sz="2200" kern="100" dirty="0">
              <a:effectLst/>
              <a:latin typeface="Arial" panose="020B0604020202020204" pitchFamily="34" charset="0"/>
              <a:ea typeface="Aptos" panose="020B0004020202020204" pitchFamily="34" charset="0"/>
              <a:cs typeface="Arial" panose="020B0604020202020204" pitchFamily="34" charset="0"/>
            </a:endParaRPr>
          </a:p>
          <a:p>
            <a:pPr marL="342900" marR="0" lvl="0" indent="-342900">
              <a:spcAft>
                <a:spcPts val="800"/>
              </a:spcAft>
              <a:buSzPts val="1000"/>
              <a:buFont typeface="Symbol" panose="05050102010706020507" pitchFamily="18" charset="2"/>
              <a:buChar char=""/>
              <a:tabLst>
                <a:tab pos="457200" algn="l"/>
              </a:tabLst>
            </a:pPr>
            <a:r>
              <a:rPr lang="en-US" sz="2600" b="1" kern="0" dirty="0">
                <a:effectLst/>
                <a:latin typeface="Arial" panose="020B0604020202020204" pitchFamily="34" charset="0"/>
                <a:ea typeface="Times New Roman" panose="02020603050405020304" pitchFamily="18" charset="0"/>
                <a:cs typeface="Arial" panose="020B0604020202020204" pitchFamily="34" charset="0"/>
              </a:rPr>
              <a:t>National Development Planning Commission (NDPC)</a:t>
            </a:r>
            <a:r>
              <a:rPr lang="en-US" sz="2600" kern="0" dirty="0">
                <a:effectLst/>
                <a:latin typeface="Arial" panose="020B0604020202020204" pitchFamily="34" charset="0"/>
                <a:ea typeface="Times New Roman" panose="02020603050405020304" pitchFamily="18" charset="0"/>
                <a:cs typeface="Arial" panose="020B0604020202020204" pitchFamily="34" charset="0"/>
              </a:rPr>
              <a:t>: </a:t>
            </a:r>
            <a:endParaRPr lang="en-US" sz="2600" kern="0" dirty="0">
              <a:latin typeface="Arial" panose="020B0604020202020204" pitchFamily="34" charset="0"/>
              <a:ea typeface="Times New Roman" panose="02020603050405020304" pitchFamily="18" charset="0"/>
              <a:cs typeface="Arial" panose="020B0604020202020204" pitchFamily="34" charset="0"/>
            </a:endParaRPr>
          </a:p>
          <a:p>
            <a:pPr marL="457200" lvl="1" indent="0">
              <a:spcAft>
                <a:spcPts val="800"/>
              </a:spcAft>
              <a:buSzPts val="1000"/>
              <a:buNone/>
              <a:tabLst>
                <a:tab pos="457200" algn="l"/>
              </a:tabLst>
            </a:pPr>
            <a:r>
              <a:rPr lang="en-US" sz="2200" kern="0" dirty="0">
                <a:effectLst/>
                <a:latin typeface="Arial" panose="020B0604020202020204" pitchFamily="34" charset="0"/>
                <a:ea typeface="Times New Roman" panose="02020603050405020304" pitchFamily="18" charset="0"/>
                <a:cs typeface="Arial" panose="020B0604020202020204" pitchFamily="34" charset="0"/>
              </a:rPr>
              <a:t>Integrates environmental goals into development plans.</a:t>
            </a:r>
            <a:endParaRPr lang="en-US" sz="2200" kern="100" dirty="0">
              <a:effectLst/>
              <a:latin typeface="Arial" panose="020B0604020202020204" pitchFamily="34" charset="0"/>
              <a:ea typeface="Aptos" panose="020B0004020202020204" pitchFamily="34" charset="0"/>
              <a:cs typeface="Arial" panose="020B0604020202020204" pitchFamily="34" charset="0"/>
            </a:endParaRPr>
          </a:p>
          <a:p>
            <a:pPr marL="342900" marR="0" lvl="0" indent="-342900">
              <a:spcAft>
                <a:spcPts val="800"/>
              </a:spcAft>
              <a:buSzPts val="1000"/>
              <a:buFont typeface="Symbol" panose="05050102010706020507" pitchFamily="18" charset="2"/>
              <a:buChar char=""/>
              <a:tabLst>
                <a:tab pos="457200" algn="l"/>
              </a:tabLst>
            </a:pPr>
            <a:r>
              <a:rPr lang="en-US" sz="2600" b="1" kern="0" dirty="0">
                <a:effectLst/>
                <a:latin typeface="Arial" panose="020B0604020202020204" pitchFamily="34" charset="0"/>
                <a:ea typeface="Times New Roman" panose="02020603050405020304" pitchFamily="18" charset="0"/>
                <a:cs typeface="Arial" panose="020B0604020202020204" pitchFamily="34" charset="0"/>
              </a:rPr>
              <a:t>District Assemblies</a:t>
            </a:r>
            <a:r>
              <a:rPr lang="en-US" sz="2600" kern="0" dirty="0">
                <a:effectLst/>
                <a:latin typeface="Arial" panose="020B0604020202020204" pitchFamily="34" charset="0"/>
                <a:ea typeface="Times New Roman" panose="02020603050405020304" pitchFamily="18" charset="0"/>
                <a:cs typeface="Arial" panose="020B0604020202020204" pitchFamily="34" charset="0"/>
              </a:rPr>
              <a:t>: </a:t>
            </a:r>
            <a:endParaRPr lang="en-US" sz="2600" kern="0" dirty="0">
              <a:latin typeface="Arial" panose="020B0604020202020204" pitchFamily="34" charset="0"/>
              <a:ea typeface="Times New Roman" panose="02020603050405020304" pitchFamily="18" charset="0"/>
              <a:cs typeface="Arial" panose="020B0604020202020204" pitchFamily="34" charset="0"/>
            </a:endParaRPr>
          </a:p>
          <a:p>
            <a:pPr marL="457200" lvl="1" indent="0">
              <a:spcAft>
                <a:spcPts val="800"/>
              </a:spcAft>
              <a:buSzPts val="1000"/>
              <a:buNone/>
              <a:tabLst>
                <a:tab pos="457200" algn="l"/>
              </a:tabLst>
            </a:pPr>
            <a:r>
              <a:rPr lang="en-US" sz="2200" kern="0" dirty="0">
                <a:effectLst/>
                <a:latin typeface="Arial" panose="020B0604020202020204" pitchFamily="34" charset="0"/>
                <a:ea typeface="Times New Roman" panose="02020603050405020304" pitchFamily="18" charset="0"/>
                <a:cs typeface="Arial" panose="020B0604020202020204" pitchFamily="34" charset="0"/>
              </a:rPr>
              <a:t>Play a growing role in local environmental governance, especially through decentralized planning.</a:t>
            </a:r>
            <a:endParaRPr lang="en-US" sz="2200" kern="100" dirty="0">
              <a:effectLst/>
              <a:latin typeface="Arial" panose="020B0604020202020204" pitchFamily="34" charset="0"/>
              <a:ea typeface="Aptos" panose="020B0004020202020204" pitchFamily="34" charset="0"/>
              <a:cs typeface="Arial" panose="020B0604020202020204" pitchFamily="34" charset="0"/>
            </a:endParaRPr>
          </a:p>
          <a:p>
            <a:pPr marL="0" marR="0" lvl="0" indent="0">
              <a:spcAft>
                <a:spcPts val="800"/>
              </a:spcAft>
              <a:buNone/>
              <a:tabLst>
                <a:tab pos="457200" algn="l"/>
              </a:tabLst>
            </a:pPr>
            <a:endParaRPr lang="en-US" sz="2600" kern="100" dirty="0">
              <a:effectLst/>
              <a:latin typeface="Arial" panose="020B0604020202020204" pitchFamily="34" charset="0"/>
              <a:ea typeface="Aptos" panose="020B00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79BB304C-A4B0-3976-BC4B-CEB8311662B7}"/>
              </a:ext>
            </a:extLst>
          </p:cNvPr>
          <p:cNvSpPr>
            <a:spLocks noGrp="1"/>
          </p:cNvSpPr>
          <p:nvPr>
            <p:ph type="sldNum" sz="quarter" idx="12"/>
          </p:nvPr>
        </p:nvSpPr>
        <p:spPr/>
        <p:txBody>
          <a:bodyPr>
            <a:normAutofit/>
          </a:bodyPr>
          <a:lstStyle/>
          <a:p>
            <a:pPr marL="0" marR="0" lvl="0" indent="0" defTabSz="457200" rtl="0" eaLnBrk="1" fontAlgn="auto" latinLnBrk="0" hangingPunct="1">
              <a:spcBef>
                <a:spcPts val="0"/>
              </a:spcBef>
              <a:spcAft>
                <a:spcPts val="600"/>
              </a:spcAft>
              <a:buClrTx/>
              <a:buSzTx/>
              <a:buFontTx/>
              <a:buNone/>
              <a:tabLst/>
              <a:defRPr/>
            </a:pPr>
            <a:fld id="{48F63A3B-78C7-47BE-AE5E-E10140E04643}" type="slidenum">
              <a:rPr kumimoji="0" lang="en-US" b="0" i="0" u="none" strike="noStrike" kern="1200" cap="none" spc="0" normalizeH="0" baseline="0" noProof="0" smtClean="0">
                <a:ln>
                  <a:noFill/>
                </a:ln>
                <a:effectLst/>
                <a:uLnTx/>
                <a:uFillTx/>
                <a:latin typeface="Aptos" panose="02110004020202020204"/>
                <a:ea typeface="+mn-ea"/>
                <a:cs typeface="+mn-cs"/>
              </a:rPr>
              <a:pPr marL="0" marR="0" lvl="0" indent="0" defTabSz="457200" rtl="0" eaLnBrk="1" fontAlgn="auto" latinLnBrk="0" hangingPunct="1">
                <a:spcBef>
                  <a:spcPts val="0"/>
                </a:spcBef>
                <a:spcAft>
                  <a:spcPts val="600"/>
                </a:spcAft>
                <a:buClrTx/>
                <a:buSzTx/>
                <a:buFontTx/>
                <a:buNone/>
                <a:tabLst/>
                <a:defRPr/>
              </a:pPr>
              <a:t>12</a:t>
            </a:fld>
            <a:endParaRPr kumimoji="0" lang="en-US" b="0" i="0" u="none" strike="noStrike" kern="1200" cap="none" spc="0" normalizeH="0" baseline="0" noProof="0">
              <a:ln>
                <a:noFill/>
              </a:ln>
              <a:effectLst/>
              <a:uLnTx/>
              <a:uFillTx/>
              <a:latin typeface="Aptos" panose="02110004020202020204"/>
              <a:ea typeface="+mn-ea"/>
              <a:cs typeface="+mn-cs"/>
            </a:endParaRPr>
          </a:p>
        </p:txBody>
      </p:sp>
    </p:spTree>
    <p:extLst>
      <p:ext uri="{BB962C8B-B14F-4D97-AF65-F5344CB8AC3E}">
        <p14:creationId xmlns:p14="http://schemas.microsoft.com/office/powerpoint/2010/main" val="8313330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E08B8FC-A985-4053-1EEA-E7186359CBE6}"/>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659FDB4-FCBE-4A89-B46D-43D4FA5446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313"/>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a:extLst>
              <a:ext uri="{FF2B5EF4-FFF2-40B4-BE49-F238E27FC236}">
                <a16:creationId xmlns:a16="http://schemas.microsoft.com/office/drawing/2014/main" id="{4326E51E-1EE7-BBC3-EF18-45FF08AB5113}"/>
              </a:ext>
            </a:extLst>
          </p:cNvPr>
          <p:cNvSpPr>
            <a:spLocks noGrp="1"/>
          </p:cNvSpPr>
          <p:nvPr>
            <p:ph type="title"/>
          </p:nvPr>
        </p:nvSpPr>
        <p:spPr>
          <a:xfrm>
            <a:off x="-1" y="195072"/>
            <a:ext cx="4901180" cy="1341120"/>
          </a:xfrm>
        </p:spPr>
        <p:txBody>
          <a:bodyPr>
            <a:normAutofit fontScale="90000"/>
          </a:bodyPr>
          <a:lstStyle/>
          <a:p>
            <a:pPr lvl="0">
              <a:spcBef>
                <a:spcPts val="1000"/>
              </a:spcBef>
              <a:defRPr/>
            </a:pPr>
            <a:br>
              <a:rPr lang="en-GB" sz="3200" b="1" dirty="0">
                <a:solidFill>
                  <a:srgbClr val="7030A0"/>
                </a:solidFill>
                <a:latin typeface="Arial" panose="020B0604020202020204" pitchFamily="34" charset="0"/>
                <a:ea typeface="+mn-ea"/>
                <a:cs typeface="Arial" panose="020B0604020202020204" pitchFamily="34" charset="0"/>
              </a:rPr>
            </a:br>
            <a:r>
              <a:rPr lang="en-GB" sz="3100" b="1" dirty="0">
                <a:solidFill>
                  <a:srgbClr val="7030A0"/>
                </a:solidFill>
                <a:latin typeface="Arial" panose="020B0604020202020204" pitchFamily="34" charset="0"/>
                <a:ea typeface="+mn-ea"/>
                <a:cs typeface="Arial" panose="020B0604020202020204" pitchFamily="34" charset="0"/>
              </a:rPr>
              <a:t>Involvement</a:t>
            </a:r>
            <a:r>
              <a:rPr kumimoji="0" lang="en-GB" sz="3100" b="1" i="0" u="none" strike="noStrike" kern="1200" cap="none" spc="0" normalizeH="0" baseline="0" noProof="0" dirty="0">
                <a:ln>
                  <a:noFill/>
                </a:ln>
                <a:solidFill>
                  <a:srgbClr val="7030A0"/>
                </a:solidFill>
                <a:effectLst/>
                <a:uLnTx/>
                <a:uFillTx/>
                <a:latin typeface="Arial" panose="020B0604020202020204" pitchFamily="34" charset="0"/>
                <a:ea typeface="+mn-ea"/>
                <a:cs typeface="Arial" panose="020B0604020202020204" pitchFamily="34" charset="0"/>
              </a:rPr>
              <a:t> of Indigenous and </a:t>
            </a:r>
            <a:r>
              <a:rPr lang="en-GB" sz="3100" b="1" dirty="0">
                <a:solidFill>
                  <a:srgbClr val="7030A0"/>
                </a:solidFill>
                <a:latin typeface="Arial" panose="020B0604020202020204" pitchFamily="34" charset="0"/>
                <a:ea typeface="+mn-ea"/>
                <a:cs typeface="Arial" panose="020B0604020202020204" pitchFamily="34" charset="0"/>
              </a:rPr>
              <a:t>Local Communities</a:t>
            </a:r>
            <a:br>
              <a:rPr kumimoji="0" lang="en-GB" sz="3200" b="1" i="0" u="none" strike="noStrike" kern="1200" cap="none" spc="0" normalizeH="0" baseline="0" noProof="0" dirty="0">
                <a:ln>
                  <a:noFill/>
                </a:ln>
                <a:solidFill>
                  <a:srgbClr val="7030A0"/>
                </a:solidFill>
                <a:effectLst/>
                <a:uLnTx/>
                <a:uFillTx/>
                <a:latin typeface="Arial" panose="020B0604020202020204" pitchFamily="34" charset="0"/>
                <a:ea typeface="+mn-ea"/>
                <a:cs typeface="Arial" panose="020B0604020202020204" pitchFamily="34" charset="0"/>
              </a:rPr>
            </a:br>
            <a:br>
              <a:rPr lang="en-GB" sz="3200" b="1" dirty="0">
                <a:solidFill>
                  <a:srgbClr val="7030A0"/>
                </a:solidFill>
                <a:latin typeface="Arial" panose="020B0604020202020204" pitchFamily="34" charset="0"/>
                <a:cs typeface="Arial" panose="020B0604020202020204" pitchFamily="34" charset="0"/>
              </a:rPr>
            </a:br>
            <a:endParaRPr lang="en-US" sz="3200" dirty="0">
              <a:solidFill>
                <a:srgbClr val="7030A0"/>
              </a:solidFill>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DAAFE72A-5A5C-6B0E-4311-AB9014F2360A}"/>
              </a:ext>
            </a:extLst>
          </p:cNvPr>
          <p:cNvSpPr>
            <a:spLocks noGrp="1"/>
          </p:cNvSpPr>
          <p:nvPr>
            <p:ph type="sldNum" sz="quarter" idx="12"/>
          </p:nvPr>
        </p:nvSpPr>
        <p:spPr>
          <a:xfrm>
            <a:off x="8610600" y="320400"/>
            <a:ext cx="2743200" cy="365125"/>
          </a:xfrm>
        </p:spPr>
        <p:txBody>
          <a:bodyPr>
            <a:normAutofit/>
          </a:bodyPr>
          <a:lstStyle/>
          <a:p>
            <a:pPr>
              <a:spcAft>
                <a:spcPts val="600"/>
              </a:spcAft>
            </a:pPr>
            <a:fld id="{48F63A3B-78C7-47BE-AE5E-E10140E04643}" type="slidenum">
              <a:rPr lang="en-US">
                <a:solidFill>
                  <a:schemeClr val="tx1">
                    <a:alpha val="60000"/>
                  </a:schemeClr>
                </a:solidFill>
              </a:rPr>
              <a:pPr>
                <a:spcAft>
                  <a:spcPts val="600"/>
                </a:spcAft>
              </a:pPr>
              <a:t>13</a:t>
            </a:fld>
            <a:endParaRPr lang="en-US">
              <a:solidFill>
                <a:schemeClr val="tx1">
                  <a:alpha val="60000"/>
                </a:schemeClr>
              </a:solidFill>
            </a:endParaRPr>
          </a:p>
        </p:txBody>
      </p:sp>
      <p:cxnSp>
        <p:nvCxnSpPr>
          <p:cNvPr id="12" name="Straight Connector 11">
            <a:extLst>
              <a:ext uri="{FF2B5EF4-FFF2-40B4-BE49-F238E27FC236}">
                <a16:creationId xmlns:a16="http://schemas.microsoft.com/office/drawing/2014/main" id="{C8F51B3F-8331-4E4A-AE96-D47B1006EEA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28053" y="1132114"/>
            <a:ext cx="0" cy="5717573"/>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graphicFrame>
        <p:nvGraphicFramePr>
          <p:cNvPr id="6" name="Content Placeholder 2">
            <a:extLst>
              <a:ext uri="{FF2B5EF4-FFF2-40B4-BE49-F238E27FC236}">
                <a16:creationId xmlns:a16="http://schemas.microsoft.com/office/drawing/2014/main" id="{70ABD36F-21E1-19A0-8A31-82C428C2A300}"/>
              </a:ext>
            </a:extLst>
          </p:cNvPr>
          <p:cNvGraphicFramePr>
            <a:graphicFrameLocks noGrp="1"/>
          </p:cNvGraphicFramePr>
          <p:nvPr>
            <p:ph idx="1"/>
            <p:extLst>
              <p:ext uri="{D42A27DB-BD31-4B8C-83A1-F6EECF244321}">
                <p14:modId xmlns:p14="http://schemas.microsoft.com/office/powerpoint/2010/main" val="3684590664"/>
              </p:ext>
            </p:extLst>
          </p:nvPr>
        </p:nvGraphicFramePr>
        <p:xfrm>
          <a:off x="6074664" y="808080"/>
          <a:ext cx="5893453" cy="58145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descr="A group of people working in a garden&#10;&#10;AI-generated content may be incorrect.">
            <a:extLst>
              <a:ext uri="{FF2B5EF4-FFF2-40B4-BE49-F238E27FC236}">
                <a16:creationId xmlns:a16="http://schemas.microsoft.com/office/drawing/2014/main" id="{BED2AD9C-6169-A139-C5FC-0AC2A152C6EA}"/>
              </a:ext>
            </a:extLst>
          </p:cNvPr>
          <p:cNvPicPr>
            <a:picLocks noChangeAspect="1"/>
          </p:cNvPicPr>
          <p:nvPr/>
        </p:nvPicPr>
        <p:blipFill>
          <a:blip r:embed="rId7"/>
          <a:stretch>
            <a:fillRect/>
          </a:stretch>
        </p:blipFill>
        <p:spPr>
          <a:xfrm>
            <a:off x="111943" y="1176737"/>
            <a:ext cx="4901177" cy="2592993"/>
          </a:xfrm>
          <a:prstGeom prst="rect">
            <a:avLst/>
          </a:prstGeom>
        </p:spPr>
      </p:pic>
      <p:sp>
        <p:nvSpPr>
          <p:cNvPr id="3" name="object 6">
            <a:extLst>
              <a:ext uri="{FF2B5EF4-FFF2-40B4-BE49-F238E27FC236}">
                <a16:creationId xmlns:a16="http://schemas.microsoft.com/office/drawing/2014/main" id="{DBF3EE21-4F7D-A6E1-D018-033374FA9108}"/>
              </a:ext>
            </a:extLst>
          </p:cNvPr>
          <p:cNvSpPr/>
          <p:nvPr/>
        </p:nvSpPr>
        <p:spPr>
          <a:xfrm>
            <a:off x="111943" y="4074289"/>
            <a:ext cx="4930351" cy="2685326"/>
          </a:xfrm>
          <a:prstGeom prst="rect">
            <a:avLst/>
          </a:prstGeom>
          <a:blipFill>
            <a:blip r:embed="rId8"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Tree>
    <p:extLst>
      <p:ext uri="{BB962C8B-B14F-4D97-AF65-F5344CB8AC3E}">
        <p14:creationId xmlns:p14="http://schemas.microsoft.com/office/powerpoint/2010/main" val="230666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C362E4-3E50-F55E-5B32-01AB1474AAE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03EA79C-E053-07F2-4060-E0488E6C7AEF}"/>
              </a:ext>
            </a:extLst>
          </p:cNvPr>
          <p:cNvSpPr>
            <a:spLocks noGrp="1"/>
          </p:cNvSpPr>
          <p:nvPr>
            <p:ph type="title"/>
          </p:nvPr>
        </p:nvSpPr>
        <p:spPr/>
        <p:txBody>
          <a:bodyPr>
            <a:normAutofit/>
          </a:bodyPr>
          <a:lstStyle/>
          <a:p>
            <a:r>
              <a:rPr kumimoji="0" lang="en-US" sz="3200" b="1" i="0" u="none" strike="noStrike" kern="1200" cap="none" spc="0" normalizeH="0" baseline="0" noProof="0" dirty="0">
                <a:ln>
                  <a:noFill/>
                </a:ln>
                <a:solidFill>
                  <a:srgbClr val="7030A0"/>
                </a:solidFill>
                <a:effectLst/>
                <a:uLnTx/>
                <a:uFillTx/>
                <a:latin typeface="Arial" panose="020B0604020202020204" pitchFamily="34" charset="0"/>
                <a:ea typeface="Calibri" panose="020F0502020204030204" pitchFamily="34" charset="0"/>
                <a:cs typeface="Arial" panose="020B0604020202020204" pitchFamily="34" charset="0"/>
              </a:rPr>
              <a:t>Some Key International Environmental Frameworks and Ghana’s Commitments [1/2]</a:t>
            </a:r>
            <a:endParaRPr lang="en-US" sz="3200" dirty="0">
              <a:solidFill>
                <a:srgbClr val="7030A0"/>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389537A3-962C-AD65-C30F-E3885B94FDDE}"/>
              </a:ext>
            </a:extLst>
          </p:cNvPr>
          <p:cNvSpPr>
            <a:spLocks noGrp="1"/>
          </p:cNvSpPr>
          <p:nvPr>
            <p:ph sz="half" idx="1"/>
          </p:nvPr>
        </p:nvSpPr>
        <p:spPr>
          <a:xfrm>
            <a:off x="217714" y="1825625"/>
            <a:ext cx="5725886" cy="1929946"/>
          </a:xfrm>
        </p:spPr>
        <p:txBody>
          <a:bodyPr>
            <a:normAutofit fontScale="85000" lnSpcReduction="20000"/>
          </a:bodyPr>
          <a:lstStyle/>
          <a:p>
            <a:pPr marL="0" marR="0" indent="-228600">
              <a:lnSpc>
                <a:spcPct val="115000"/>
              </a:lnSpc>
              <a:buNone/>
            </a:pPr>
            <a:r>
              <a:rPr lang="en-US" sz="2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1. United Nations Framework Convention on Climate Change (UNFCCC)</a:t>
            </a:r>
            <a:endParaRPr lang="en-US" sz="2200" dirty="0">
              <a:effectLst/>
              <a:latin typeface="Arial" panose="020B0604020202020204" pitchFamily="34" charset="0"/>
              <a:ea typeface="Times New Roman" panose="02020603050405020304" pitchFamily="18" charset="0"/>
              <a:cs typeface="Arial" panose="020B0604020202020204" pitchFamily="34" charset="0"/>
            </a:endParaRPr>
          </a:p>
          <a:p>
            <a:pPr marL="0" marR="0" indent="-228600">
              <a:lnSpc>
                <a:spcPct val="115000"/>
              </a:lnSpc>
              <a:buNone/>
            </a:pPr>
            <a:r>
              <a:rPr lang="en-US" sz="2200" dirty="0">
                <a:solidFill>
                  <a:srgbClr val="000000"/>
                </a:solidFill>
                <a:effectLst/>
                <a:latin typeface="Arial" panose="020B0604020202020204" pitchFamily="34" charset="0"/>
                <a:ea typeface="Calibri" panose="020F0502020204030204" pitchFamily="34" charset="0"/>
                <a:cs typeface="Arial" panose="020B0604020202020204" pitchFamily="34" charset="0"/>
              </a:rPr>
              <a:t>Submitted its Nationally Determined Contributions (NDCs) for reducing greenhouse gas emissions.</a:t>
            </a:r>
            <a:endParaRPr lang="en-US" sz="2200" dirty="0">
              <a:effectLst/>
              <a:latin typeface="Arial" panose="020B0604020202020204" pitchFamily="34" charset="0"/>
              <a:ea typeface="Times New Roman" panose="02020603050405020304" pitchFamily="18" charset="0"/>
              <a:cs typeface="Arial" panose="020B0604020202020204" pitchFamily="34" charset="0"/>
            </a:endParaRPr>
          </a:p>
          <a:p>
            <a:pPr marL="0" marR="0">
              <a:lnSpc>
                <a:spcPct val="115000"/>
              </a:lnSpc>
              <a:spcAft>
                <a:spcPts val="800"/>
              </a:spcAft>
              <a:buNone/>
            </a:pPr>
            <a:r>
              <a:rPr lang="en-US" sz="2200" kern="100" dirty="0">
                <a:effectLst/>
                <a:latin typeface="Arial" panose="020B0604020202020204" pitchFamily="34" charset="0"/>
                <a:ea typeface="Aptos" panose="020B0004020202020204" pitchFamily="34" charset="0"/>
                <a:cs typeface="Arial" panose="020B0604020202020204" pitchFamily="34" charset="0"/>
              </a:rPr>
              <a:t> </a:t>
            </a:r>
          </a:p>
          <a:p>
            <a:endParaRPr lang="en-US" dirty="0"/>
          </a:p>
        </p:txBody>
      </p:sp>
      <p:graphicFrame>
        <p:nvGraphicFramePr>
          <p:cNvPr id="9" name="Content Placeholder 3">
            <a:extLst>
              <a:ext uri="{FF2B5EF4-FFF2-40B4-BE49-F238E27FC236}">
                <a16:creationId xmlns:a16="http://schemas.microsoft.com/office/drawing/2014/main" id="{A54E4069-8744-E169-24EE-7C1A94B6A28F}"/>
              </a:ext>
            </a:extLst>
          </p:cNvPr>
          <p:cNvGraphicFramePr>
            <a:graphicFrameLocks noGrp="1"/>
          </p:cNvGraphicFramePr>
          <p:nvPr>
            <p:ph sz="half" idx="2"/>
            <p:extLst>
              <p:ext uri="{D42A27DB-BD31-4B8C-83A1-F6EECF244321}">
                <p14:modId xmlns:p14="http://schemas.microsoft.com/office/powerpoint/2010/main" val="2525199352"/>
              </p:ext>
            </p:extLst>
          </p:nvPr>
        </p:nvGraphicFramePr>
        <p:xfrm>
          <a:off x="6096000" y="3396344"/>
          <a:ext cx="6096000" cy="34217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4">
            <a:extLst>
              <a:ext uri="{FF2B5EF4-FFF2-40B4-BE49-F238E27FC236}">
                <a16:creationId xmlns:a16="http://schemas.microsoft.com/office/drawing/2014/main" id="{7A3DC3E8-B37D-CB00-D273-FE36C330EE58}"/>
              </a:ext>
            </a:extLst>
          </p:cNvPr>
          <p:cNvSpPr>
            <a:spLocks noGrp="1"/>
          </p:cNvSpPr>
          <p:nvPr>
            <p:ph type="sldNum" sz="quarter" idx="12"/>
          </p:nvPr>
        </p:nvSpPr>
        <p:spPr/>
        <p:txBody>
          <a:bodyPr/>
          <a:lstStyle/>
          <a:p>
            <a:fld id="{CC057153-B650-4DEB-B370-79DDCFDCE934}" type="slidenum">
              <a:rPr lang="en-US" smtClean="0"/>
              <a:t>14</a:t>
            </a:fld>
            <a:endParaRPr lang="en-US"/>
          </a:p>
        </p:txBody>
      </p:sp>
      <p:sp>
        <p:nvSpPr>
          <p:cNvPr id="6" name="Content Placeholder 2">
            <a:extLst>
              <a:ext uri="{FF2B5EF4-FFF2-40B4-BE49-F238E27FC236}">
                <a16:creationId xmlns:a16="http://schemas.microsoft.com/office/drawing/2014/main" id="{4E013929-EC59-D4FD-020D-E4E3BC5F967F}"/>
              </a:ext>
            </a:extLst>
          </p:cNvPr>
          <p:cNvSpPr txBox="1">
            <a:spLocks/>
          </p:cNvSpPr>
          <p:nvPr/>
        </p:nvSpPr>
        <p:spPr>
          <a:xfrm>
            <a:off x="217714" y="3303381"/>
            <a:ext cx="5725886" cy="3225347"/>
          </a:xfrm>
          <a:prstGeom prst="rect">
            <a:avLst/>
          </a:prstGeom>
        </p:spPr>
        <p:txBody>
          <a:bodyPr vert="horz" lIns="91440" tIns="45720" rIns="91440" bIns="45720" rtlCol="0">
            <a:no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latin typeface="+mn-lt"/>
                <a:ea typeface="+mn-ea"/>
                <a:cs typeface="+mn-cs"/>
              </a:defRPr>
            </a:lvl1pPr>
            <a:lvl2pPr marL="4572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2pPr>
            <a:lvl3pPr marL="6858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3pPr>
            <a:lvl4pPr marL="9144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4pPr>
            <a:lvl5pPr marL="1143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228600" algn="l" defTabSz="914400" rtl="0" eaLnBrk="1" fontAlgn="auto" latinLnBrk="0" hangingPunct="1">
              <a:lnSpc>
                <a:spcPct val="115000"/>
              </a:lnSpc>
              <a:spcBef>
                <a:spcPts val="1000"/>
              </a:spcBef>
              <a:spcAft>
                <a:spcPts val="0"/>
              </a:spcAft>
              <a:buClrTx/>
              <a:buSzTx/>
              <a:buFont typeface="Arial" panose="020B0604020202020204" pitchFamily="34" charset="0"/>
              <a:buNone/>
              <a:tabLst/>
              <a:defRPr/>
            </a:pPr>
            <a:r>
              <a:rPr kumimoji="0" lang="en-US"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2. UN Convention to Combat Desertification (UNCCD)</a:t>
            </a:r>
            <a:endParaRPr lang="en-US" dirty="0">
              <a:solidFill>
                <a:prstClr val="black"/>
              </a:solidFill>
              <a:latin typeface="Arial" panose="020B0604020202020204" pitchFamily="34" charset="0"/>
              <a:ea typeface="Calibri" panose="020F0502020204030204" pitchFamily="34" charset="0"/>
              <a:cs typeface="Arial" panose="020B0604020202020204" pitchFamily="34" charset="0"/>
            </a:endParaRPr>
          </a:p>
          <a:p>
            <a:pPr marL="0" marR="0" lvl="0" indent="-228600" algn="l" defTabSz="914400" rtl="0" eaLnBrk="1" fontAlgn="auto" latinLnBrk="0" hangingPunct="1">
              <a:lnSpc>
                <a:spcPct val="115000"/>
              </a:lnSpc>
              <a:spcBef>
                <a:spcPts val="1000"/>
              </a:spcBef>
              <a:spcAft>
                <a:spcPts val="0"/>
              </a:spcAft>
              <a:buClrTx/>
              <a:buSzTx/>
              <a:buFont typeface="Arial" panose="020B0604020202020204" pitchFamily="34" charset="0"/>
              <a:buNone/>
              <a:tabLst/>
              <a:defRPr/>
            </a:pPr>
            <a:r>
              <a:rPr kumimoji="0" lang="en-US"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Focus: Sustainable land management and preventing land degradation.</a:t>
            </a:r>
            <a:endParaRPr kumimoji="0" lang="en-US"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0" indent="0">
              <a:lnSpc>
                <a:spcPct val="115000"/>
              </a:lnSpc>
              <a:buNone/>
              <a:defRPr/>
            </a:pPr>
            <a:r>
              <a:rPr kumimoji="0" lang="en-US"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Ghana’s efforts:</a:t>
            </a:r>
            <a:r>
              <a:rPr kumimoji="0" lang="en-US"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Implementing reforestation and land restoration programs (e.g. </a:t>
            </a:r>
            <a:r>
              <a:rPr kumimoji="0" lang="en-US"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The Ghana Landscape Restoration Small-Scale Mining Project, the Sustainable Land and Water Management Project</a:t>
            </a:r>
            <a:r>
              <a:rPr kumimoji="0" lang="en-US"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a:t>
            </a:r>
            <a:endParaRPr kumimoji="0" lang="en-US"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0">
              <a:lnSpc>
                <a:spcPct val="115000"/>
              </a:lnSpc>
              <a:spcAft>
                <a:spcPts val="800"/>
              </a:spcAft>
              <a:buFont typeface="Arial" panose="020B0604020202020204" pitchFamily="34" charset="0"/>
              <a:buNone/>
            </a:pPr>
            <a:r>
              <a:rPr lang="en-US" kern="100" dirty="0">
                <a:latin typeface="Arial" panose="020B0604020202020204" pitchFamily="34" charset="0"/>
                <a:ea typeface="Aptos" panose="020B0004020202020204" pitchFamily="34" charset="0"/>
                <a:cs typeface="Arial" panose="020B0604020202020204" pitchFamily="34" charset="0"/>
              </a:rPr>
              <a:t> </a:t>
            </a:r>
          </a:p>
          <a:p>
            <a:endParaRPr lang="en-US" dirty="0">
              <a:latin typeface="Arial" panose="020B0604020202020204" pitchFamily="34" charset="0"/>
              <a:cs typeface="Arial" panose="020B0604020202020204" pitchFamily="34" charset="0"/>
            </a:endParaRPr>
          </a:p>
        </p:txBody>
      </p:sp>
      <p:sp>
        <p:nvSpPr>
          <p:cNvPr id="7" name="Content Placeholder 3">
            <a:extLst>
              <a:ext uri="{FF2B5EF4-FFF2-40B4-BE49-F238E27FC236}">
                <a16:creationId xmlns:a16="http://schemas.microsoft.com/office/drawing/2014/main" id="{91BE3926-FB41-6FB6-FAC5-9AA0D69837E8}"/>
              </a:ext>
            </a:extLst>
          </p:cNvPr>
          <p:cNvSpPr txBox="1">
            <a:spLocks/>
          </p:cNvSpPr>
          <p:nvPr/>
        </p:nvSpPr>
        <p:spPr>
          <a:xfrm>
            <a:off x="6248402" y="1825625"/>
            <a:ext cx="6096000" cy="1418319"/>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latin typeface="+mn-lt"/>
                <a:ea typeface="+mn-ea"/>
                <a:cs typeface="+mn-cs"/>
              </a:defRPr>
            </a:lvl1pPr>
            <a:lvl2pPr marL="4572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2pPr>
            <a:lvl3pPr marL="6858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3pPr>
            <a:lvl4pPr marL="9144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4pPr>
            <a:lvl5pPr marL="1143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a:lnSpc>
                <a:spcPct val="115000"/>
              </a:lnSpc>
              <a:buFont typeface="Arial" panose="020B0604020202020204" pitchFamily="34" charset="0"/>
              <a:buNone/>
            </a:pPr>
            <a:r>
              <a:rPr lang="en-US" b="1" dirty="0">
                <a:solidFill>
                  <a:srgbClr val="000000"/>
                </a:solidFill>
                <a:latin typeface="Arial" panose="020B0604020202020204" pitchFamily="34" charset="0"/>
                <a:ea typeface="Calibri" panose="020F0502020204030204" pitchFamily="34" charset="0"/>
                <a:cs typeface="Arial" panose="020B0604020202020204" pitchFamily="34" charset="0"/>
              </a:rPr>
              <a:t>3. Convention on Biological Diversity (CBD), </a:t>
            </a:r>
            <a:endParaRPr lang="en-US" b="1" dirty="0">
              <a:latin typeface="Arial" panose="020B0604020202020204" pitchFamily="34" charset="0"/>
              <a:ea typeface="Calibri" panose="020F0502020204030204" pitchFamily="34" charset="0"/>
              <a:cs typeface="Arial" panose="020B0604020202020204" pitchFamily="34" charset="0"/>
            </a:endParaRPr>
          </a:p>
          <a:p>
            <a:pPr marL="0">
              <a:lnSpc>
                <a:spcPct val="115000"/>
              </a:lnSpc>
              <a:buFont typeface="Arial" panose="020B0604020202020204" pitchFamily="34" charset="0"/>
              <a:buNone/>
            </a:pPr>
            <a:r>
              <a:rPr lang="en-US" dirty="0">
                <a:solidFill>
                  <a:srgbClr val="000000"/>
                </a:solidFill>
                <a:latin typeface="Arial" panose="020B0604020202020204" pitchFamily="34" charset="0"/>
                <a:ea typeface="Calibri" panose="020F0502020204030204" pitchFamily="34" charset="0"/>
                <a:cs typeface="Arial" panose="020B0604020202020204" pitchFamily="34" charset="0"/>
              </a:rPr>
              <a:t>Developing and implementing the National Biodiversity Strategy and Action Plan (NBSAP).</a:t>
            </a:r>
            <a:endParaRPr lang="en-US" dirty="0">
              <a:latin typeface="Arial" panose="020B0604020202020204" pitchFamily="34" charset="0"/>
              <a:ea typeface="Times New Roman" panose="02020603050405020304" pitchFamily="18" charset="0"/>
              <a:cs typeface="Arial" panose="020B0604020202020204" pitchFamily="34" charset="0"/>
            </a:endParaRPr>
          </a:p>
          <a:p>
            <a:pPr marL="0">
              <a:lnSpc>
                <a:spcPct val="115000"/>
              </a:lnSpc>
              <a:buFont typeface="Arial" panose="020B0604020202020204" pitchFamily="34" charset="0"/>
              <a:buNone/>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330672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D2BAD2-7F9D-78CC-597E-5AB3E5BA1C04}"/>
              </a:ext>
            </a:extLst>
          </p:cNvPr>
          <p:cNvSpPr>
            <a:spLocks noGrp="1"/>
          </p:cNvSpPr>
          <p:nvPr>
            <p:ph type="title"/>
          </p:nvPr>
        </p:nvSpPr>
        <p:spPr/>
        <p:txBody>
          <a:bodyPr/>
          <a:lstStyle/>
          <a:p>
            <a:r>
              <a:rPr kumimoji="0" lang="en-US" sz="3200" b="1" i="0" u="none" strike="noStrike" kern="1200" cap="none" spc="0" normalizeH="0" baseline="0" noProof="0" dirty="0">
                <a:ln>
                  <a:noFill/>
                </a:ln>
                <a:solidFill>
                  <a:srgbClr val="7030A0"/>
                </a:solidFill>
                <a:effectLst/>
                <a:uLnTx/>
                <a:uFillTx/>
                <a:latin typeface="Arial" panose="020B0604020202020204" pitchFamily="34" charset="0"/>
                <a:ea typeface="Calibri" panose="020F0502020204030204" pitchFamily="34" charset="0"/>
                <a:cs typeface="Arial" panose="020B0604020202020204" pitchFamily="34" charset="0"/>
              </a:rPr>
              <a:t>Some Key International Environmental Frameworks and Ghana’s Commitments [2/2]</a:t>
            </a:r>
            <a:endParaRPr lang="en-US" dirty="0"/>
          </a:p>
        </p:txBody>
      </p:sp>
      <p:sp>
        <p:nvSpPr>
          <p:cNvPr id="3" name="Content Placeholder 2">
            <a:extLst>
              <a:ext uri="{FF2B5EF4-FFF2-40B4-BE49-F238E27FC236}">
                <a16:creationId xmlns:a16="http://schemas.microsoft.com/office/drawing/2014/main" id="{223F4861-0861-F565-AD83-1138E85AB599}"/>
              </a:ext>
            </a:extLst>
          </p:cNvPr>
          <p:cNvSpPr>
            <a:spLocks noGrp="1"/>
          </p:cNvSpPr>
          <p:nvPr>
            <p:ph sz="half" idx="1"/>
          </p:nvPr>
        </p:nvSpPr>
        <p:spPr>
          <a:xfrm>
            <a:off x="368358" y="1442167"/>
            <a:ext cx="5061858" cy="4351338"/>
          </a:xfrm>
        </p:spPr>
        <p:txBody>
          <a:bodyPr>
            <a:normAutofit lnSpcReduction="10000"/>
          </a:bodyPr>
          <a:lstStyle/>
          <a:p>
            <a:pPr marL="0" marR="0" indent="-228600">
              <a:lnSpc>
                <a:spcPct val="120000"/>
              </a:lnSpc>
              <a:spcBef>
                <a:spcPts val="1000"/>
              </a:spcBef>
              <a:buNone/>
            </a:pPr>
            <a:endParaRPr lang="en-US" sz="2400" kern="100" dirty="0">
              <a:effectLst/>
              <a:latin typeface="Arial" panose="020B0604020202020204" pitchFamily="34" charset="0"/>
              <a:ea typeface="Calibri" panose="020F0502020204030204" pitchFamily="34" charset="0"/>
              <a:cs typeface="Arial" panose="020B0604020202020204" pitchFamily="34" charset="0"/>
            </a:endParaRPr>
          </a:p>
          <a:p>
            <a:pPr marL="0" marR="0" lvl="0" indent="-228600" algn="l" defTabSz="914400" rtl="0" eaLnBrk="1" fontAlgn="auto" latinLnBrk="0" hangingPunct="1">
              <a:lnSpc>
                <a:spcPct val="115000"/>
              </a:lnSpc>
              <a:spcBef>
                <a:spcPts val="1000"/>
              </a:spcBef>
              <a:spcAft>
                <a:spcPts val="0"/>
              </a:spcAft>
              <a:buClrTx/>
              <a:buSzTx/>
              <a:buFont typeface="Arial" panose="020B0604020202020204" pitchFamily="34" charset="0"/>
              <a:buNone/>
              <a:tabLst/>
              <a:defRPr/>
            </a:pPr>
            <a:r>
              <a:rPr lang="en-US" sz="2400" b="1" dirty="0">
                <a:solidFill>
                  <a:srgbClr val="000000"/>
                </a:solidFill>
                <a:latin typeface="Arial" panose="020B0604020202020204" pitchFamily="34" charset="0"/>
                <a:ea typeface="Calibri" panose="020F0502020204030204" pitchFamily="34" charset="0"/>
                <a:cs typeface="Arial" panose="020B0604020202020204" pitchFamily="34" charset="0"/>
              </a:rPr>
              <a:t>5</a:t>
            </a:r>
            <a:r>
              <a:rPr kumimoji="0" lang="en-US" sz="24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Ramsar Convention on Wetlands</a:t>
            </a:r>
            <a:endPar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0" marR="0" lvl="0" indent="-228600" algn="l" defTabSz="914400" rtl="0" eaLnBrk="1" fontAlgn="auto" latinLnBrk="0" hangingPunct="1">
              <a:lnSpc>
                <a:spcPct val="115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Ghana has six designated Ramsar Sites, including:, </a:t>
            </a:r>
            <a:r>
              <a:rPr kumimoji="0" lang="en-US" sz="24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Sakumono</a:t>
            </a:r>
            <a:r>
              <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Lagoon</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4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Densu</a:t>
            </a:r>
            <a:r>
              <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Delta</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a:t>
            </a:r>
            <a:r>
              <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Keta Lagoon</a:t>
            </a:r>
            <a:endPar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0" marR="0" lvl="0" indent="-228600" algn="l" defTabSz="914400" rtl="0" eaLnBrk="1" fontAlgn="auto" latinLnBrk="0" hangingPunct="1">
              <a:lnSpc>
                <a:spcPct val="115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•These are protected under both national law and the Ramsar Convention for their ecological, cultural, and economic importance.</a:t>
            </a:r>
            <a:endPar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p:txBody>
      </p:sp>
      <p:sp>
        <p:nvSpPr>
          <p:cNvPr id="10" name="Content Placeholder 9">
            <a:extLst>
              <a:ext uri="{FF2B5EF4-FFF2-40B4-BE49-F238E27FC236}">
                <a16:creationId xmlns:a16="http://schemas.microsoft.com/office/drawing/2014/main" id="{82ECFF4D-E0C0-63ED-F624-FE4D04FB807A}"/>
              </a:ext>
            </a:extLst>
          </p:cNvPr>
          <p:cNvSpPr>
            <a:spLocks noGrp="1"/>
          </p:cNvSpPr>
          <p:nvPr>
            <p:ph sz="half" idx="2"/>
          </p:nvPr>
        </p:nvSpPr>
        <p:spPr>
          <a:xfrm>
            <a:off x="5823857" y="1825625"/>
            <a:ext cx="6117772" cy="4351338"/>
          </a:xfrm>
        </p:spPr>
        <p:txBody>
          <a:bodyPr>
            <a:normAutofit lnSpcReduction="10000"/>
          </a:bodyPr>
          <a:lstStyle/>
          <a:p>
            <a:pPr marL="0" marR="0" lvl="0" indent="0" algn="l" defTabSz="914400" rtl="0" eaLnBrk="1" fontAlgn="auto" latinLnBrk="0" hangingPunct="1">
              <a:lnSpc>
                <a:spcPct val="120000"/>
              </a:lnSpc>
              <a:spcBef>
                <a:spcPts val="1000"/>
              </a:spcBef>
              <a:spcAft>
                <a:spcPts val="800"/>
              </a:spcAft>
              <a:buClrTx/>
              <a:buSzTx/>
              <a:buNone/>
              <a:tabLst/>
              <a:defRPr/>
            </a:pPr>
            <a:r>
              <a:rPr lang="en-US" sz="2400" b="1" dirty="0">
                <a:solidFill>
                  <a:srgbClr val="000000"/>
                </a:solidFill>
                <a:latin typeface="Arial" panose="020B0604020202020204" pitchFamily="34" charset="0"/>
                <a:ea typeface="Calibri" panose="020F0502020204030204" pitchFamily="34" charset="0"/>
                <a:cs typeface="Arial" panose="020B0604020202020204" pitchFamily="34" charset="0"/>
              </a:rPr>
              <a:t>6. African Union &amp; ECOWAS Environmental Frameworks</a:t>
            </a:r>
          </a:p>
          <a:p>
            <a:pPr marL="0" marR="0" lvl="0" indent="-228600" algn="l" defTabSz="914400" rtl="0" eaLnBrk="1" fontAlgn="auto" latinLnBrk="0" hangingPunct="1">
              <a:lnSpc>
                <a:spcPct val="120000"/>
              </a:lnSpc>
              <a:spcBef>
                <a:spcPts val="1000"/>
              </a:spcBef>
              <a:spcAft>
                <a:spcPts val="800"/>
              </a:spcAft>
              <a:buClrTx/>
              <a:buSzTx/>
              <a:buFont typeface="Arial" panose="020B0604020202020204" pitchFamily="34" charset="0"/>
              <a:buChar char="•"/>
              <a:tabLst/>
              <a:defRPr/>
            </a:pPr>
            <a:r>
              <a:rPr lang="en-US" sz="2400" dirty="0">
                <a:solidFill>
                  <a:srgbClr val="000000"/>
                </a:solidFill>
                <a:latin typeface="Arial" panose="020B0604020202020204" pitchFamily="34" charset="0"/>
                <a:ea typeface="Calibri" panose="020F0502020204030204" pitchFamily="34" charset="0"/>
                <a:cs typeface="Arial" panose="020B0604020202020204" pitchFamily="34" charset="0"/>
              </a:rPr>
              <a:t>African Union Agenda 2063: Promotes sustainable natural resource management and climate resilience.</a:t>
            </a:r>
          </a:p>
          <a:p>
            <a:pPr marL="0" marR="0" lvl="0" indent="-228600" algn="l" defTabSz="914400" rtl="0" eaLnBrk="1" fontAlgn="auto" latinLnBrk="0" hangingPunct="1">
              <a:lnSpc>
                <a:spcPct val="120000"/>
              </a:lnSpc>
              <a:spcBef>
                <a:spcPts val="1000"/>
              </a:spcBef>
              <a:spcAft>
                <a:spcPts val="800"/>
              </a:spcAft>
              <a:buClrTx/>
              <a:buSzTx/>
              <a:buFont typeface="Arial" panose="020B0604020202020204" pitchFamily="34" charset="0"/>
              <a:buChar char="•"/>
              <a:tabLst/>
              <a:defRPr/>
            </a:pPr>
            <a:r>
              <a:rPr lang="en-US" sz="2400" dirty="0">
                <a:solidFill>
                  <a:srgbClr val="000000"/>
                </a:solidFill>
                <a:latin typeface="Arial" panose="020B0604020202020204" pitchFamily="34" charset="0"/>
                <a:ea typeface="Calibri" panose="020F0502020204030204" pitchFamily="34" charset="0"/>
                <a:cs typeface="Arial" panose="020B0604020202020204" pitchFamily="34" charset="0"/>
              </a:rPr>
              <a:t>ECOWAS Environmental Policy: Encourages cross-border conservation and sustainable development programs across West Africa.</a:t>
            </a:r>
          </a:p>
          <a:p>
            <a:endParaRPr lang="en-US" sz="2400" dirty="0">
              <a:latin typeface="Arial" panose="020B0604020202020204" pitchFamily="34" charset="0"/>
              <a:cs typeface="Arial" panose="020B0604020202020204" pitchFamily="34" charset="0"/>
            </a:endParaRPr>
          </a:p>
        </p:txBody>
      </p:sp>
      <p:sp>
        <p:nvSpPr>
          <p:cNvPr id="5" name="Slide Number Placeholder 4">
            <a:extLst>
              <a:ext uri="{FF2B5EF4-FFF2-40B4-BE49-F238E27FC236}">
                <a16:creationId xmlns:a16="http://schemas.microsoft.com/office/drawing/2014/main" id="{69840926-1DC7-55E0-6EC0-1044592F26E7}"/>
              </a:ext>
            </a:extLst>
          </p:cNvPr>
          <p:cNvSpPr>
            <a:spLocks noGrp="1"/>
          </p:cNvSpPr>
          <p:nvPr>
            <p:ph type="sldNum" sz="quarter" idx="12"/>
          </p:nvPr>
        </p:nvSpPr>
        <p:spPr/>
        <p:txBody>
          <a:bodyPr/>
          <a:lstStyle/>
          <a:p>
            <a:fld id="{CC057153-B650-4DEB-B370-79DDCFDCE934}" type="slidenum">
              <a:rPr lang="en-US" smtClean="0"/>
              <a:t>15</a:t>
            </a:fld>
            <a:endParaRPr lang="en-US"/>
          </a:p>
        </p:txBody>
      </p:sp>
    </p:spTree>
    <p:extLst>
      <p:ext uri="{BB962C8B-B14F-4D97-AF65-F5344CB8AC3E}">
        <p14:creationId xmlns:p14="http://schemas.microsoft.com/office/powerpoint/2010/main" val="38355713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6C4028FD-8BAA-4A19-BFDE-594D991B75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3A6A236-8865-7F23-52C0-B3ED8CCFA12B}"/>
              </a:ext>
            </a:extLst>
          </p:cNvPr>
          <p:cNvSpPr>
            <a:spLocks noGrp="1"/>
          </p:cNvSpPr>
          <p:nvPr>
            <p:ph type="title"/>
          </p:nvPr>
        </p:nvSpPr>
        <p:spPr>
          <a:xfrm>
            <a:off x="838200" y="556995"/>
            <a:ext cx="10515600" cy="1133693"/>
          </a:xfrm>
        </p:spPr>
        <p:txBody>
          <a:bodyPr vert="horz" lIns="91440" tIns="45720" rIns="91440" bIns="45720" rtlCol="0" anchor="ctr">
            <a:normAutofit/>
          </a:bodyPr>
          <a:lstStyle/>
          <a:p>
            <a:pPr marL="0" marR="0">
              <a:spcAft>
                <a:spcPts val="800"/>
              </a:spcAft>
            </a:pPr>
            <a:r>
              <a:rPr lang="en-US" sz="3600" b="1" kern="1200">
                <a:solidFill>
                  <a:schemeClr val="tx1"/>
                </a:solidFill>
                <a:effectLst/>
                <a:latin typeface="+mj-lt"/>
                <a:ea typeface="+mj-ea"/>
                <a:cs typeface="+mj-cs"/>
              </a:rPr>
              <a:t> Why These Frameworks Matter for Ghana</a:t>
            </a:r>
            <a:br>
              <a:rPr lang="en-US" sz="3600" b="1" kern="1200">
                <a:solidFill>
                  <a:schemeClr val="tx1"/>
                </a:solidFill>
                <a:effectLst/>
                <a:latin typeface="+mj-lt"/>
                <a:ea typeface="+mj-ea"/>
                <a:cs typeface="+mj-cs"/>
              </a:rPr>
            </a:br>
            <a:endParaRPr lang="en-US" sz="3600" b="1" kern="1200">
              <a:solidFill>
                <a:schemeClr val="tx1"/>
              </a:solidFill>
              <a:latin typeface="+mj-lt"/>
              <a:ea typeface="+mj-ea"/>
              <a:cs typeface="+mj-cs"/>
            </a:endParaRPr>
          </a:p>
        </p:txBody>
      </p:sp>
      <p:sp>
        <p:nvSpPr>
          <p:cNvPr id="3" name="Slide Number Placeholder 2">
            <a:extLst>
              <a:ext uri="{FF2B5EF4-FFF2-40B4-BE49-F238E27FC236}">
                <a16:creationId xmlns:a16="http://schemas.microsoft.com/office/drawing/2014/main" id="{AF47FD01-A7BF-CB56-490B-F1DD93578484}"/>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CC057153-B650-4DEB-B370-79DDCFDCE934}" type="slidenum">
              <a:rPr lang="en-US" smtClean="0">
                <a:solidFill>
                  <a:schemeClr val="tx1">
                    <a:tint val="75000"/>
                  </a:schemeClr>
                </a:solidFill>
              </a:rPr>
              <a:pPr>
                <a:spcAft>
                  <a:spcPts val="600"/>
                </a:spcAft>
              </a:pPr>
              <a:t>16</a:t>
            </a:fld>
            <a:endParaRPr lang="en-US">
              <a:solidFill>
                <a:schemeClr val="tx1">
                  <a:tint val="75000"/>
                </a:schemeClr>
              </a:solidFill>
            </a:endParaRPr>
          </a:p>
        </p:txBody>
      </p:sp>
      <p:graphicFrame>
        <p:nvGraphicFramePr>
          <p:cNvPr id="14" name="Content Placeholder 2">
            <a:extLst>
              <a:ext uri="{FF2B5EF4-FFF2-40B4-BE49-F238E27FC236}">
                <a16:creationId xmlns:a16="http://schemas.microsoft.com/office/drawing/2014/main" id="{94ED7496-23E9-4D7D-70FA-6E8248AE3AD9}"/>
              </a:ext>
            </a:extLst>
          </p:cNvPr>
          <p:cNvGraphicFramePr>
            <a:graphicFrameLocks noGrp="1"/>
          </p:cNvGraphicFramePr>
          <p:nvPr>
            <p:ph sz="half" idx="1"/>
            <p:extLst>
              <p:ext uri="{D42A27DB-BD31-4B8C-83A1-F6EECF244321}">
                <p14:modId xmlns:p14="http://schemas.microsoft.com/office/powerpoint/2010/main" val="2315624560"/>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806362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A084B9-10AA-CD85-93DC-887C25C74D35}"/>
              </a:ext>
            </a:extLst>
          </p:cNvPr>
          <p:cNvSpPr>
            <a:spLocks noGrp="1"/>
          </p:cNvSpPr>
          <p:nvPr>
            <p:ph type="title"/>
          </p:nvPr>
        </p:nvSpPr>
        <p:spPr>
          <a:xfrm>
            <a:off x="838200" y="401221"/>
            <a:ext cx="10515600" cy="1348065"/>
          </a:xfrm>
        </p:spPr>
        <p:txBody>
          <a:bodyPr>
            <a:normAutofit/>
          </a:bodyPr>
          <a:lstStyle/>
          <a:p>
            <a:r>
              <a:rPr lang="en-GB" sz="3200" b="1" dirty="0">
                <a:solidFill>
                  <a:srgbClr val="7030A0"/>
                </a:solidFill>
                <a:latin typeface="Arial" panose="020B0604020202020204" pitchFamily="34" charset="0"/>
                <a:cs typeface="Arial" panose="020B0604020202020204" pitchFamily="34" charset="0"/>
              </a:rPr>
              <a:t>Some Challenges</a:t>
            </a:r>
            <a:endParaRPr lang="en-US" sz="3200" dirty="0">
              <a:solidFill>
                <a:srgbClr val="7030A0"/>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331BC793-35E9-5CC6-CC99-286F4889C83E}"/>
              </a:ext>
            </a:extLst>
          </p:cNvPr>
          <p:cNvSpPr>
            <a:spLocks noGrp="1"/>
          </p:cNvSpPr>
          <p:nvPr>
            <p:ph idx="1"/>
          </p:nvPr>
        </p:nvSpPr>
        <p:spPr>
          <a:xfrm>
            <a:off x="791497" y="1633728"/>
            <a:ext cx="10515600" cy="4474464"/>
          </a:xfrm>
        </p:spPr>
        <p:txBody>
          <a:bodyPr>
            <a:normAutofit/>
          </a:bodyPr>
          <a:lstStyle/>
          <a:p>
            <a:pPr marL="457200" lvl="1" indent="0">
              <a:buNone/>
            </a:pPr>
            <a:r>
              <a:rPr lang="en-GB" b="1" dirty="0">
                <a:latin typeface="Arial" panose="020B0604020202020204" pitchFamily="34" charset="0"/>
                <a:cs typeface="Arial" panose="020B0604020202020204" pitchFamily="34" charset="0"/>
              </a:rPr>
              <a:t>•	Conflicting land-use priorities</a:t>
            </a:r>
          </a:p>
          <a:p>
            <a:pPr marL="457200" lvl="1" indent="0">
              <a:buNone/>
            </a:pPr>
            <a:endParaRPr lang="en-GB" b="1" dirty="0">
              <a:latin typeface="Arial" panose="020B0604020202020204" pitchFamily="34" charset="0"/>
              <a:cs typeface="Arial" panose="020B0604020202020204" pitchFamily="34" charset="0"/>
            </a:endParaRPr>
          </a:p>
          <a:p>
            <a:pPr marL="457200" lvl="1" indent="0">
              <a:buNone/>
            </a:pPr>
            <a:r>
              <a:rPr lang="en-GB" b="1" dirty="0">
                <a:latin typeface="Arial" panose="020B0604020202020204" pitchFamily="34" charset="0"/>
                <a:cs typeface="Arial" panose="020B0604020202020204" pitchFamily="34" charset="0"/>
              </a:rPr>
              <a:t>•	Insufficient funding for conservation</a:t>
            </a:r>
          </a:p>
          <a:p>
            <a:pPr marL="457200" lvl="1" indent="0">
              <a:buNone/>
            </a:pPr>
            <a:endParaRPr lang="en-GB" b="1" dirty="0">
              <a:latin typeface="Arial" panose="020B0604020202020204" pitchFamily="34" charset="0"/>
              <a:cs typeface="Arial" panose="020B0604020202020204" pitchFamily="34" charset="0"/>
            </a:endParaRPr>
          </a:p>
          <a:p>
            <a:pPr marL="457200" lvl="1" indent="0">
              <a:buNone/>
            </a:pPr>
            <a:r>
              <a:rPr lang="en-GB" b="1" dirty="0">
                <a:latin typeface="Arial" panose="020B0604020202020204" pitchFamily="34" charset="0"/>
                <a:cs typeface="Arial" panose="020B0604020202020204" pitchFamily="34" charset="0"/>
              </a:rPr>
              <a:t>•	Weak governance and law enforcement</a:t>
            </a:r>
          </a:p>
          <a:p>
            <a:pPr marL="457200" lvl="1" indent="0">
              <a:buNone/>
            </a:pPr>
            <a:endParaRPr lang="en-GB" b="1" dirty="0">
              <a:latin typeface="Arial" panose="020B0604020202020204" pitchFamily="34" charset="0"/>
              <a:cs typeface="Arial" panose="020B0604020202020204" pitchFamily="34" charset="0"/>
            </a:endParaRPr>
          </a:p>
          <a:p>
            <a:pPr marL="457200" lvl="1" indent="0">
              <a:buNone/>
            </a:pPr>
            <a:r>
              <a:rPr lang="en-GB" b="1" dirty="0">
                <a:latin typeface="Arial" panose="020B0604020202020204" pitchFamily="34" charset="0"/>
                <a:cs typeface="Arial" panose="020B0604020202020204" pitchFamily="34" charset="0"/>
              </a:rPr>
              <a:t>•	Climate change impacts outpacing efforts.</a:t>
            </a:r>
          </a:p>
          <a:p>
            <a:pPr marL="457200" lvl="1" indent="0">
              <a:buNone/>
            </a:pPr>
            <a:endParaRPr lang="en-GB" b="1" dirty="0">
              <a:latin typeface="Arial" panose="020B0604020202020204" pitchFamily="34" charset="0"/>
              <a:cs typeface="Arial" panose="020B0604020202020204" pitchFamily="34" charset="0"/>
            </a:endParaRPr>
          </a:p>
          <a:p>
            <a:pPr lvl="1"/>
            <a:r>
              <a:rPr lang="en-GB" b="1" dirty="0">
                <a:latin typeface="Arial" panose="020B0604020202020204" pitchFamily="34" charset="0"/>
                <a:cs typeface="Arial" panose="020B0604020202020204" pitchFamily="34" charset="0"/>
              </a:rPr>
              <a:t>  Land tenure </a:t>
            </a:r>
            <a:r>
              <a:rPr lang="en-US" b="1" dirty="0">
                <a:latin typeface="Arial" panose="020B0604020202020204" pitchFamily="34" charset="0"/>
                <a:cs typeface="Arial" panose="020B0604020202020204" pitchFamily="34" charset="0"/>
              </a:rPr>
              <a:t>insecurity hinders long-term investment</a:t>
            </a:r>
          </a:p>
          <a:p>
            <a:pPr lvl="1"/>
            <a:endParaRPr lang="en-US" b="1" dirty="0">
              <a:latin typeface="Arial" panose="020B0604020202020204" pitchFamily="34" charset="0"/>
              <a:cs typeface="Arial" panose="020B0604020202020204" pitchFamily="34" charset="0"/>
            </a:endParaRPr>
          </a:p>
          <a:p>
            <a:pPr lvl="1"/>
            <a:r>
              <a:rPr lang="en-US" b="1" dirty="0">
                <a:latin typeface="Arial" panose="020B0604020202020204" pitchFamily="34" charset="0"/>
                <a:cs typeface="Arial" panose="020B0604020202020204" pitchFamily="34" charset="0"/>
              </a:rPr>
              <a:t>  Deforestation pressure from illegal mining </a:t>
            </a:r>
            <a:endParaRPr lang="en-GB" b="1" dirty="0">
              <a:latin typeface="Arial" panose="020B0604020202020204" pitchFamily="34" charset="0"/>
              <a:cs typeface="Arial" panose="020B0604020202020204" pitchFamily="34" charset="0"/>
            </a:endParaRPr>
          </a:p>
          <a:p>
            <a:pPr marL="0" indent="0">
              <a:buNone/>
            </a:pPr>
            <a:endParaRPr lang="en-GB" sz="2400" b="1" dirty="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E8A4BF52-FBE0-ED42-E14E-7F790370FFA1}"/>
              </a:ext>
            </a:extLst>
          </p:cNvPr>
          <p:cNvSpPr>
            <a:spLocks noGrp="1"/>
          </p:cNvSpPr>
          <p:nvPr>
            <p:ph type="sldNum" sz="quarter" idx="12"/>
          </p:nvPr>
        </p:nvSpPr>
        <p:spPr/>
        <p:txBody>
          <a:bodyPr>
            <a:normAutofit/>
          </a:bodyPr>
          <a:lstStyle/>
          <a:p>
            <a:pPr>
              <a:spcAft>
                <a:spcPts val="600"/>
              </a:spcAft>
            </a:pPr>
            <a:fld id="{48F63A3B-78C7-47BE-AE5E-E10140E04643}" type="slidenum">
              <a:rPr lang="en-US" smtClean="0"/>
              <a:pPr>
                <a:spcAft>
                  <a:spcPts val="600"/>
                </a:spcAft>
              </a:pPr>
              <a:t>17</a:t>
            </a:fld>
            <a:endParaRPr lang="en-US"/>
          </a:p>
        </p:txBody>
      </p:sp>
    </p:spTree>
    <p:extLst>
      <p:ext uri="{BB962C8B-B14F-4D97-AF65-F5344CB8AC3E}">
        <p14:creationId xmlns:p14="http://schemas.microsoft.com/office/powerpoint/2010/main" val="36445941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81" name="Rectangle 3080">
            <a:extLst>
              <a:ext uri="{FF2B5EF4-FFF2-40B4-BE49-F238E27FC236}">
                <a16:creationId xmlns:a16="http://schemas.microsoft.com/office/drawing/2014/main" id="{873DDF9D-E27C-4E23-A1E8-CA352535F7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 y="-10138"/>
            <a:ext cx="1219201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3" name="Rectangle 3082">
            <a:extLst>
              <a:ext uri="{FF2B5EF4-FFF2-40B4-BE49-F238E27FC236}">
                <a16:creationId xmlns:a16="http://schemas.microsoft.com/office/drawing/2014/main" id="{4C6B5652-C661-4C58-B937-F0F490F7FC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5" name="Rectangle 3084">
            <a:extLst>
              <a:ext uri="{FF2B5EF4-FFF2-40B4-BE49-F238E27FC236}">
                <a16:creationId xmlns:a16="http://schemas.microsoft.com/office/drawing/2014/main" id="{0B936867-6407-43FB-9DE6-1B0879D0CB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7" name="Rectangle 3086">
            <a:extLst>
              <a:ext uri="{FF2B5EF4-FFF2-40B4-BE49-F238E27FC236}">
                <a16:creationId xmlns:a16="http://schemas.microsoft.com/office/drawing/2014/main" id="{ACD0B258-678B-4A8C-894F-848AF24A19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89" name="Rectangle 3088">
            <a:extLst>
              <a:ext uri="{FF2B5EF4-FFF2-40B4-BE49-F238E27FC236}">
                <a16:creationId xmlns:a16="http://schemas.microsoft.com/office/drawing/2014/main" id="{2F003F3F-F118-41D2-AA3F-74DB0D1970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1" name="Freeform: Shape 3090">
            <a:extLst>
              <a:ext uri="{FF2B5EF4-FFF2-40B4-BE49-F238E27FC236}">
                <a16:creationId xmlns:a16="http://schemas.microsoft.com/office/drawing/2014/main" id="{C8D58395-74AF-401A-AF2F-76B6FCF71D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055BA483-9688-928B-103F-1F46EB8D38EA}"/>
              </a:ext>
            </a:extLst>
          </p:cNvPr>
          <p:cNvSpPr>
            <a:spLocks noGrp="1"/>
          </p:cNvSpPr>
          <p:nvPr>
            <p:ph type="title"/>
          </p:nvPr>
        </p:nvSpPr>
        <p:spPr>
          <a:xfrm>
            <a:off x="631065" y="457201"/>
            <a:ext cx="2693048" cy="3082065"/>
          </a:xfrm>
        </p:spPr>
        <p:txBody>
          <a:bodyPr anchor="b">
            <a:normAutofit/>
          </a:bodyPr>
          <a:lstStyle/>
          <a:p>
            <a:pPr marL="0" marR="0" lvl="0" indent="0" algn="r" defTabSz="1007745" rtl="0" eaLnBrk="1" fontAlgn="auto" latinLnBrk="0" hangingPunct="1">
              <a:spcBef>
                <a:spcPct val="0"/>
              </a:spcBef>
              <a:spcAft>
                <a:spcPts val="0"/>
              </a:spcAft>
              <a:tabLst/>
              <a:defRPr/>
            </a:pPr>
            <a:r>
              <a:rPr kumimoji="0" lang="en-US" altLang="en-US" sz="40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Call to Action</a:t>
            </a:r>
            <a:br>
              <a:rPr kumimoji="0" lang="en-US" altLang="en-US" sz="40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br>
            <a:endParaRPr lang="en-US" sz="4000" dirty="0">
              <a:solidFill>
                <a:srgbClr val="FFFFFF"/>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C3EC1813-AB41-5CF1-2257-6AE2E08F259B}"/>
              </a:ext>
            </a:extLst>
          </p:cNvPr>
          <p:cNvSpPr>
            <a:spLocks noGrp="1"/>
          </p:cNvSpPr>
          <p:nvPr>
            <p:ph idx="1"/>
          </p:nvPr>
        </p:nvSpPr>
        <p:spPr>
          <a:xfrm>
            <a:off x="4037823" y="669363"/>
            <a:ext cx="4294123" cy="6151426"/>
          </a:xfrm>
        </p:spPr>
        <p:txBody>
          <a:bodyPr anchor="ctr">
            <a:normAutofit fontScale="55000" lnSpcReduction="20000"/>
          </a:bodyPr>
          <a:lstStyle/>
          <a:p>
            <a:pPr marL="0" indent="0">
              <a:buNone/>
            </a:pPr>
            <a:r>
              <a:rPr lang="en-GB" sz="5100" b="1" dirty="0">
                <a:solidFill>
                  <a:srgbClr val="7030A0"/>
                </a:solidFill>
                <a:latin typeface="Arial" panose="020B0604020202020204" pitchFamily="34" charset="0"/>
                <a:cs typeface="Arial" panose="020B0604020202020204" pitchFamily="34" charset="0"/>
              </a:rPr>
              <a:t>What can governments, communities, and individuals do?</a:t>
            </a:r>
          </a:p>
          <a:p>
            <a:pPr marL="0" indent="0">
              <a:buNone/>
            </a:pPr>
            <a:r>
              <a:rPr lang="en-GB" sz="2000" b="1" dirty="0">
                <a:latin typeface="Arial" panose="020B0604020202020204" pitchFamily="34" charset="0"/>
                <a:cs typeface="Arial" panose="020B0604020202020204" pitchFamily="34" charset="0"/>
              </a:rPr>
              <a:t>	</a:t>
            </a:r>
          </a:p>
          <a:p>
            <a:r>
              <a:rPr lang="en-GB" sz="3400" dirty="0">
                <a:latin typeface="Arial" panose="020B0604020202020204" pitchFamily="34" charset="0"/>
                <a:cs typeface="Arial" panose="020B0604020202020204" pitchFamily="34" charset="0"/>
              </a:rPr>
              <a:t>Promote policies that value ecosystem services</a:t>
            </a:r>
          </a:p>
          <a:p>
            <a:endParaRPr lang="en-GB" sz="3400" dirty="0">
              <a:latin typeface="Arial" panose="020B0604020202020204" pitchFamily="34" charset="0"/>
              <a:cs typeface="Arial" panose="020B0604020202020204" pitchFamily="34" charset="0"/>
            </a:endParaRPr>
          </a:p>
          <a:p>
            <a:r>
              <a:rPr lang="en-GB" sz="3400" dirty="0">
                <a:latin typeface="Arial" panose="020B0604020202020204" pitchFamily="34" charset="0"/>
                <a:cs typeface="Arial" panose="020B0604020202020204" pitchFamily="34" charset="0"/>
              </a:rPr>
              <a:t>Support local conservation initiatives</a:t>
            </a:r>
          </a:p>
          <a:p>
            <a:endParaRPr lang="en-GB" sz="3400" dirty="0">
              <a:latin typeface="Arial" panose="020B0604020202020204" pitchFamily="34" charset="0"/>
              <a:cs typeface="Arial" panose="020B0604020202020204" pitchFamily="34" charset="0"/>
            </a:endParaRPr>
          </a:p>
          <a:p>
            <a:r>
              <a:rPr lang="en-GB" sz="3400" dirty="0">
                <a:latin typeface="Arial" panose="020B0604020202020204" pitchFamily="34" charset="0"/>
                <a:cs typeface="Arial" panose="020B0604020202020204" pitchFamily="34" charset="0"/>
              </a:rPr>
              <a:t>Law </a:t>
            </a:r>
            <a:r>
              <a:rPr lang="en-US" sz="3400" dirty="0">
                <a:latin typeface="Arial" panose="020B0604020202020204" pitchFamily="34" charset="0"/>
                <a:cs typeface="Arial" panose="020B0604020202020204" pitchFamily="34" charset="0"/>
              </a:rPr>
              <a:t>enforcement </a:t>
            </a:r>
          </a:p>
          <a:p>
            <a:endParaRPr lang="en-GB" sz="3400" dirty="0">
              <a:latin typeface="Arial" panose="020B0604020202020204" pitchFamily="34" charset="0"/>
              <a:cs typeface="Arial" panose="020B0604020202020204" pitchFamily="34" charset="0"/>
            </a:endParaRPr>
          </a:p>
          <a:p>
            <a:r>
              <a:rPr lang="en-GB" sz="3400" dirty="0">
                <a:latin typeface="Arial" panose="020B0604020202020204" pitchFamily="34" charset="0"/>
                <a:cs typeface="Arial" panose="020B0604020202020204" pitchFamily="34" charset="0"/>
              </a:rPr>
              <a:t>Adopt sustainable consumption habits</a:t>
            </a:r>
          </a:p>
          <a:p>
            <a:endParaRPr lang="en-GB" sz="3400" dirty="0">
              <a:latin typeface="Arial" panose="020B0604020202020204" pitchFamily="34" charset="0"/>
              <a:cs typeface="Arial" panose="020B0604020202020204" pitchFamily="34" charset="0"/>
            </a:endParaRPr>
          </a:p>
          <a:p>
            <a:r>
              <a:rPr lang="en-GB" sz="3400" dirty="0">
                <a:latin typeface="Arial" panose="020B0604020202020204" pitchFamily="34" charset="0"/>
                <a:cs typeface="Arial" panose="020B0604020202020204" pitchFamily="34" charset="0"/>
              </a:rPr>
              <a:t>Invest in nature-based solutions</a:t>
            </a:r>
          </a:p>
          <a:p>
            <a:endParaRPr lang="en-GB" sz="3400" dirty="0">
              <a:latin typeface="Arial" panose="020B0604020202020204" pitchFamily="34" charset="0"/>
              <a:cs typeface="Arial" panose="020B0604020202020204" pitchFamily="34" charset="0"/>
            </a:endParaRPr>
          </a:p>
          <a:p>
            <a:r>
              <a:rPr lang="en-GB" sz="3400" dirty="0">
                <a:latin typeface="Arial" panose="020B0604020202020204" pitchFamily="34" charset="0"/>
                <a:cs typeface="Arial" panose="020B0604020202020204" pitchFamily="34" charset="0"/>
              </a:rPr>
              <a:t>Join Citizen Science Project</a:t>
            </a:r>
          </a:p>
          <a:p>
            <a:endParaRPr lang="en-GB" sz="3400" dirty="0">
              <a:latin typeface="Arial" panose="020B0604020202020204" pitchFamily="34" charset="0"/>
              <a:cs typeface="Arial" panose="020B0604020202020204" pitchFamily="34" charset="0"/>
            </a:endParaRPr>
          </a:p>
          <a:p>
            <a:r>
              <a:rPr lang="en-GB" sz="3400" dirty="0">
                <a:latin typeface="Arial" panose="020B0604020202020204" pitchFamily="34" charset="0"/>
                <a:cs typeface="Arial" panose="020B0604020202020204" pitchFamily="34" charset="0"/>
              </a:rPr>
              <a:t>Get Creative</a:t>
            </a:r>
          </a:p>
          <a:p>
            <a:endParaRPr lang="en-GB" sz="2000" dirty="0">
              <a:latin typeface="Arial" panose="020B0604020202020204" pitchFamily="34" charset="0"/>
              <a:cs typeface="Arial" panose="020B0604020202020204" pitchFamily="34" charset="0"/>
            </a:endParaRPr>
          </a:p>
          <a:p>
            <a:pPr marL="0" indent="0">
              <a:buNone/>
            </a:pPr>
            <a:endParaRPr lang="en-US" altLang="en-US" sz="2000" dirty="0">
              <a:latin typeface="Arial" panose="020B0604020202020204" pitchFamily="34" charset="0"/>
              <a:cs typeface="Arial" panose="020B0604020202020204" pitchFamily="34" charset="0"/>
            </a:endParaRPr>
          </a:p>
          <a:p>
            <a:endParaRPr lang="en-US" sz="2000" dirty="0"/>
          </a:p>
        </p:txBody>
      </p:sp>
      <p:sp>
        <p:nvSpPr>
          <p:cNvPr id="4" name="Slide Number Placeholder 3">
            <a:extLst>
              <a:ext uri="{FF2B5EF4-FFF2-40B4-BE49-F238E27FC236}">
                <a16:creationId xmlns:a16="http://schemas.microsoft.com/office/drawing/2014/main" id="{ADA23FB8-6403-5903-0BB5-FE668465752E}"/>
              </a:ext>
            </a:extLst>
          </p:cNvPr>
          <p:cNvSpPr>
            <a:spLocks noGrp="1"/>
          </p:cNvSpPr>
          <p:nvPr>
            <p:ph type="sldNum" sz="quarter" idx="12"/>
          </p:nvPr>
        </p:nvSpPr>
        <p:spPr>
          <a:xfrm>
            <a:off x="11704320" y="6455664"/>
            <a:ext cx="448056" cy="365125"/>
          </a:xfrm>
        </p:spPr>
        <p:txBody>
          <a:bodyPr>
            <a:normAutofit/>
          </a:bodyPr>
          <a:lstStyle/>
          <a:p>
            <a:pPr>
              <a:spcAft>
                <a:spcPts val="600"/>
              </a:spcAft>
            </a:pPr>
            <a:fld id="{48F63A3B-78C7-47BE-AE5E-E10140E04643}" type="slidenum">
              <a:rPr lang="en-US" sz="1100">
                <a:solidFill>
                  <a:srgbClr val="FFFFFF"/>
                </a:solidFill>
              </a:rPr>
              <a:pPr>
                <a:spcAft>
                  <a:spcPts val="600"/>
                </a:spcAft>
              </a:pPr>
              <a:t>18</a:t>
            </a:fld>
            <a:endParaRPr lang="en-US" sz="1100">
              <a:solidFill>
                <a:srgbClr val="FFFFFF"/>
              </a:solidFill>
            </a:endParaRPr>
          </a:p>
        </p:txBody>
      </p:sp>
      <p:pic>
        <p:nvPicPr>
          <p:cNvPr id="5" name="Picture 4">
            <a:extLst>
              <a:ext uri="{FF2B5EF4-FFF2-40B4-BE49-F238E27FC236}">
                <a16:creationId xmlns:a16="http://schemas.microsoft.com/office/drawing/2014/main" id="{1686F30A-1565-03C7-9BA8-1CAD37C436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86307" y="3778402"/>
            <a:ext cx="3966069" cy="3042387"/>
          </a:xfrm>
          <a:prstGeom prst="rect">
            <a:avLst/>
          </a:prstGeom>
        </p:spPr>
      </p:pic>
      <p:sp>
        <p:nvSpPr>
          <p:cNvPr id="6" name="TextBox 5">
            <a:extLst>
              <a:ext uri="{FF2B5EF4-FFF2-40B4-BE49-F238E27FC236}">
                <a16:creationId xmlns:a16="http://schemas.microsoft.com/office/drawing/2014/main" id="{D6DE8C65-4142-9D22-D485-92CBF19FDEE1}"/>
              </a:ext>
            </a:extLst>
          </p:cNvPr>
          <p:cNvSpPr txBox="1"/>
          <p:nvPr/>
        </p:nvSpPr>
        <p:spPr>
          <a:xfrm>
            <a:off x="8993529" y="729205"/>
            <a:ext cx="184731" cy="369332"/>
          </a:xfrm>
          <a:prstGeom prst="rect">
            <a:avLst/>
          </a:prstGeom>
          <a:noFill/>
        </p:spPr>
        <p:txBody>
          <a:bodyPr wrap="none" rtlCol="0">
            <a:spAutoFit/>
          </a:bodyPr>
          <a:lstStyle/>
          <a:p>
            <a:endParaRPr lang="en-GH" dirty="0"/>
          </a:p>
        </p:txBody>
      </p:sp>
      <p:pic>
        <p:nvPicPr>
          <p:cNvPr id="14" name="Picture 13" descr="A person holding an orange&#10;&#10;AI-generated content may be incorrect.">
            <a:extLst>
              <a:ext uri="{FF2B5EF4-FFF2-40B4-BE49-F238E27FC236}">
                <a16:creationId xmlns:a16="http://schemas.microsoft.com/office/drawing/2014/main" id="{28F93E3C-4D97-EB9B-EEC0-980345133506}"/>
              </a:ext>
            </a:extLst>
          </p:cNvPr>
          <p:cNvPicPr>
            <a:picLocks noChangeAspect="1"/>
          </p:cNvPicPr>
          <p:nvPr/>
        </p:nvPicPr>
        <p:blipFill>
          <a:blip r:embed="rId3"/>
          <a:stretch>
            <a:fillRect/>
          </a:stretch>
        </p:blipFill>
        <p:spPr>
          <a:xfrm>
            <a:off x="8186296" y="590829"/>
            <a:ext cx="3966069" cy="3042387"/>
          </a:xfrm>
          <a:prstGeom prst="rect">
            <a:avLst/>
          </a:prstGeom>
        </p:spPr>
      </p:pic>
    </p:spTree>
    <p:extLst>
      <p:ext uri="{BB962C8B-B14F-4D97-AF65-F5344CB8AC3E}">
        <p14:creationId xmlns:p14="http://schemas.microsoft.com/office/powerpoint/2010/main" val="15977431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B3D6B6-1B80-4454-F024-38E39FB859A0}"/>
              </a:ext>
            </a:extLst>
          </p:cNvPr>
          <p:cNvSpPr>
            <a:spLocks noGrp="1"/>
          </p:cNvSpPr>
          <p:nvPr>
            <p:ph type="title"/>
          </p:nvPr>
        </p:nvSpPr>
        <p:spPr>
          <a:xfrm>
            <a:off x="838200" y="401221"/>
            <a:ext cx="10515600" cy="1348065"/>
          </a:xfrm>
        </p:spPr>
        <p:txBody>
          <a:bodyPr>
            <a:normAutofit/>
          </a:bodyPr>
          <a:lstStyle/>
          <a:p>
            <a:r>
              <a:rPr lang="en-US" sz="3600" b="1" dirty="0">
                <a:solidFill>
                  <a:srgbClr val="7030A0"/>
                </a:solidFill>
                <a:latin typeface="Arial" panose="020B0604020202020204" pitchFamily="34" charset="0"/>
                <a:cs typeface="Arial" panose="020B0604020202020204" pitchFamily="34" charset="0"/>
              </a:rPr>
              <a:t>Conclusion</a:t>
            </a:r>
          </a:p>
        </p:txBody>
      </p:sp>
      <p:sp>
        <p:nvSpPr>
          <p:cNvPr id="3" name="Content Placeholder 2">
            <a:extLst>
              <a:ext uri="{FF2B5EF4-FFF2-40B4-BE49-F238E27FC236}">
                <a16:creationId xmlns:a16="http://schemas.microsoft.com/office/drawing/2014/main" id="{4293E10C-A1E6-EAB3-5DAF-28A40580D25C}"/>
              </a:ext>
            </a:extLst>
          </p:cNvPr>
          <p:cNvSpPr>
            <a:spLocks noGrp="1"/>
          </p:cNvSpPr>
          <p:nvPr>
            <p:ph idx="1"/>
          </p:nvPr>
        </p:nvSpPr>
        <p:spPr>
          <a:xfrm>
            <a:off x="444910" y="1967356"/>
            <a:ext cx="6093542" cy="3590174"/>
          </a:xfrm>
        </p:spPr>
        <p:txBody>
          <a:bodyPr>
            <a:normAutofit fontScale="92500" lnSpcReduction="10000"/>
          </a:bodyPr>
          <a:lstStyle/>
          <a:p>
            <a:pPr marL="0" indent="0" algn="just">
              <a:buNone/>
            </a:pPr>
            <a:r>
              <a:rPr lang="en-US" sz="3200" i="1" dirty="0">
                <a:latin typeface="Arial" panose="020B0604020202020204" pitchFamily="34" charset="0"/>
                <a:cs typeface="Arial" panose="020B0604020202020204" pitchFamily="34" charset="0"/>
              </a:rPr>
              <a:t>Environmental Conservation and sustainable ecosystems are not optional; they are foundations of life. Protecting them safeguards our health, supports economic and social stability, and ensures the planet remains habitable for future generations. The time to act is now. </a:t>
            </a:r>
          </a:p>
        </p:txBody>
      </p:sp>
      <p:sp>
        <p:nvSpPr>
          <p:cNvPr id="4" name="Slide Number Placeholder 3">
            <a:extLst>
              <a:ext uri="{FF2B5EF4-FFF2-40B4-BE49-F238E27FC236}">
                <a16:creationId xmlns:a16="http://schemas.microsoft.com/office/drawing/2014/main" id="{D51611DE-41AF-81CA-ED84-DB198C24B358}"/>
              </a:ext>
            </a:extLst>
          </p:cNvPr>
          <p:cNvSpPr>
            <a:spLocks noGrp="1"/>
          </p:cNvSpPr>
          <p:nvPr>
            <p:ph type="sldNum" sz="quarter" idx="12"/>
          </p:nvPr>
        </p:nvSpPr>
        <p:spPr/>
        <p:txBody>
          <a:bodyPr>
            <a:normAutofit/>
          </a:bodyPr>
          <a:lstStyle/>
          <a:p>
            <a:pPr>
              <a:spcAft>
                <a:spcPts val="600"/>
              </a:spcAft>
            </a:pPr>
            <a:fld id="{48F63A3B-78C7-47BE-AE5E-E10140E04643}" type="slidenum">
              <a:rPr lang="en-US" smtClean="0"/>
              <a:pPr>
                <a:spcAft>
                  <a:spcPts val="600"/>
                </a:spcAft>
              </a:pPr>
              <a:t>19</a:t>
            </a:fld>
            <a:endParaRPr lang="en-US"/>
          </a:p>
        </p:txBody>
      </p:sp>
      <p:pic>
        <p:nvPicPr>
          <p:cNvPr id="4098" name="Picture 2" descr="EPA cautions Ghanaians on noise pollution">
            <a:extLst>
              <a:ext uri="{FF2B5EF4-FFF2-40B4-BE49-F238E27FC236}">
                <a16:creationId xmlns:a16="http://schemas.microsoft.com/office/drawing/2014/main" id="{D242C565-D821-0CE0-B2A7-C5F6D634DF2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25603" y="1185547"/>
            <a:ext cx="4755166" cy="478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01215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B8186A-220B-62E6-F221-20BFE6B105E6}"/>
              </a:ext>
            </a:extLst>
          </p:cNvPr>
          <p:cNvSpPr>
            <a:spLocks noGrp="1"/>
          </p:cNvSpPr>
          <p:nvPr>
            <p:ph type="title"/>
          </p:nvPr>
        </p:nvSpPr>
        <p:spPr>
          <a:xfrm>
            <a:off x="612649" y="548638"/>
            <a:ext cx="3493008" cy="5788152"/>
          </a:xfrm>
        </p:spPr>
        <p:txBody>
          <a:bodyPr anchor="ctr">
            <a:normAutofit/>
          </a:bodyPr>
          <a:lstStyle/>
          <a:p>
            <a:r>
              <a:rPr lang="en-US" sz="4000" b="1" dirty="0">
                <a:solidFill>
                  <a:srgbClr val="7030A0"/>
                </a:solidFill>
              </a:rPr>
              <a:t>Outline of Presentation</a:t>
            </a:r>
            <a:endParaRPr lang="en-GH" sz="4000" b="1" dirty="0">
              <a:solidFill>
                <a:srgbClr val="7030A0"/>
              </a:solidFill>
            </a:endParaRPr>
          </a:p>
        </p:txBody>
      </p:sp>
      <p:graphicFrame>
        <p:nvGraphicFramePr>
          <p:cNvPr id="6" name="Content Placeholder 2">
            <a:extLst>
              <a:ext uri="{FF2B5EF4-FFF2-40B4-BE49-F238E27FC236}">
                <a16:creationId xmlns:a16="http://schemas.microsoft.com/office/drawing/2014/main" id="{47B0482A-8140-FE76-9551-25636ED70183}"/>
              </a:ext>
            </a:extLst>
          </p:cNvPr>
          <p:cNvGraphicFramePr>
            <a:graphicFrameLocks noGrp="1"/>
          </p:cNvGraphicFramePr>
          <p:nvPr>
            <p:ph idx="1"/>
          </p:nvPr>
        </p:nvGraphicFramePr>
        <p:xfrm>
          <a:off x="4608246" y="548640"/>
          <a:ext cx="6949440" cy="57866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a:extLst>
              <a:ext uri="{FF2B5EF4-FFF2-40B4-BE49-F238E27FC236}">
                <a16:creationId xmlns:a16="http://schemas.microsoft.com/office/drawing/2014/main" id="{B850E32B-7989-5C7D-F64F-4CD0435717E9}"/>
              </a:ext>
            </a:extLst>
          </p:cNvPr>
          <p:cNvSpPr>
            <a:spLocks noGrp="1"/>
          </p:cNvSpPr>
          <p:nvPr>
            <p:ph type="sldNum" sz="quarter" idx="12"/>
          </p:nvPr>
        </p:nvSpPr>
        <p:spPr/>
        <p:txBody>
          <a:bodyPr>
            <a:normAutofit/>
          </a:bodyPr>
          <a:lstStyle/>
          <a:p>
            <a:pPr marL="0" marR="0" lvl="0" indent="0" algn="r" defTabSz="457200" rtl="0" eaLnBrk="1" fontAlgn="auto" latinLnBrk="0" hangingPunct="1">
              <a:lnSpc>
                <a:spcPct val="100000"/>
              </a:lnSpc>
              <a:spcBef>
                <a:spcPts val="0"/>
              </a:spcBef>
              <a:spcAft>
                <a:spcPts val="600"/>
              </a:spcAft>
              <a:buClrTx/>
              <a:buSzTx/>
              <a:buFontTx/>
              <a:buNone/>
              <a:tabLst/>
              <a:defRPr/>
            </a:pPr>
            <a:fld id="{CC057153-B650-4DEB-B370-79DDCFDCE934}" type="slidenum">
              <a:rPr kumimoji="0" lang="en-US" sz="900" b="0" i="0" u="none" strike="noStrike" kern="1200" cap="none" spc="0" normalizeH="0" baseline="0" noProof="0" smtClean="0">
                <a:ln>
                  <a:noFill/>
                </a:ln>
                <a:solidFill>
                  <a:prstClr val="black"/>
                </a:solidFill>
                <a:effectLst/>
                <a:uLnTx/>
                <a:uFillTx/>
                <a:latin typeface="Neue Haas Grotesk Text Pro"/>
                <a:ea typeface="+mn-ea"/>
                <a:cs typeface="+mn-cs"/>
              </a:rPr>
              <a:pPr marL="0" marR="0" lvl="0" indent="0" algn="r" defTabSz="457200" rtl="0" eaLnBrk="1" fontAlgn="auto" latinLnBrk="0" hangingPunct="1">
                <a:lnSpc>
                  <a:spcPct val="100000"/>
                </a:lnSpc>
                <a:spcBef>
                  <a:spcPts val="0"/>
                </a:spcBef>
                <a:spcAft>
                  <a:spcPts val="600"/>
                </a:spcAft>
                <a:buClrTx/>
                <a:buSzTx/>
                <a:buFontTx/>
                <a:buNone/>
                <a:tabLst/>
                <a:defRPr/>
              </a:pPr>
              <a:t>2</a:t>
            </a:fld>
            <a:endParaRPr kumimoji="0" lang="en-US" sz="900" b="0" i="0" u="none" strike="noStrike" kern="1200" cap="none" spc="0" normalizeH="0" baseline="0" noProof="0">
              <a:ln>
                <a:noFill/>
              </a:ln>
              <a:solidFill>
                <a:prstClr val="black"/>
              </a:solidFill>
              <a:effectLst/>
              <a:uLnTx/>
              <a:uFillTx/>
              <a:latin typeface="Neue Haas Grotesk Text Pro"/>
              <a:ea typeface="+mn-ea"/>
              <a:cs typeface="+mn-cs"/>
            </a:endParaRPr>
          </a:p>
        </p:txBody>
      </p:sp>
    </p:spTree>
    <p:extLst>
      <p:ext uri="{BB962C8B-B14F-4D97-AF65-F5344CB8AC3E}">
        <p14:creationId xmlns:p14="http://schemas.microsoft.com/office/powerpoint/2010/main" val="35771284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862014-2DE2-8466-504B-2254CFE24378}"/>
              </a:ext>
            </a:extLst>
          </p:cNvPr>
          <p:cNvSpPr>
            <a:spLocks noGrp="1"/>
          </p:cNvSpPr>
          <p:nvPr>
            <p:ph type="title"/>
          </p:nvPr>
        </p:nvSpPr>
        <p:spPr>
          <a:xfrm>
            <a:off x="1179226" y="1594707"/>
            <a:ext cx="9833548" cy="1325563"/>
          </a:xfrm>
        </p:spPr>
        <p:txBody>
          <a:bodyPr anchor="b">
            <a:normAutofit/>
          </a:bodyPr>
          <a:lstStyle/>
          <a:p>
            <a:pPr algn="ctr"/>
            <a:r>
              <a:rPr lang="en-US" sz="4800" b="1" dirty="0">
                <a:solidFill>
                  <a:schemeClr val="tx2"/>
                </a:solidFill>
                <a:latin typeface="Arial" panose="020B0604020202020204" pitchFamily="34" charset="0"/>
                <a:cs typeface="Arial" panose="020B0604020202020204" pitchFamily="34" charset="0"/>
              </a:rPr>
              <a:t>Thank you</a:t>
            </a:r>
            <a:endParaRPr lang="en-GH" sz="4800" b="1" dirty="0">
              <a:solidFill>
                <a:schemeClr val="tx2"/>
              </a:solidFill>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1ACBB48A-3DB9-6E82-43C5-2AD3DA628E11}"/>
              </a:ext>
            </a:extLst>
          </p:cNvPr>
          <p:cNvSpPr>
            <a:spLocks noGrp="1"/>
          </p:cNvSpPr>
          <p:nvPr>
            <p:ph type="sldNum" sz="quarter" idx="12"/>
          </p:nvPr>
        </p:nvSpPr>
        <p:spPr/>
        <p:txBody>
          <a:bodyPr>
            <a:normAutofit/>
          </a:bodyPr>
          <a:lstStyle/>
          <a:p>
            <a:pPr>
              <a:spcAft>
                <a:spcPts val="600"/>
              </a:spcAft>
            </a:pPr>
            <a:fld id="{48F63A3B-78C7-47BE-AE5E-E10140E04643}" type="slidenum">
              <a:rPr lang="en-US" smtClean="0"/>
              <a:pPr>
                <a:spcAft>
                  <a:spcPts val="600"/>
                </a:spcAft>
              </a:pPr>
              <a:t>20</a:t>
            </a:fld>
            <a:endParaRPr lang="en-US"/>
          </a:p>
        </p:txBody>
      </p:sp>
      <p:pic>
        <p:nvPicPr>
          <p:cNvPr id="6" name="Picture 5">
            <a:extLst>
              <a:ext uri="{FF2B5EF4-FFF2-40B4-BE49-F238E27FC236}">
                <a16:creationId xmlns:a16="http://schemas.microsoft.com/office/drawing/2014/main" id="{BEE18B68-62E8-74BB-D3AA-BC4AC2F3F9EB}"/>
              </a:ext>
            </a:extLst>
          </p:cNvPr>
          <p:cNvPicPr>
            <a:picLocks noChangeAspect="1"/>
          </p:cNvPicPr>
          <p:nvPr/>
        </p:nvPicPr>
        <p:blipFill>
          <a:blip r:embed="rId2"/>
          <a:srcRect t="80153" b="1456"/>
          <a:stretch>
            <a:fillRect/>
          </a:stretch>
        </p:blipFill>
        <p:spPr>
          <a:xfrm>
            <a:off x="0" y="5596758"/>
            <a:ext cx="12192000" cy="1261242"/>
          </a:xfrm>
          <a:prstGeom prst="rect">
            <a:avLst/>
          </a:prstGeom>
        </p:spPr>
      </p:pic>
    </p:spTree>
    <p:extLst>
      <p:ext uri="{BB962C8B-B14F-4D97-AF65-F5344CB8AC3E}">
        <p14:creationId xmlns:p14="http://schemas.microsoft.com/office/powerpoint/2010/main" val="551521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F7B774-7042-B682-64E2-13661C1EAB1B}"/>
              </a:ext>
            </a:extLst>
          </p:cNvPr>
          <p:cNvSpPr>
            <a:spLocks noGrp="1"/>
          </p:cNvSpPr>
          <p:nvPr>
            <p:ph type="title"/>
          </p:nvPr>
        </p:nvSpPr>
        <p:spPr>
          <a:xfrm>
            <a:off x="0" y="273711"/>
            <a:ext cx="10515600" cy="1325563"/>
          </a:xfrm>
        </p:spPr>
        <p:txBody>
          <a:bodyPr>
            <a:normAutofit/>
          </a:bodyPr>
          <a:lstStyle/>
          <a:p>
            <a:r>
              <a:rPr lang="en-GB" b="1" dirty="0">
                <a:solidFill>
                  <a:srgbClr val="7030A0"/>
                </a:solidFill>
                <a:latin typeface="Arial" panose="020B0604020202020204" pitchFamily="34" charset="0"/>
                <a:cs typeface="Arial" panose="020B0604020202020204" pitchFamily="34" charset="0"/>
              </a:rPr>
              <a:t>Ghana’s unique ecosystems</a:t>
            </a:r>
            <a:br>
              <a:rPr lang="en-GB" b="1" dirty="0">
                <a:solidFill>
                  <a:srgbClr val="7030A0"/>
                </a:solidFill>
                <a:latin typeface="Arial" panose="020B0604020202020204" pitchFamily="34" charset="0"/>
                <a:cs typeface="Arial" panose="020B0604020202020204" pitchFamily="34" charset="0"/>
              </a:rPr>
            </a:br>
            <a:endParaRPr lang="en-US" dirty="0">
              <a:solidFill>
                <a:srgbClr val="7030A0"/>
              </a:solidFill>
              <a:latin typeface="Arial" panose="020B0604020202020204" pitchFamily="34" charset="0"/>
              <a:cs typeface="Arial" panose="020B0604020202020204" pitchFamily="34" charset="0"/>
            </a:endParaRPr>
          </a:p>
        </p:txBody>
      </p:sp>
      <p:sp>
        <p:nvSpPr>
          <p:cNvPr id="6" name="Content Placeholder 5">
            <a:extLst>
              <a:ext uri="{FF2B5EF4-FFF2-40B4-BE49-F238E27FC236}">
                <a16:creationId xmlns:a16="http://schemas.microsoft.com/office/drawing/2014/main" id="{BF66058D-E1B0-83B5-4491-376C2F89CA58}"/>
              </a:ext>
            </a:extLst>
          </p:cNvPr>
          <p:cNvSpPr>
            <a:spLocks noGrp="1"/>
          </p:cNvSpPr>
          <p:nvPr>
            <p:ph idx="1"/>
          </p:nvPr>
        </p:nvSpPr>
        <p:spPr>
          <a:xfrm>
            <a:off x="1" y="1680898"/>
            <a:ext cx="7717930" cy="4593828"/>
          </a:xfrm>
        </p:spPr>
        <p:txBody>
          <a:bodyPr>
            <a:normAutofit/>
          </a:bodyPr>
          <a:lstStyle/>
          <a:p>
            <a:r>
              <a:rPr lang="en-US" sz="2400" dirty="0">
                <a:latin typeface="Arial" panose="020B0604020202020204" pitchFamily="34" charset="0"/>
                <a:cs typeface="Arial" panose="020B0604020202020204" pitchFamily="34" charset="0"/>
              </a:rPr>
              <a:t>Coastal Savannah- 	</a:t>
            </a:r>
            <a:r>
              <a:rPr lang="en-US" sz="2400" dirty="0">
                <a:solidFill>
                  <a:schemeClr val="accent5"/>
                </a:solidFill>
                <a:latin typeface="Arial" panose="020B0604020202020204" pitchFamily="34" charset="0"/>
                <a:cs typeface="Arial" panose="020B0604020202020204" pitchFamily="34" charset="0"/>
              </a:rPr>
              <a:t>mangroves, migratory birds</a:t>
            </a:r>
          </a:p>
          <a:p>
            <a:r>
              <a:rPr lang="en-US" sz="2400" dirty="0">
                <a:latin typeface="Arial" panose="020B0604020202020204" pitchFamily="34" charset="0"/>
                <a:cs typeface="Arial" panose="020B0604020202020204" pitchFamily="34" charset="0"/>
              </a:rPr>
              <a:t>Guinea Savannah- 	</a:t>
            </a:r>
            <a:r>
              <a:rPr lang="en-US" sz="2400" dirty="0">
                <a:solidFill>
                  <a:schemeClr val="accent5"/>
                </a:solidFill>
                <a:latin typeface="Arial" panose="020B0604020202020204" pitchFamily="34" charset="0"/>
                <a:cs typeface="Arial" panose="020B0604020202020204" pitchFamily="34" charset="0"/>
              </a:rPr>
              <a:t>shea trees , elephants</a:t>
            </a:r>
          </a:p>
          <a:p>
            <a:r>
              <a:rPr lang="en-US" sz="2400" dirty="0">
                <a:latin typeface="Arial" panose="020B0604020202020204" pitchFamily="34" charset="0"/>
                <a:cs typeface="Arial" panose="020B0604020202020204" pitchFamily="34" charset="0"/>
              </a:rPr>
              <a:t>Sudan savannah- 		</a:t>
            </a:r>
            <a:r>
              <a:rPr lang="en-US" sz="2400" dirty="0">
                <a:solidFill>
                  <a:schemeClr val="accent5"/>
                </a:solidFill>
                <a:latin typeface="Arial" panose="020B0604020202020204" pitchFamily="34" charset="0"/>
                <a:cs typeface="Arial" panose="020B0604020202020204" pitchFamily="34" charset="0"/>
              </a:rPr>
              <a:t>Grasses and livestock</a:t>
            </a:r>
          </a:p>
          <a:p>
            <a:r>
              <a:rPr lang="en-US" sz="2400" dirty="0">
                <a:latin typeface="Arial" panose="020B0604020202020204" pitchFamily="34" charset="0"/>
                <a:cs typeface="Arial" panose="020B0604020202020204" pitchFamily="34" charset="0"/>
              </a:rPr>
              <a:t>Forest-Savanna Transition Zone –	</a:t>
            </a:r>
            <a:r>
              <a:rPr lang="en-US" sz="2400" dirty="0">
                <a:solidFill>
                  <a:schemeClr val="accent5"/>
                </a:solidFill>
                <a:latin typeface="Arial" panose="020B0604020202020204" pitchFamily="34" charset="0"/>
                <a:cs typeface="Arial" panose="020B0604020202020204" pitchFamily="34" charset="0"/>
              </a:rPr>
              <a:t>cocoa, yams</a:t>
            </a:r>
          </a:p>
          <a:p>
            <a:r>
              <a:rPr lang="en-US" sz="2400" dirty="0">
                <a:latin typeface="Arial" panose="020B0604020202020204" pitchFamily="34" charset="0"/>
                <a:cs typeface="Arial" panose="020B0604020202020204" pitchFamily="34" charset="0"/>
              </a:rPr>
              <a:t>Deciduous Forest- 	</a:t>
            </a:r>
            <a:r>
              <a:rPr lang="en-US" sz="2400" dirty="0">
                <a:solidFill>
                  <a:schemeClr val="accent5"/>
                </a:solidFill>
                <a:latin typeface="Arial" panose="020B0604020202020204" pitchFamily="34" charset="0"/>
                <a:cs typeface="Arial" panose="020B0604020202020204" pitchFamily="34" charset="0"/>
              </a:rPr>
              <a:t>mahogany, monkeys</a:t>
            </a:r>
          </a:p>
          <a:p>
            <a:r>
              <a:rPr lang="en-US" sz="2400" dirty="0">
                <a:latin typeface="Arial" panose="020B0604020202020204" pitchFamily="34" charset="0"/>
                <a:cs typeface="Arial" panose="020B0604020202020204" pitchFamily="34" charset="0"/>
              </a:rPr>
              <a:t>Moist Evergreen Forest-	</a:t>
            </a:r>
            <a:r>
              <a:rPr lang="en-US" sz="2400" dirty="0">
                <a:solidFill>
                  <a:schemeClr val="accent5"/>
                </a:solidFill>
                <a:latin typeface="Arial" panose="020B0604020202020204" pitchFamily="34" charset="0"/>
                <a:cs typeface="Arial" panose="020B0604020202020204" pitchFamily="34" charset="0"/>
              </a:rPr>
              <a:t>ebony, birds</a:t>
            </a:r>
          </a:p>
          <a:p>
            <a:r>
              <a:rPr lang="en-US" sz="2400" dirty="0">
                <a:latin typeface="Arial" panose="020B0604020202020204" pitchFamily="34" charset="0"/>
                <a:cs typeface="Arial" panose="020B0604020202020204" pitchFamily="34" charset="0"/>
              </a:rPr>
              <a:t>Wetlands and Riverine Ecosystems- </a:t>
            </a:r>
            <a:r>
              <a:rPr lang="en-US" sz="2400" dirty="0">
                <a:solidFill>
                  <a:schemeClr val="accent5"/>
                </a:solidFill>
                <a:latin typeface="Arial" panose="020B0604020202020204" pitchFamily="34" charset="0"/>
                <a:cs typeface="Arial" panose="020B0604020202020204" pitchFamily="34" charset="0"/>
              </a:rPr>
              <a:t>tilapia, manatees</a:t>
            </a:r>
            <a:endParaRPr lang="en-GH" sz="2400" dirty="0">
              <a:solidFill>
                <a:schemeClr val="accent5"/>
              </a:solidFill>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93973129-D9D8-6410-F744-B83FAF677183}"/>
              </a:ext>
            </a:extLst>
          </p:cNvPr>
          <p:cNvSpPr>
            <a:spLocks noGrp="1"/>
          </p:cNvSpPr>
          <p:nvPr>
            <p:ph type="sldNum" sz="quarter" idx="12"/>
          </p:nvPr>
        </p:nvSpPr>
        <p:spPr/>
        <p:txBody>
          <a:bodyPr/>
          <a:lstStyle/>
          <a:p>
            <a:fld id="{48F63A3B-78C7-47BE-AE5E-E10140E04643}" type="slidenum">
              <a:rPr lang="en-US" smtClean="0"/>
              <a:t>3</a:t>
            </a:fld>
            <a:endParaRPr lang="en-US" dirty="0"/>
          </a:p>
        </p:txBody>
      </p:sp>
      <p:pic>
        <p:nvPicPr>
          <p:cNvPr id="7" name="Picture 6">
            <a:extLst>
              <a:ext uri="{FF2B5EF4-FFF2-40B4-BE49-F238E27FC236}">
                <a16:creationId xmlns:a16="http://schemas.microsoft.com/office/drawing/2014/main" id="{9D7393DE-78A6-4EFB-9277-00EBFC5446C0}"/>
              </a:ext>
            </a:extLst>
          </p:cNvPr>
          <p:cNvPicPr>
            <a:picLocks noChangeAspect="1"/>
          </p:cNvPicPr>
          <p:nvPr/>
        </p:nvPicPr>
        <p:blipFill>
          <a:blip r:embed="rId3"/>
          <a:stretch>
            <a:fillRect/>
          </a:stretch>
        </p:blipFill>
        <p:spPr>
          <a:xfrm>
            <a:off x="7717931" y="39873"/>
            <a:ext cx="4474069" cy="6858000"/>
          </a:xfrm>
          <a:prstGeom prst="rect">
            <a:avLst/>
          </a:prstGeom>
        </p:spPr>
      </p:pic>
    </p:spTree>
    <p:extLst>
      <p:ext uri="{BB962C8B-B14F-4D97-AF65-F5344CB8AC3E}">
        <p14:creationId xmlns:p14="http://schemas.microsoft.com/office/powerpoint/2010/main" val="6143446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C2FCAD-59DB-5A3C-0224-6DC6002E15B7}"/>
              </a:ext>
            </a:extLst>
          </p:cNvPr>
          <p:cNvSpPr>
            <a:spLocks noGrp="1"/>
          </p:cNvSpPr>
          <p:nvPr>
            <p:ph type="title"/>
          </p:nvPr>
        </p:nvSpPr>
        <p:spPr>
          <a:xfrm>
            <a:off x="481013" y="3752849"/>
            <a:ext cx="3290887" cy="2452687"/>
          </a:xfrm>
        </p:spPr>
        <p:txBody>
          <a:bodyPr anchor="ctr">
            <a:normAutofit/>
          </a:bodyPr>
          <a:lstStyle/>
          <a:p>
            <a:r>
              <a:rPr lang="en-US" sz="2800" b="1" dirty="0">
                <a:solidFill>
                  <a:srgbClr val="7030A0"/>
                </a:solidFill>
                <a:latin typeface="Arial" panose="020B0604020202020204" pitchFamily="34" charset="0"/>
                <a:cs typeface="Arial" panose="020B0604020202020204" pitchFamily="34" charset="0"/>
              </a:rPr>
              <a:t>Importance of environmental conservation</a:t>
            </a:r>
          </a:p>
        </p:txBody>
      </p:sp>
      <p:sp>
        <p:nvSpPr>
          <p:cNvPr id="3" name="Content Placeholder 2">
            <a:extLst>
              <a:ext uri="{FF2B5EF4-FFF2-40B4-BE49-F238E27FC236}">
                <a16:creationId xmlns:a16="http://schemas.microsoft.com/office/drawing/2014/main" id="{F3E338CE-882D-9B25-B4A6-7087E32E0FD5}"/>
              </a:ext>
            </a:extLst>
          </p:cNvPr>
          <p:cNvSpPr>
            <a:spLocks noGrp="1"/>
          </p:cNvSpPr>
          <p:nvPr>
            <p:ph idx="1"/>
          </p:nvPr>
        </p:nvSpPr>
        <p:spPr>
          <a:xfrm>
            <a:off x="4122387" y="4164142"/>
            <a:ext cx="7485413" cy="2452687"/>
          </a:xfrm>
        </p:spPr>
        <p:txBody>
          <a:bodyPr anchor="ctr">
            <a:noAutofit/>
          </a:bodyPr>
          <a:lstStyle/>
          <a:p>
            <a:pPr>
              <a:defRPr/>
            </a:pPr>
            <a:r>
              <a:rPr kumimoji="0" lang="en-US" altLang="en-US" sz="2400" i="0" u="none" strike="noStrike" kern="1200" cap="none" spc="0" normalizeH="0" baseline="0" noProof="0" dirty="0">
                <a:ln>
                  <a:noFill/>
                </a:ln>
                <a:effectLst/>
                <a:uLnTx/>
                <a:uFillTx/>
                <a:latin typeface="Arial" panose="020B0604020202020204" pitchFamily="34" charset="0"/>
                <a:cs typeface="Arial" panose="020B0604020202020204" pitchFamily="34" charset="0"/>
              </a:rPr>
              <a:t>Maintains biodiversity and ecosystem services</a:t>
            </a:r>
          </a:p>
          <a:p>
            <a:pPr>
              <a:defRPr/>
            </a:pPr>
            <a:r>
              <a:rPr kumimoji="0" lang="en-US" altLang="en-US" sz="2400" i="0" u="none" strike="noStrike" kern="1200" cap="none" spc="0" normalizeH="0" baseline="0" noProof="0" dirty="0">
                <a:ln>
                  <a:noFill/>
                </a:ln>
                <a:effectLst/>
                <a:uLnTx/>
                <a:uFillTx/>
                <a:latin typeface="Arial" panose="020B0604020202020204" pitchFamily="34" charset="0"/>
                <a:cs typeface="Arial" panose="020B0604020202020204" pitchFamily="34" charset="0"/>
              </a:rPr>
              <a:t>Supports livelihoods and food security</a:t>
            </a:r>
          </a:p>
          <a:p>
            <a:pPr>
              <a:defRPr/>
            </a:pPr>
            <a:r>
              <a:rPr kumimoji="0" lang="en-US" altLang="en-US" sz="2400" i="0" u="none" strike="noStrike" kern="1200" cap="none" spc="0" normalizeH="0" baseline="0" noProof="0" dirty="0">
                <a:ln>
                  <a:noFill/>
                </a:ln>
                <a:effectLst/>
                <a:uLnTx/>
                <a:uFillTx/>
                <a:latin typeface="Arial" panose="020B0604020202020204" pitchFamily="34" charset="0"/>
                <a:cs typeface="Arial" panose="020B0604020202020204" pitchFamily="34" charset="0"/>
              </a:rPr>
              <a:t>Enhances climate resilience</a:t>
            </a:r>
          </a:p>
          <a:p>
            <a:pPr>
              <a:defRPr/>
            </a:pPr>
            <a:r>
              <a:rPr kumimoji="0" lang="en-US" altLang="en-US" sz="2400" i="0" u="none" strike="noStrike" kern="1200" cap="none" spc="0" normalizeH="0" baseline="0" noProof="0" dirty="0">
                <a:ln>
                  <a:noFill/>
                </a:ln>
                <a:effectLst/>
                <a:uLnTx/>
                <a:uFillTx/>
                <a:latin typeface="Arial" panose="020B0604020202020204" pitchFamily="34" charset="0"/>
                <a:cs typeface="Arial" panose="020B0604020202020204" pitchFamily="34" charset="0"/>
              </a:rPr>
              <a:t>Reduces land degradation and deforestation</a:t>
            </a:r>
          </a:p>
          <a:p>
            <a:pPr>
              <a:defRPr/>
            </a:pPr>
            <a:r>
              <a:rPr kumimoji="0" lang="en-US" altLang="en-US" sz="2400" i="0" u="none" strike="noStrike" kern="1200" cap="none" spc="0" normalizeH="0" baseline="0" noProof="0" dirty="0">
                <a:ln>
                  <a:noFill/>
                </a:ln>
                <a:effectLst/>
                <a:uLnTx/>
                <a:uFillTx/>
                <a:latin typeface="Arial" panose="020B0604020202020204" pitchFamily="34" charset="0"/>
                <a:cs typeface="Arial" panose="020B0604020202020204" pitchFamily="34" charset="0"/>
              </a:rPr>
              <a:t>Fosters sustainability in development planning</a:t>
            </a:r>
          </a:p>
          <a:p>
            <a:pPr>
              <a:defRPr/>
            </a:pPr>
            <a:r>
              <a:rPr kumimoji="0" lang="en-US" sz="2400" i="0" u="none" strike="noStrike" kern="1200" cap="none" spc="0" normalizeH="0" baseline="0" noProof="0" dirty="0">
                <a:ln>
                  <a:noFill/>
                </a:ln>
                <a:effectLst/>
                <a:uLnTx/>
                <a:uFillTx/>
                <a:latin typeface="Arial" panose="020B0604020202020204" pitchFamily="34" charset="0"/>
                <a:cs typeface="Arial" panose="020B0604020202020204" pitchFamily="34" charset="0"/>
              </a:rPr>
              <a:t>Economic stability</a:t>
            </a:r>
          </a:p>
          <a:p>
            <a:pPr>
              <a:defRPr/>
            </a:pPr>
            <a:r>
              <a:rPr kumimoji="0" lang="en-US" sz="2400" i="0" u="none" strike="noStrike" kern="1200" cap="none" spc="0" normalizeH="0" baseline="0" noProof="0" dirty="0">
                <a:ln>
                  <a:noFill/>
                </a:ln>
                <a:effectLst/>
                <a:uLnTx/>
                <a:uFillTx/>
                <a:latin typeface="Arial" panose="020B0604020202020204" pitchFamily="34" charset="0"/>
                <a:cs typeface="Arial" panose="020B0604020202020204" pitchFamily="34" charset="0"/>
              </a:rPr>
              <a:t>Promotes Mental and physical wellbeing</a:t>
            </a:r>
          </a:p>
          <a:p>
            <a:pPr marL="0" marR="0" lvl="0" indent="0" defTabSz="457200" rtl="0" eaLnBrk="1" fontAlgn="auto" latinLnBrk="0" hangingPunct="1">
              <a:spcBef>
                <a:spcPts val="0"/>
              </a:spcBef>
              <a:spcAft>
                <a:spcPts val="0"/>
              </a:spcAft>
              <a:buClrTx/>
              <a:buSzTx/>
              <a:buFontTx/>
              <a:buNone/>
              <a:tabLst/>
              <a:defRPr/>
            </a:pPr>
            <a:endParaRPr kumimoji="0" lang="en-US" altLang="en-US" sz="24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a:p>
            <a:pPr marL="0" marR="0" lvl="0" indent="0" defTabSz="457200" rtl="0" eaLnBrk="1" fontAlgn="auto" latinLnBrk="0" hangingPunct="1">
              <a:spcBef>
                <a:spcPts val="0"/>
              </a:spcBef>
              <a:spcAft>
                <a:spcPts val="0"/>
              </a:spcAft>
              <a:buClrTx/>
              <a:buSzTx/>
              <a:buFontTx/>
              <a:buNone/>
              <a:tabLst/>
              <a:defRPr/>
            </a:pPr>
            <a:r>
              <a:rPr kumimoji="0" lang="en-US" sz="2400" b="1" i="0" u="none" strike="noStrike" kern="1200" cap="none" spc="0" normalizeH="0" baseline="0" noProof="0" dirty="0">
                <a:ln>
                  <a:noFill/>
                </a:ln>
                <a:effectLst/>
                <a:uLnTx/>
                <a:uFillTx/>
                <a:latin typeface="Arial" panose="020B0604020202020204" pitchFamily="34" charset="0"/>
                <a:cs typeface="Arial" panose="020B0604020202020204" pitchFamily="34" charset="0"/>
              </a:rPr>
              <a:t> </a:t>
            </a:r>
            <a:endParaRPr lang="en-US" sz="2400"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BF3E6FF4-1D0C-1367-DF94-48DF80B0CB7C}"/>
              </a:ext>
            </a:extLst>
          </p:cNvPr>
          <p:cNvSpPr>
            <a:spLocks noGrp="1"/>
          </p:cNvSpPr>
          <p:nvPr>
            <p:ph type="sldNum" sz="quarter" idx="12"/>
          </p:nvPr>
        </p:nvSpPr>
        <p:spPr>
          <a:xfrm>
            <a:off x="8864600" y="6356350"/>
            <a:ext cx="2743200" cy="365125"/>
          </a:xfrm>
        </p:spPr>
        <p:txBody>
          <a:bodyPr>
            <a:normAutofit/>
          </a:bodyPr>
          <a:lstStyle/>
          <a:p>
            <a:pPr>
              <a:spcAft>
                <a:spcPts val="600"/>
              </a:spcAft>
            </a:pPr>
            <a:fld id="{48F63A3B-78C7-47BE-AE5E-E10140E04643}" type="slidenum">
              <a:rPr lang="en-US">
                <a:solidFill>
                  <a:schemeClr val="tx1">
                    <a:lumMod val="75000"/>
                    <a:lumOff val="25000"/>
                  </a:schemeClr>
                </a:solidFill>
                <a:latin typeface="Arial" panose="020B0604020202020204" pitchFamily="34" charset="0"/>
                <a:cs typeface="Arial" panose="020B0604020202020204" pitchFamily="34" charset="0"/>
              </a:rPr>
              <a:pPr>
                <a:spcAft>
                  <a:spcPts val="600"/>
                </a:spcAft>
              </a:pPr>
              <a:t>4</a:t>
            </a:fld>
            <a:endParaRPr lang="en-US">
              <a:solidFill>
                <a:schemeClr val="tx1">
                  <a:lumMod val="75000"/>
                  <a:lumOff val="25000"/>
                </a:schemeClr>
              </a:solidFill>
              <a:latin typeface="Arial" panose="020B0604020202020204" pitchFamily="34" charset="0"/>
              <a:cs typeface="Arial" panose="020B0604020202020204" pitchFamily="34" charset="0"/>
            </a:endParaRPr>
          </a:p>
        </p:txBody>
      </p:sp>
      <p:pic>
        <p:nvPicPr>
          <p:cNvPr id="1026" name="Picture 2" descr="Ghana's Entrepreneurial Ecosystem Mapping (Wa) - YouTube">
            <a:extLst>
              <a:ext uri="{FF2B5EF4-FFF2-40B4-BE49-F238E27FC236}">
                <a16:creationId xmlns:a16="http://schemas.microsoft.com/office/drawing/2014/main" id="{28E341D0-6969-EFBB-4AAD-D356CD85E16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35588"/>
          <a:stretch>
            <a:fillRect/>
          </a:stretch>
        </p:blipFill>
        <p:spPr bwMode="auto">
          <a:xfrm>
            <a:off x="847992" y="241171"/>
            <a:ext cx="10496016" cy="2952000"/>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901624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3E736F7-A176-486D-962E-980F38682DF4}"/>
              </a:ext>
            </a:extLst>
          </p:cNvPr>
          <p:cNvSpPr>
            <a:spLocks noGrp="1"/>
          </p:cNvSpPr>
          <p:nvPr>
            <p:ph type="sldNum" sz="quarter" idx="12"/>
          </p:nvPr>
        </p:nvSpPr>
        <p:spPr/>
        <p:txBody>
          <a:bodyPr/>
          <a:lstStyle/>
          <a:p>
            <a:fld id="{CC057153-B650-4DEB-B370-79DDCFDCE934}" type="slidenum">
              <a:rPr lang="en-US" smtClean="0"/>
              <a:t>5</a:t>
            </a:fld>
            <a:endParaRPr lang="en-US"/>
          </a:p>
        </p:txBody>
      </p:sp>
      <p:graphicFrame>
        <p:nvGraphicFramePr>
          <p:cNvPr id="5" name="Content Placeholder 2">
            <a:extLst>
              <a:ext uri="{FF2B5EF4-FFF2-40B4-BE49-F238E27FC236}">
                <a16:creationId xmlns:a16="http://schemas.microsoft.com/office/drawing/2014/main" id="{12CAE660-D39C-E551-14CE-DCA819C2D175}"/>
              </a:ext>
            </a:extLst>
          </p:cNvPr>
          <p:cNvGraphicFramePr>
            <a:graphicFrameLocks noGrp="1"/>
          </p:cNvGraphicFramePr>
          <p:nvPr>
            <p:ph idx="1"/>
            <p:extLst>
              <p:ext uri="{D42A27DB-BD31-4B8C-83A1-F6EECF244321}">
                <p14:modId xmlns:p14="http://schemas.microsoft.com/office/powerpoint/2010/main" val="3834507014"/>
              </p:ext>
            </p:extLst>
          </p:nvPr>
        </p:nvGraphicFramePr>
        <p:xfrm>
          <a:off x="838200" y="1426464"/>
          <a:ext cx="10890504" cy="47835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itle 1">
            <a:extLst>
              <a:ext uri="{FF2B5EF4-FFF2-40B4-BE49-F238E27FC236}">
                <a16:creationId xmlns:a16="http://schemas.microsoft.com/office/drawing/2014/main" id="{DA9E5923-5F98-4B78-5E76-38A489A621AB}"/>
              </a:ext>
            </a:extLst>
          </p:cNvPr>
          <p:cNvSpPr>
            <a:spLocks noGrp="1"/>
          </p:cNvSpPr>
          <p:nvPr>
            <p:ph type="title"/>
          </p:nvPr>
        </p:nvSpPr>
        <p:spPr>
          <a:xfrm>
            <a:off x="838200" y="365125"/>
            <a:ext cx="10515600" cy="1207643"/>
          </a:xfrm>
        </p:spPr>
        <p:txBody>
          <a:bodyPr>
            <a:normAutofit fontScale="90000"/>
          </a:bodyPr>
          <a:lstStyle/>
          <a:p>
            <a:r>
              <a:rPr lang="en-US" altLang="en-US" b="1" dirty="0">
                <a:solidFill>
                  <a:srgbClr val="7030A0"/>
                </a:solidFill>
                <a:latin typeface="Times New Roman" panose="02020603050405020304" pitchFamily="18" charset="0"/>
                <a:cs typeface="Times New Roman" panose="02020603050405020304" pitchFamily="18" charset="0"/>
              </a:rPr>
              <a:t>Major Threats to Ecosystems in Ghana</a:t>
            </a:r>
            <a:br>
              <a:rPr lang="en-GB" dirty="0">
                <a:solidFill>
                  <a:srgbClr val="7030A0"/>
                </a:solidFill>
                <a:latin typeface="Franklin Gothic Medium Cond" panose="020B0606030402020204" pitchFamily="34" charset="0"/>
              </a:rPr>
            </a:br>
            <a:endParaRPr lang="en-US" dirty="0">
              <a:solidFill>
                <a:srgbClr val="7030A0"/>
              </a:solidFill>
            </a:endParaRPr>
          </a:p>
        </p:txBody>
      </p:sp>
    </p:spTree>
    <p:extLst>
      <p:ext uri="{BB962C8B-B14F-4D97-AF65-F5344CB8AC3E}">
        <p14:creationId xmlns:p14="http://schemas.microsoft.com/office/powerpoint/2010/main" val="24067658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F62363-E13B-D9D6-E607-C7B91EA18386}"/>
              </a:ext>
            </a:extLst>
          </p:cNvPr>
          <p:cNvSpPr>
            <a:spLocks noGrp="1"/>
          </p:cNvSpPr>
          <p:nvPr>
            <p:ph type="title"/>
          </p:nvPr>
        </p:nvSpPr>
        <p:spPr>
          <a:xfrm>
            <a:off x="326922" y="247138"/>
            <a:ext cx="10515600" cy="1325563"/>
          </a:xfrm>
        </p:spPr>
        <p:txBody>
          <a:bodyPr>
            <a:normAutofit/>
          </a:bodyPr>
          <a:lstStyle/>
          <a:p>
            <a:r>
              <a:rPr lang="en-GB" sz="2600" b="1" dirty="0">
                <a:solidFill>
                  <a:srgbClr val="7030A0"/>
                </a:solidFill>
                <a:latin typeface="Times New Roman" panose="02020603050405020304" pitchFamily="18" charset="0"/>
                <a:cs typeface="Times New Roman" panose="02020603050405020304" pitchFamily="18" charset="0"/>
                <a:sym typeface="+mn-ea"/>
              </a:rPr>
              <a:t>Key Strategies of</a:t>
            </a:r>
            <a:r>
              <a:rPr lang="en-GB" sz="2600" b="1" dirty="0">
                <a:solidFill>
                  <a:srgbClr val="7030A0"/>
                </a:solidFill>
                <a:latin typeface="Times New Roman" panose="02020603050405020304" pitchFamily="18" charset="0"/>
                <a:cs typeface="Times New Roman" panose="02020603050405020304" pitchFamily="18" charset="0"/>
              </a:rPr>
              <a:t> Environmental Conservation for Sustainable Ecosystem Management in Ghana</a:t>
            </a:r>
            <a:br>
              <a:rPr lang="en-GB" sz="2600" b="1" dirty="0">
                <a:solidFill>
                  <a:srgbClr val="7030A0"/>
                </a:solidFill>
                <a:latin typeface="Times New Roman" panose="02020603050405020304" pitchFamily="18" charset="0"/>
                <a:cs typeface="Times New Roman" panose="02020603050405020304" pitchFamily="18" charset="0"/>
              </a:rPr>
            </a:br>
            <a:endParaRPr lang="en-US" sz="2600" dirty="0">
              <a:solidFill>
                <a:srgbClr val="7030A0"/>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89DCA896-875F-5F69-ED88-0862EA3551A0}"/>
              </a:ext>
            </a:extLst>
          </p:cNvPr>
          <p:cNvSpPr>
            <a:spLocks noGrp="1"/>
          </p:cNvSpPr>
          <p:nvPr>
            <p:ph idx="1"/>
          </p:nvPr>
        </p:nvSpPr>
        <p:spPr>
          <a:xfrm>
            <a:off x="326922" y="1328369"/>
            <a:ext cx="6352846" cy="5146142"/>
          </a:xfrm>
        </p:spPr>
        <p:txBody>
          <a:bodyPr>
            <a:noAutofit/>
          </a:bodyPr>
          <a:lstStyle/>
          <a:p>
            <a:pPr marL="0" indent="0">
              <a:buNone/>
            </a:pPr>
            <a:endParaRPr lang="en-US" altLang="en-US" sz="1100" dirty="0">
              <a:latin typeface="Arial" panose="020B0604020202020204" pitchFamily="34" charset="0"/>
              <a:cs typeface="Arial" panose="020B0604020202020204" pitchFamily="34" charset="0"/>
            </a:endParaRPr>
          </a:p>
          <a:p>
            <a:r>
              <a:rPr lang="en-US" altLang="en-US" sz="2400" b="1" dirty="0">
                <a:latin typeface="Arial" panose="020B0604020202020204" pitchFamily="34" charset="0"/>
                <a:cs typeface="Arial" panose="020B0604020202020204" pitchFamily="34" charset="0"/>
              </a:rPr>
              <a:t>Payment for Ecosystem Services (PES)</a:t>
            </a:r>
          </a:p>
          <a:p>
            <a:pPr marL="0" indent="0">
              <a:buNone/>
            </a:pPr>
            <a:r>
              <a:rPr lang="en-US" altLang="en-US" sz="2400" dirty="0">
                <a:latin typeface="Arial" panose="020B0604020202020204" pitchFamily="34" charset="0"/>
                <a:cs typeface="Arial" panose="020B0604020202020204" pitchFamily="34" charset="0"/>
              </a:rPr>
              <a:t>Financial incentives are offered to landowners or communities to manage land in ways that provide ecological benefits (e.g., carbon storage, clean water). </a:t>
            </a:r>
          </a:p>
          <a:p>
            <a:pPr marL="0" indent="0">
              <a:buNone/>
            </a:pPr>
            <a:endParaRPr lang="en-US" altLang="en-US" sz="2400" dirty="0">
              <a:latin typeface="Arial" panose="020B0604020202020204" pitchFamily="34" charset="0"/>
              <a:cs typeface="Arial" panose="020B0604020202020204" pitchFamily="34" charset="0"/>
            </a:endParaRPr>
          </a:p>
          <a:p>
            <a:r>
              <a:rPr lang="en-US" altLang="en-US" sz="2400" b="1" dirty="0">
                <a:latin typeface="Arial" panose="020B0604020202020204" pitchFamily="34" charset="0"/>
                <a:cs typeface="Arial" panose="020B0604020202020204" pitchFamily="34" charset="0"/>
              </a:rPr>
              <a:t>Wetland And Coastal Ecosystem Protection</a:t>
            </a:r>
          </a:p>
          <a:p>
            <a:pPr marL="0" indent="0">
              <a:buNone/>
            </a:pPr>
            <a:r>
              <a:rPr lang="en-US" sz="2400" dirty="0">
                <a:latin typeface="Arial" panose="020B0604020202020204" pitchFamily="34" charset="0"/>
                <a:cs typeface="Arial" panose="020B0604020202020204" pitchFamily="34" charset="0"/>
              </a:rPr>
              <a:t>This is a critical component of both biodiversity conservation and climate resilience especially in vulnerable areas like, Keta Lagoon, and the </a:t>
            </a:r>
            <a:r>
              <a:rPr lang="en-US" sz="2400" dirty="0" err="1">
                <a:latin typeface="Arial" panose="020B0604020202020204" pitchFamily="34" charset="0"/>
                <a:cs typeface="Arial" panose="020B0604020202020204" pitchFamily="34" charset="0"/>
              </a:rPr>
              <a:t>Sakumo</a:t>
            </a:r>
            <a:r>
              <a:rPr lang="en-US" sz="2400" dirty="0">
                <a:latin typeface="Arial" panose="020B0604020202020204" pitchFamily="34" charset="0"/>
                <a:cs typeface="Arial" panose="020B0604020202020204" pitchFamily="34" charset="0"/>
              </a:rPr>
              <a:t> Ramsar site. </a:t>
            </a:r>
          </a:p>
        </p:txBody>
      </p:sp>
      <p:sp>
        <p:nvSpPr>
          <p:cNvPr id="4" name="Slide Number Placeholder 3">
            <a:extLst>
              <a:ext uri="{FF2B5EF4-FFF2-40B4-BE49-F238E27FC236}">
                <a16:creationId xmlns:a16="http://schemas.microsoft.com/office/drawing/2014/main" id="{59A6FAC8-9BAD-E1A7-9D61-3A2E9B71443F}"/>
              </a:ext>
            </a:extLst>
          </p:cNvPr>
          <p:cNvSpPr>
            <a:spLocks noGrp="1"/>
          </p:cNvSpPr>
          <p:nvPr>
            <p:ph type="sldNum" sz="quarter" idx="12"/>
          </p:nvPr>
        </p:nvSpPr>
        <p:spPr/>
        <p:txBody>
          <a:bodyPr>
            <a:normAutofit/>
          </a:bodyPr>
          <a:lstStyle/>
          <a:p>
            <a:pPr>
              <a:spcAft>
                <a:spcPts val="600"/>
              </a:spcAft>
            </a:pPr>
            <a:fld id="{48F63A3B-78C7-47BE-AE5E-E10140E04643}" type="slidenum">
              <a:rPr lang="en-US" smtClean="0"/>
              <a:pPr>
                <a:spcAft>
                  <a:spcPts val="600"/>
                </a:spcAft>
              </a:pPr>
              <a:t>6</a:t>
            </a:fld>
            <a:endParaRPr lang="en-US"/>
          </a:p>
        </p:txBody>
      </p:sp>
      <p:pic>
        <p:nvPicPr>
          <p:cNvPr id="6" name="Picture 5" descr="A field with trees and dirt&#10;&#10;AI-generated content may be incorrect.">
            <a:extLst>
              <a:ext uri="{FF2B5EF4-FFF2-40B4-BE49-F238E27FC236}">
                <a16:creationId xmlns:a16="http://schemas.microsoft.com/office/drawing/2014/main" id="{753DFD88-B9AF-6A0D-EB18-7C8FFBEACFD7}"/>
              </a:ext>
            </a:extLst>
          </p:cNvPr>
          <p:cNvPicPr>
            <a:picLocks noChangeAspect="1"/>
          </p:cNvPicPr>
          <p:nvPr/>
        </p:nvPicPr>
        <p:blipFill>
          <a:blip r:embed="rId3"/>
          <a:stretch>
            <a:fillRect/>
          </a:stretch>
        </p:blipFill>
        <p:spPr>
          <a:xfrm>
            <a:off x="7412736" y="947292"/>
            <a:ext cx="4657344" cy="2820035"/>
          </a:xfrm>
          <a:prstGeom prst="rect">
            <a:avLst/>
          </a:prstGeom>
        </p:spPr>
      </p:pic>
      <p:pic>
        <p:nvPicPr>
          <p:cNvPr id="8" name="Picture 7" descr="A bamboo forest with many branches&#10;&#10;AI-generated content may be incorrect.">
            <a:extLst>
              <a:ext uri="{FF2B5EF4-FFF2-40B4-BE49-F238E27FC236}">
                <a16:creationId xmlns:a16="http://schemas.microsoft.com/office/drawing/2014/main" id="{0845049C-7674-2CE2-1509-A28EB3C34701}"/>
              </a:ext>
            </a:extLst>
          </p:cNvPr>
          <p:cNvPicPr>
            <a:picLocks noChangeAspect="1"/>
          </p:cNvPicPr>
          <p:nvPr/>
        </p:nvPicPr>
        <p:blipFill>
          <a:blip r:embed="rId4"/>
          <a:stretch>
            <a:fillRect/>
          </a:stretch>
        </p:blipFill>
        <p:spPr>
          <a:xfrm>
            <a:off x="7412736" y="3901440"/>
            <a:ext cx="4657344" cy="2820035"/>
          </a:xfrm>
          <a:prstGeom prst="rect">
            <a:avLst/>
          </a:prstGeom>
        </p:spPr>
      </p:pic>
    </p:spTree>
    <p:extLst>
      <p:ext uri="{BB962C8B-B14F-4D97-AF65-F5344CB8AC3E}">
        <p14:creationId xmlns:p14="http://schemas.microsoft.com/office/powerpoint/2010/main" val="22702363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D9356A-80EB-1AEA-CA35-70D80406EA3C}"/>
              </a:ext>
            </a:extLst>
          </p:cNvPr>
          <p:cNvSpPr>
            <a:spLocks noGrp="1"/>
          </p:cNvSpPr>
          <p:nvPr>
            <p:ph type="title"/>
          </p:nvPr>
        </p:nvSpPr>
        <p:spPr>
          <a:xfrm>
            <a:off x="195942" y="250710"/>
            <a:ext cx="10515600" cy="1325563"/>
          </a:xfrm>
        </p:spPr>
        <p:txBody>
          <a:bodyPr>
            <a:noAutofit/>
          </a:bodyPr>
          <a:lstStyle/>
          <a:p>
            <a:pPr marL="0" marR="0" lvl="0" indent="0" defTabSz="457200" rtl="0" eaLnBrk="1" fontAlgn="auto" latinLnBrk="0" hangingPunct="1">
              <a:spcBef>
                <a:spcPts val="0"/>
              </a:spcBef>
              <a:spcAft>
                <a:spcPts val="0"/>
              </a:spcAft>
              <a:tabLst/>
              <a:defRPr/>
            </a:pPr>
            <a:r>
              <a:rPr kumimoji="0" lang="en-GB" sz="3200" b="1" i="0" u="none" strike="noStrike" kern="1200" cap="none" spc="0" normalizeH="0" baseline="0" noProof="0" dirty="0">
                <a:ln>
                  <a:noFill/>
                </a:ln>
                <a:solidFill>
                  <a:srgbClr val="7030A0"/>
                </a:solidFill>
                <a:effectLst/>
                <a:uLnTx/>
                <a:uFillTx/>
                <a:latin typeface="Arial" panose="020B0604020202020204" pitchFamily="34" charset="0"/>
                <a:ea typeface="+mn-ea"/>
                <a:cs typeface="Arial" panose="020B0604020202020204" pitchFamily="34" charset="0"/>
                <a:sym typeface="+mn-ea"/>
              </a:rPr>
              <a:t>Key Strategies of</a:t>
            </a:r>
            <a:r>
              <a:rPr kumimoji="0" lang="en-GB" sz="3200" b="1" i="0" u="none" strike="noStrike" kern="1200" cap="none" spc="0" normalizeH="0" baseline="0" noProof="0" dirty="0">
                <a:ln>
                  <a:noFill/>
                </a:ln>
                <a:solidFill>
                  <a:srgbClr val="7030A0"/>
                </a:solidFill>
                <a:effectLst/>
                <a:uLnTx/>
                <a:uFillTx/>
                <a:latin typeface="Arial" panose="020B0604020202020204" pitchFamily="34" charset="0"/>
                <a:ea typeface="+mn-ea"/>
                <a:cs typeface="Arial" panose="020B0604020202020204" pitchFamily="34" charset="0"/>
              </a:rPr>
              <a:t> Environmental Conservation for Sustainable Ecosystem Management in Ghana</a:t>
            </a:r>
            <a:br>
              <a:rPr kumimoji="0" lang="en-GB" sz="3200" b="1" i="0" u="none" strike="noStrike" kern="1200" cap="none" spc="0" normalizeH="0" baseline="0" noProof="0" dirty="0">
                <a:ln>
                  <a:noFill/>
                </a:ln>
                <a:solidFill>
                  <a:srgbClr val="7030A0"/>
                </a:solidFill>
                <a:effectLst/>
                <a:uLnTx/>
                <a:uFillTx/>
                <a:latin typeface="Arial" panose="020B0604020202020204" pitchFamily="34" charset="0"/>
                <a:ea typeface="+mn-ea"/>
                <a:cs typeface="Arial" panose="020B0604020202020204" pitchFamily="34" charset="0"/>
              </a:rPr>
            </a:br>
            <a:endParaRPr lang="en-US" sz="3200" dirty="0">
              <a:solidFill>
                <a:srgbClr val="7030A0"/>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F9C50956-E644-AE94-EAD4-F9276E8549E6}"/>
              </a:ext>
            </a:extLst>
          </p:cNvPr>
          <p:cNvSpPr>
            <a:spLocks noGrp="1"/>
          </p:cNvSpPr>
          <p:nvPr>
            <p:ph idx="1"/>
          </p:nvPr>
        </p:nvSpPr>
        <p:spPr>
          <a:xfrm>
            <a:off x="0" y="1164433"/>
            <a:ext cx="11996058" cy="5442857"/>
          </a:xfrm>
        </p:spPr>
        <p:txBody>
          <a:bodyPr>
            <a:noAutofit/>
          </a:bodyPr>
          <a:lstStyle/>
          <a:p>
            <a:pPr marL="0" indent="0">
              <a:buNone/>
            </a:pPr>
            <a:endParaRPr lang="en-US" sz="2400" dirty="0">
              <a:latin typeface="Arial" panose="020B0604020202020204" pitchFamily="34" charset="0"/>
              <a:cs typeface="Arial" panose="020B0604020202020204" pitchFamily="34" charset="0"/>
            </a:endParaRPr>
          </a:p>
          <a:p>
            <a:r>
              <a:rPr lang="en-US" altLang="en-US" sz="2400" b="1" dirty="0">
                <a:latin typeface="Arial" panose="020B0604020202020204" pitchFamily="34" charset="0"/>
                <a:cs typeface="Arial" panose="020B0604020202020204" pitchFamily="34" charset="0"/>
              </a:rPr>
              <a:t>Sustainable Agriculture and Agroecology:</a:t>
            </a:r>
          </a:p>
          <a:p>
            <a:pPr marL="0" indent="0">
              <a:buNone/>
            </a:pPr>
            <a:r>
              <a:rPr lang="en-US" altLang="en-US" sz="2400" dirty="0">
                <a:latin typeface="Arial" panose="020B0604020202020204" pitchFamily="34" charset="0"/>
                <a:cs typeface="Arial" panose="020B0604020202020204" pitchFamily="34" charset="0"/>
              </a:rPr>
              <a:t> Using farming methods that conserve soil, water, and biodiversity while maintaining yields </a:t>
            </a:r>
            <a:r>
              <a:rPr lang="en-US" altLang="en-US" sz="2400" dirty="0" err="1">
                <a:latin typeface="Arial" panose="020B0604020202020204" pitchFamily="34" charset="0"/>
                <a:cs typeface="Arial" panose="020B0604020202020204" pitchFamily="34" charset="0"/>
              </a:rPr>
              <a:t>eg.</a:t>
            </a:r>
            <a:r>
              <a:rPr lang="en-US" altLang="en-US" sz="2400" dirty="0">
                <a:latin typeface="Arial" panose="020B0604020202020204" pitchFamily="34" charset="0"/>
                <a:cs typeface="Arial" panose="020B0604020202020204" pitchFamily="34" charset="0"/>
              </a:rPr>
              <a:t> Agroforestry</a:t>
            </a:r>
          </a:p>
          <a:p>
            <a:pPr marL="0" indent="0">
              <a:buNone/>
            </a:pPr>
            <a:r>
              <a:rPr lang="en-US" altLang="en-US" sz="2400" i="1" dirty="0">
                <a:latin typeface="Arial" panose="020B0604020202020204" pitchFamily="34" charset="0"/>
                <a:cs typeface="Arial" panose="020B0604020202020204" pitchFamily="34" charset="0"/>
              </a:rPr>
              <a:t>In Ghana, agroecology is growing rapidly. Farmers in Volta, Oti, and Northern regions are reintroducing local crops, reducing chemical inputs, and embracing circular economy models like composting and waste-to-soil enhancers.</a:t>
            </a:r>
          </a:p>
          <a:p>
            <a:pPr marL="0" indent="0">
              <a:buNone/>
            </a:pPr>
            <a:endParaRPr lang="en-US" altLang="en-US" sz="2400" dirty="0">
              <a:latin typeface="Arial" panose="020B0604020202020204" pitchFamily="34" charset="0"/>
              <a:cs typeface="Arial" panose="020B0604020202020204" pitchFamily="34" charset="0"/>
            </a:endParaRPr>
          </a:p>
          <a:p>
            <a:pPr>
              <a:buNone/>
            </a:pPr>
            <a:r>
              <a:rPr lang="en-US" altLang="en-US" sz="2400" dirty="0">
                <a:latin typeface="Arial" panose="020B0604020202020204" pitchFamily="34" charset="0"/>
                <a:cs typeface="Arial" panose="020B0604020202020204" pitchFamily="34" charset="0"/>
              </a:rPr>
              <a:t> </a:t>
            </a:r>
            <a:r>
              <a:rPr lang="en-US" altLang="en-US" sz="2400" b="1" dirty="0">
                <a:latin typeface="Arial" panose="020B0604020202020204" pitchFamily="34" charset="0"/>
                <a:cs typeface="Arial" panose="020B0604020202020204" pitchFamily="34" charset="0"/>
              </a:rPr>
              <a:t>Climate Change Mitigation and Nature-Based Solutions (</a:t>
            </a:r>
            <a:r>
              <a:rPr lang="en-US" altLang="en-US" sz="2400" b="1" dirty="0" err="1">
                <a:latin typeface="Arial" panose="020B0604020202020204" pitchFamily="34" charset="0"/>
                <a:cs typeface="Arial" panose="020B0604020202020204" pitchFamily="34" charset="0"/>
              </a:rPr>
              <a:t>NbS</a:t>
            </a:r>
            <a:r>
              <a:rPr lang="en-US" altLang="en-US" sz="2400" b="1" dirty="0">
                <a:latin typeface="Arial" panose="020B0604020202020204" pitchFamily="34" charset="0"/>
                <a:cs typeface="Arial" panose="020B0604020202020204" pitchFamily="34" charset="0"/>
              </a:rPr>
              <a:t>):</a:t>
            </a:r>
          </a:p>
          <a:p>
            <a:pPr algn="just">
              <a:buNone/>
            </a:pPr>
            <a:r>
              <a:rPr lang="en-US" altLang="en-US" sz="2400" dirty="0">
                <a:latin typeface="Arial" panose="020B0604020202020204" pitchFamily="34" charset="0"/>
                <a:cs typeface="Arial" panose="020B0604020202020204" pitchFamily="34" charset="0"/>
              </a:rPr>
              <a:t>	Ghana’s mitigation efforts focus on reducing greenhouse gas emissions while promoting sustainable development. Ghana is a frontrunner in Africa’s REDD+ program, targeting deforestation and forest degradation. Climate-smart agriculture and agroforestry reduce emissions and enhance soil carbon.</a:t>
            </a:r>
          </a:p>
          <a:p>
            <a:pPr>
              <a:buNone/>
            </a:pPr>
            <a:endParaRPr lang="en-US" altLang="en-US" sz="2400" dirty="0">
              <a:latin typeface="Arial" panose="020B0604020202020204" pitchFamily="34" charset="0"/>
              <a:cs typeface="Arial" panose="020B0604020202020204" pitchFamily="34" charset="0"/>
            </a:endParaRPr>
          </a:p>
          <a:p>
            <a:endParaRPr lang="en-US" altLang="en-US" sz="2400" dirty="0">
              <a:latin typeface="Arial" panose="020B0604020202020204" pitchFamily="34" charset="0"/>
              <a:cs typeface="Arial" panose="020B0604020202020204" pitchFamily="34" charset="0"/>
            </a:endParaRPr>
          </a:p>
          <a:p>
            <a:endParaRPr lang="en-US" altLang="en-US" sz="2400"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07D05681-347D-4BE5-DD20-20EA158462BB}"/>
              </a:ext>
            </a:extLst>
          </p:cNvPr>
          <p:cNvSpPr>
            <a:spLocks noGrp="1"/>
          </p:cNvSpPr>
          <p:nvPr>
            <p:ph type="sldNum" sz="quarter" idx="12"/>
          </p:nvPr>
        </p:nvSpPr>
        <p:spPr/>
        <p:txBody>
          <a:bodyPr>
            <a:normAutofit/>
          </a:bodyPr>
          <a:lstStyle/>
          <a:p>
            <a:pPr>
              <a:spcAft>
                <a:spcPts val="600"/>
              </a:spcAft>
            </a:pPr>
            <a:fld id="{48F63A3B-78C7-47BE-AE5E-E10140E04643}" type="slidenum">
              <a:rPr lang="en-US" smtClean="0"/>
              <a:pPr>
                <a:spcAft>
                  <a:spcPts val="600"/>
                </a:spcAft>
              </a:pPr>
              <a:t>7</a:t>
            </a:fld>
            <a:endParaRPr lang="en-US"/>
          </a:p>
        </p:txBody>
      </p:sp>
    </p:spTree>
    <p:extLst>
      <p:ext uri="{BB962C8B-B14F-4D97-AF65-F5344CB8AC3E}">
        <p14:creationId xmlns:p14="http://schemas.microsoft.com/office/powerpoint/2010/main" val="37424758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96BA944-4AC0-6B09-CE14-76ED65D1B187}"/>
              </a:ext>
            </a:extLst>
          </p:cNvPr>
          <p:cNvSpPr>
            <a:spLocks noGrp="1"/>
          </p:cNvSpPr>
          <p:nvPr>
            <p:ph type="title"/>
          </p:nvPr>
        </p:nvSpPr>
        <p:spPr>
          <a:xfrm>
            <a:off x="549633" y="100507"/>
            <a:ext cx="11018520" cy="1187925"/>
          </a:xfrm>
        </p:spPr>
        <p:txBody>
          <a:bodyPr vert="horz" lIns="91440" tIns="45720" rIns="91440" bIns="45720" rtlCol="0" anchor="b">
            <a:normAutofit/>
          </a:bodyPr>
          <a:lstStyle/>
          <a:p>
            <a:pPr marL="0" marR="0" lvl="0" indent="0" fontAlgn="auto">
              <a:spcAft>
                <a:spcPts val="0"/>
              </a:spcAft>
              <a:tabLst/>
              <a:defRPr/>
            </a:pPr>
            <a:r>
              <a:rPr kumimoji="0" lang="en-US" sz="3000" b="1" i="0" u="none" strike="noStrike" cap="none" spc="0" normalizeH="0" baseline="0" noProof="0" dirty="0">
                <a:ln>
                  <a:noFill/>
                </a:ln>
                <a:effectLst/>
                <a:uLnTx/>
                <a:uFillTx/>
                <a:sym typeface="+mn-ea"/>
              </a:rPr>
              <a:t>Key Strategies of</a:t>
            </a:r>
            <a:r>
              <a:rPr kumimoji="0" lang="en-US" sz="3000" b="1" i="0" u="none" strike="noStrike" cap="none" spc="0" normalizeH="0" baseline="0" noProof="0" dirty="0">
                <a:ln>
                  <a:noFill/>
                </a:ln>
                <a:effectLst/>
                <a:uLnTx/>
                <a:uFillTx/>
              </a:rPr>
              <a:t> Environmental Conservation for Sustainable Ecosystem Management in Ghana</a:t>
            </a:r>
            <a:endParaRPr lang="en-US" sz="3000" dirty="0"/>
          </a:p>
        </p:txBody>
      </p:sp>
      <p:sp>
        <p:nvSpPr>
          <p:cNvPr id="14"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6C8EF67-E4D2-BFCB-61DE-EB835430BE7F}"/>
              </a:ext>
            </a:extLst>
          </p:cNvPr>
          <p:cNvSpPr>
            <a:spLocks noGrp="1"/>
          </p:cNvSpPr>
          <p:nvPr>
            <p:ph sz="half" idx="1"/>
          </p:nvPr>
        </p:nvSpPr>
        <p:spPr>
          <a:xfrm>
            <a:off x="218925" y="1846136"/>
            <a:ext cx="6713552" cy="4755832"/>
          </a:xfrm>
        </p:spPr>
        <p:txBody>
          <a:bodyPr vert="horz" lIns="91440" tIns="45720" rIns="91440" bIns="45720" rtlCol="0" anchor="t">
            <a:normAutofit fontScale="92500" lnSpcReduction="10000"/>
          </a:bodyPr>
          <a:lstStyle/>
          <a:p>
            <a:pPr marL="457200" lvl="1">
              <a:spcBef>
                <a:spcPts val="0"/>
              </a:spcBef>
              <a:defRPr/>
            </a:pPr>
            <a:r>
              <a:rPr lang="en-US" altLang="en-US" sz="2000" b="1" dirty="0"/>
              <a:t>Natural regeneration </a:t>
            </a:r>
          </a:p>
          <a:p>
            <a:pPr marL="228600" lvl="1" indent="0">
              <a:spcBef>
                <a:spcPts val="0"/>
              </a:spcBef>
              <a:buNone/>
              <a:defRPr/>
            </a:pPr>
            <a:r>
              <a:rPr kumimoji="0" lang="en-US" sz="2000" u="none" strike="noStrike" cap="none" spc="0" normalizeH="0" baseline="0" noProof="0" dirty="0">
                <a:ln>
                  <a:noFill/>
                </a:ln>
                <a:effectLst/>
                <a:uLnTx/>
                <a:uFillTx/>
              </a:rPr>
              <a:t>Natural regeneration is quietly transforming degraded landscapes across Ghana especially in northern Ghana. Unlike conventional reforestation, which relies on planting nursery-grown seedlings, natural regeneration taps into the land’s own capacity to heal. </a:t>
            </a:r>
            <a:r>
              <a:rPr lang="en-US" sz="2000" dirty="0"/>
              <a:t>Natural Regeneration at Tongo Hills, </a:t>
            </a:r>
            <a:r>
              <a:rPr lang="en-US" sz="2000" dirty="0" err="1"/>
              <a:t>Talensi</a:t>
            </a:r>
            <a:r>
              <a:rPr lang="en-US" sz="2000" dirty="0"/>
              <a:t> District is a standout example of community-led land restoration in the Upper East Region under the Sustainable Land and Water Management Project, this initiative has transformed degraded landscapes into thriving ecosystems without the need for costly tree planting.</a:t>
            </a:r>
          </a:p>
          <a:p>
            <a:pPr marL="457200" lvl="1">
              <a:spcBef>
                <a:spcPts val="0"/>
              </a:spcBef>
              <a:defRPr/>
            </a:pPr>
            <a:endParaRPr kumimoji="0" lang="en-US" altLang="en-US" sz="2000" u="none" strike="noStrike" cap="none" spc="0" normalizeH="0" baseline="0" noProof="0" dirty="0">
              <a:ln>
                <a:noFill/>
              </a:ln>
              <a:effectLst/>
              <a:uLnTx/>
              <a:uFillTx/>
            </a:endParaRPr>
          </a:p>
          <a:p>
            <a:pPr marL="457200" lvl="1">
              <a:spcBef>
                <a:spcPts val="0"/>
              </a:spcBef>
              <a:defRPr/>
            </a:pPr>
            <a:endParaRPr kumimoji="0" lang="en-US" altLang="en-US" sz="2000" b="1" i="0" u="none" strike="noStrike" cap="none" spc="0" normalizeH="0" baseline="0" noProof="0" dirty="0">
              <a:ln>
                <a:noFill/>
              </a:ln>
              <a:effectLst/>
              <a:uLnTx/>
              <a:uFillTx/>
            </a:endParaRPr>
          </a:p>
          <a:p>
            <a:pPr marL="457200" lvl="1">
              <a:spcBef>
                <a:spcPts val="0"/>
              </a:spcBef>
              <a:defRPr/>
            </a:pPr>
            <a:r>
              <a:rPr kumimoji="0" lang="en-US" altLang="en-US" sz="2000" b="1" i="0" u="none" strike="noStrike" cap="none" spc="0" normalizeH="0" baseline="0" noProof="0" dirty="0">
                <a:ln>
                  <a:noFill/>
                </a:ln>
                <a:effectLst/>
                <a:uLnTx/>
                <a:uFillTx/>
              </a:rPr>
              <a:t>Reforestation and land restoration</a:t>
            </a:r>
            <a:endParaRPr lang="en-US" altLang="en-US" sz="2000" b="1" dirty="0"/>
          </a:p>
          <a:p>
            <a:pPr marL="228600" lvl="1" indent="0">
              <a:spcBef>
                <a:spcPts val="0"/>
              </a:spcBef>
              <a:buNone/>
              <a:defRPr/>
            </a:pPr>
            <a:r>
              <a:rPr kumimoji="0" lang="en-US" altLang="en-US" sz="2000" b="0" i="0" u="none" strike="noStrike" cap="none" spc="0" normalizeH="0" baseline="0" noProof="0" dirty="0">
                <a:ln>
                  <a:noFill/>
                </a:ln>
                <a:effectLst/>
                <a:uLnTx/>
                <a:uFillTx/>
              </a:rPr>
              <a:t>Planting trees in degraded lands and implementation of various sustainable land practices to restore ecosystems, increase carbon sequestration, and prevent soil erosion, improving watershed </a:t>
            </a:r>
            <a:r>
              <a:rPr lang="en-US" altLang="en-US" sz="2000" dirty="0"/>
              <a:t>health, </a:t>
            </a:r>
            <a:r>
              <a:rPr kumimoji="0" lang="en-US" altLang="en-US" sz="2000" b="0" i="0" u="none" strike="noStrike" cap="none" spc="0" normalizeH="0" baseline="0" noProof="0" dirty="0">
                <a:ln>
                  <a:noFill/>
                </a:ln>
                <a:effectLst/>
                <a:uLnTx/>
                <a:uFillTx/>
              </a:rPr>
              <a:t>e.g. The Ghana Landscape Restoration Small-Scale Mining Project, the Sustainable Land and Water Management Project</a:t>
            </a:r>
            <a:r>
              <a:rPr kumimoji="0" lang="en-US" altLang="en-US" sz="1500" b="0" i="0" u="none" strike="noStrike" cap="none" spc="0" normalizeH="0" baseline="0" noProof="0" dirty="0">
                <a:ln>
                  <a:noFill/>
                </a:ln>
                <a:effectLst/>
                <a:uLnTx/>
                <a:uFillTx/>
              </a:rPr>
              <a:t>.</a:t>
            </a:r>
          </a:p>
          <a:p>
            <a:pPr marL="0" marR="0" lvl="0" fontAlgn="auto">
              <a:spcBef>
                <a:spcPts val="0"/>
              </a:spcBef>
              <a:spcAft>
                <a:spcPts val="0"/>
              </a:spcAft>
              <a:buClrTx/>
              <a:buSzTx/>
              <a:tabLst/>
              <a:defRPr/>
            </a:pPr>
            <a:endParaRPr kumimoji="0" lang="en-US" altLang="en-US" sz="1500" b="0" i="0" u="none" strike="noStrike" cap="none" spc="0" normalizeH="0" baseline="0" noProof="0" dirty="0">
              <a:ln>
                <a:noFill/>
              </a:ln>
              <a:effectLst/>
              <a:uLnTx/>
              <a:uFillTx/>
            </a:endParaRPr>
          </a:p>
          <a:p>
            <a:endParaRPr lang="en-US" sz="1500" dirty="0"/>
          </a:p>
        </p:txBody>
      </p:sp>
      <p:pic>
        <p:nvPicPr>
          <p:cNvPr id="7" name="Content Placeholder 6" descr="A collage of a plantation&#10;&#10;AI-generated content may be incorrect.">
            <a:extLst>
              <a:ext uri="{FF2B5EF4-FFF2-40B4-BE49-F238E27FC236}">
                <a16:creationId xmlns:a16="http://schemas.microsoft.com/office/drawing/2014/main" id="{8C0505B3-F1EA-A160-3D5E-987DF9D04E19}"/>
              </a:ext>
            </a:extLst>
          </p:cNvPr>
          <p:cNvPicPr>
            <a:picLocks noGrp="1" noChangeAspect="1"/>
          </p:cNvPicPr>
          <p:nvPr>
            <p:ph sz="half" idx="2"/>
          </p:nvPr>
        </p:nvPicPr>
        <p:blipFill>
          <a:blip r:embed="rId3"/>
          <a:srcRect l="3263" r="529" b="-3"/>
          <a:stretch>
            <a:fillRect/>
          </a:stretch>
        </p:blipFill>
        <p:spPr>
          <a:xfrm>
            <a:off x="7422145" y="2082448"/>
            <a:ext cx="4550930" cy="4200552"/>
          </a:xfrm>
          <a:prstGeom prst="rect">
            <a:avLst/>
          </a:prstGeom>
        </p:spPr>
      </p:pic>
      <p:sp>
        <p:nvSpPr>
          <p:cNvPr id="4" name="Slide Number Placeholder 3">
            <a:extLst>
              <a:ext uri="{FF2B5EF4-FFF2-40B4-BE49-F238E27FC236}">
                <a16:creationId xmlns:a16="http://schemas.microsoft.com/office/drawing/2014/main" id="{41937B1D-AEF7-F0C7-36A4-B886097261A1}"/>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defRPr/>
            </a:pPr>
            <a:fld id="{48F63A3B-78C7-47BE-AE5E-E10140E04643}" type="slidenum">
              <a:rPr lang="en-US" smtClean="0">
                <a:solidFill>
                  <a:prstClr val="black">
                    <a:tint val="75000"/>
                  </a:prstClr>
                </a:solidFill>
                <a:latin typeface="Calibri" panose="020F0502020204030204"/>
              </a:rPr>
              <a:pPr>
                <a:spcAft>
                  <a:spcPts val="600"/>
                </a:spcAft>
                <a:defRPr/>
              </a:pPr>
              <a:t>8</a:t>
            </a:fld>
            <a:endParaRPr lang="en-US" dirty="0">
              <a:solidFill>
                <a:prstClr val="black">
                  <a:tint val="75000"/>
                </a:prstClr>
              </a:solidFill>
              <a:latin typeface="Calibri" panose="020F0502020204030204"/>
            </a:endParaRPr>
          </a:p>
        </p:txBody>
      </p:sp>
      <p:sp>
        <p:nvSpPr>
          <p:cNvPr id="9" name="TextBox 8">
            <a:extLst>
              <a:ext uri="{FF2B5EF4-FFF2-40B4-BE49-F238E27FC236}">
                <a16:creationId xmlns:a16="http://schemas.microsoft.com/office/drawing/2014/main" id="{E99A4210-6EF8-496A-92E5-FFE240F03EB4}"/>
              </a:ext>
            </a:extLst>
          </p:cNvPr>
          <p:cNvSpPr txBox="1"/>
          <p:nvPr/>
        </p:nvSpPr>
        <p:spPr>
          <a:xfrm>
            <a:off x="9401353" y="1761257"/>
            <a:ext cx="696024" cy="369332"/>
          </a:xfrm>
          <a:prstGeom prst="rect">
            <a:avLst/>
          </a:prstGeom>
          <a:noFill/>
        </p:spPr>
        <p:txBody>
          <a:bodyPr wrap="none" rtlCol="0">
            <a:spAutoFit/>
          </a:bodyPr>
          <a:lstStyle/>
          <a:p>
            <a:r>
              <a:rPr lang="en-GH" b="1" dirty="0"/>
              <a:t>Then</a:t>
            </a:r>
          </a:p>
        </p:txBody>
      </p:sp>
      <p:sp>
        <p:nvSpPr>
          <p:cNvPr id="10" name="TextBox 9">
            <a:extLst>
              <a:ext uri="{FF2B5EF4-FFF2-40B4-BE49-F238E27FC236}">
                <a16:creationId xmlns:a16="http://schemas.microsoft.com/office/drawing/2014/main" id="{F6C97341-D7E0-9301-B65F-45648257F828}"/>
              </a:ext>
            </a:extLst>
          </p:cNvPr>
          <p:cNvSpPr txBox="1"/>
          <p:nvPr/>
        </p:nvSpPr>
        <p:spPr>
          <a:xfrm>
            <a:off x="9580816" y="6329979"/>
            <a:ext cx="694944" cy="369332"/>
          </a:xfrm>
          <a:prstGeom prst="rect">
            <a:avLst/>
          </a:prstGeom>
          <a:noFill/>
        </p:spPr>
        <p:txBody>
          <a:bodyPr wrap="square" rtlCol="0">
            <a:spAutoFit/>
          </a:bodyPr>
          <a:lstStyle/>
          <a:p>
            <a:r>
              <a:rPr lang="en-GH" b="1" dirty="0"/>
              <a:t>Now</a:t>
            </a:r>
          </a:p>
        </p:txBody>
      </p:sp>
    </p:spTree>
    <p:extLst>
      <p:ext uri="{BB962C8B-B14F-4D97-AF65-F5344CB8AC3E}">
        <p14:creationId xmlns:p14="http://schemas.microsoft.com/office/powerpoint/2010/main" val="23754986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559FC0C-D82E-0211-2416-2B07D53B51F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9E260D1-7AB9-08A4-7854-46FB02FAE42B}"/>
              </a:ext>
            </a:extLst>
          </p:cNvPr>
          <p:cNvSpPr>
            <a:spLocks noGrp="1"/>
          </p:cNvSpPr>
          <p:nvPr>
            <p:ph type="title"/>
          </p:nvPr>
        </p:nvSpPr>
        <p:spPr/>
        <p:txBody>
          <a:bodyPr>
            <a:noAutofit/>
          </a:bodyPr>
          <a:lstStyle/>
          <a:p>
            <a:pPr marL="0" marR="0" lvl="0" indent="0" defTabSz="457200" rtl="0" eaLnBrk="1" fontAlgn="auto" latinLnBrk="0" hangingPunct="1">
              <a:spcBef>
                <a:spcPts val="0"/>
              </a:spcBef>
              <a:spcAft>
                <a:spcPts val="0"/>
              </a:spcAft>
              <a:tabLst/>
              <a:defRPr/>
            </a:pPr>
            <a:r>
              <a:rPr kumimoji="0" lang="en-GB" sz="3200" b="1" i="0" u="none" strike="noStrike" kern="1200" cap="none" spc="0" normalizeH="0" baseline="0" noProof="0" dirty="0">
                <a:ln>
                  <a:noFill/>
                </a:ln>
                <a:solidFill>
                  <a:srgbClr val="7030A0"/>
                </a:solidFill>
                <a:effectLst/>
                <a:uLnTx/>
                <a:uFillTx/>
                <a:latin typeface="Arial" panose="020B0604020202020204" pitchFamily="34" charset="0"/>
                <a:ea typeface="+mn-ea"/>
                <a:cs typeface="Arial" panose="020B0604020202020204" pitchFamily="34" charset="0"/>
                <a:sym typeface="+mn-ea"/>
              </a:rPr>
              <a:t>Key Strategies of</a:t>
            </a:r>
            <a:r>
              <a:rPr kumimoji="0" lang="en-GB" sz="3200" b="1" i="0" u="none" strike="noStrike" kern="1200" cap="none" spc="0" normalizeH="0" baseline="0" noProof="0" dirty="0">
                <a:ln>
                  <a:noFill/>
                </a:ln>
                <a:solidFill>
                  <a:srgbClr val="7030A0"/>
                </a:solidFill>
                <a:effectLst/>
                <a:uLnTx/>
                <a:uFillTx/>
                <a:latin typeface="Arial" panose="020B0604020202020204" pitchFamily="34" charset="0"/>
                <a:ea typeface="+mn-ea"/>
                <a:cs typeface="Arial" panose="020B0604020202020204" pitchFamily="34" charset="0"/>
              </a:rPr>
              <a:t> Environmental Conservation for Sustainable Ecosystem Management in Ghana</a:t>
            </a:r>
            <a:br>
              <a:rPr kumimoji="0" lang="en-GB" sz="3200" b="1" i="0" u="none" strike="noStrike" kern="1200" cap="none" spc="0" normalizeH="0" baseline="0" noProof="0" dirty="0">
                <a:ln>
                  <a:noFill/>
                </a:ln>
                <a:solidFill>
                  <a:srgbClr val="7030A0"/>
                </a:solidFill>
                <a:effectLst/>
                <a:uLnTx/>
                <a:uFillTx/>
                <a:latin typeface="Arial" panose="020B0604020202020204" pitchFamily="34" charset="0"/>
                <a:ea typeface="+mn-ea"/>
                <a:cs typeface="Arial" panose="020B0604020202020204" pitchFamily="34" charset="0"/>
              </a:rPr>
            </a:br>
            <a:endParaRPr lang="en-US" sz="3200" dirty="0">
              <a:solidFill>
                <a:srgbClr val="7030A0"/>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64E0CC18-217E-2E8C-7253-7059ABEC8270}"/>
              </a:ext>
            </a:extLst>
          </p:cNvPr>
          <p:cNvSpPr>
            <a:spLocks noGrp="1"/>
          </p:cNvSpPr>
          <p:nvPr>
            <p:ph idx="1"/>
          </p:nvPr>
        </p:nvSpPr>
        <p:spPr>
          <a:xfrm>
            <a:off x="250371" y="1814431"/>
            <a:ext cx="11745686" cy="4907043"/>
          </a:xfrm>
        </p:spPr>
        <p:txBody>
          <a:bodyPr>
            <a:normAutofit/>
          </a:bodyPr>
          <a:lstStyle/>
          <a:p>
            <a:pPr marL="0" marR="0" lvl="0" indent="0" defTabSz="457200" rtl="0" eaLnBrk="1" fontAlgn="auto" latinLnBrk="0" hangingPunct="1">
              <a:spcBef>
                <a:spcPts val="0"/>
              </a:spcBef>
              <a:spcAft>
                <a:spcPts val="0"/>
              </a:spcAft>
              <a:buClrTx/>
              <a:buSzTx/>
              <a:buFontTx/>
              <a:buNone/>
              <a:tabLst/>
              <a:defRPr/>
            </a:pPr>
            <a:r>
              <a:rPr kumimoji="0" lang="en-US" altLang="en-US" sz="2400" b="1" i="0" u="none" strike="noStrike" kern="1200" cap="none" spc="0" normalizeH="0" baseline="0" noProof="0" dirty="0">
                <a:ln>
                  <a:noFill/>
                </a:ln>
                <a:effectLst/>
                <a:uLnTx/>
                <a:uFillTx/>
                <a:latin typeface="Arial" panose="020B0604020202020204" pitchFamily="34" charset="0"/>
                <a:cs typeface="Arial" panose="020B0604020202020204" pitchFamily="34" charset="0"/>
              </a:rPr>
              <a:t>•	Protected areas and biodiversity corridors</a:t>
            </a:r>
          </a:p>
          <a:p>
            <a:pPr marL="0" marR="0" lvl="0" indent="-228600" defTabSz="914400" rtl="0" eaLnBrk="1" fontAlgn="auto" latinLnBrk="0" hangingPunct="1">
              <a:spcBef>
                <a:spcPts val="1000"/>
              </a:spcBef>
              <a:spcAft>
                <a:spcPts val="800"/>
              </a:spcAft>
              <a:buClrTx/>
              <a:buSzTx/>
              <a:buFont typeface="Arial" panose="020B0604020202020204" pitchFamily="34" charset="0"/>
              <a:buNone/>
              <a:tabLst/>
              <a:defRPr/>
            </a:pPr>
            <a:r>
              <a:rPr lang="en-US" sz="2400" dirty="0">
                <a:latin typeface="Arial" panose="020B0604020202020204" pitchFamily="34" charset="0"/>
                <a:cs typeface="Arial" panose="020B0604020202020204" pitchFamily="34" charset="0"/>
              </a:rPr>
              <a:t>Ghana has a large system of 21 protected areas which include 7 national parks, 6 Resource Reserves, 2 Wildlife Sanctuaries, 1 Strict Nature Reserve and 5 coastal wetlands.</a:t>
            </a:r>
          </a:p>
          <a:p>
            <a:pPr marL="0" marR="0" lvl="0" indent="-228600" defTabSz="914400" rtl="0" eaLnBrk="1" fontAlgn="auto" latinLnBrk="0" hangingPunct="1">
              <a:spcBef>
                <a:spcPts val="1000"/>
              </a:spcBef>
              <a:spcAft>
                <a:spcPts val="800"/>
              </a:spcAft>
              <a:buClrTx/>
              <a:buSzTx/>
              <a:buFont typeface="Arial" panose="020B0604020202020204" pitchFamily="34" charset="0"/>
              <a:buNone/>
              <a:tabLst/>
              <a:defRPr/>
            </a:pPr>
            <a:endParaRPr kumimoji="0" lang="en-US" altLang="en-US" sz="2400" b="0"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a:p>
            <a:pPr marL="0" marR="0" lvl="0" indent="0" defTabSz="457200" rtl="0" eaLnBrk="1" fontAlgn="auto" latinLnBrk="0" hangingPunct="1">
              <a:spcBef>
                <a:spcPts val="0"/>
              </a:spcBef>
              <a:spcAft>
                <a:spcPts val="0"/>
              </a:spcAft>
              <a:buClrTx/>
              <a:buSzTx/>
              <a:buFontTx/>
              <a:buNone/>
              <a:tabLst/>
              <a:defRPr/>
            </a:pPr>
            <a:r>
              <a:rPr kumimoji="0" lang="en-US" altLang="en-US" sz="2400" b="1" i="0" u="none" strike="noStrike" kern="1200" cap="none" spc="0" normalizeH="0" baseline="0" noProof="0" dirty="0">
                <a:ln>
                  <a:noFill/>
                </a:ln>
                <a:effectLst/>
                <a:uLnTx/>
                <a:uFillTx/>
                <a:latin typeface="Arial" panose="020B0604020202020204" pitchFamily="34" charset="0"/>
                <a:cs typeface="Arial" panose="020B0604020202020204" pitchFamily="34" charset="0"/>
              </a:rPr>
              <a:t>•	Community-based resource management</a:t>
            </a:r>
          </a:p>
          <a:p>
            <a:pPr marL="0" marR="0" lvl="0" indent="0" algn="just" defTabSz="457200" rtl="0" eaLnBrk="1" fontAlgn="auto" latinLnBrk="0" hangingPunct="1">
              <a:spcBef>
                <a:spcPts val="0"/>
              </a:spcBef>
              <a:spcAft>
                <a:spcPts val="0"/>
              </a:spcAft>
              <a:buClrTx/>
              <a:buSzTx/>
              <a:buFontTx/>
              <a:buNone/>
              <a:tabLst/>
              <a:defRPr/>
            </a:pPr>
            <a:r>
              <a:rPr kumimoji="0" lang="en-US" altLang="en-US" sz="2400" b="0" i="0" u="none" strike="noStrike" kern="1200" cap="none" spc="0" normalizeH="0" baseline="0" noProof="0" dirty="0">
                <a:ln>
                  <a:noFill/>
                </a:ln>
                <a:effectLst/>
                <a:uLnTx/>
                <a:uFillTx/>
                <a:latin typeface="Arial" panose="020B0604020202020204" pitchFamily="34" charset="0"/>
                <a:cs typeface="Arial" panose="020B0604020202020204" pitchFamily="34" charset="0"/>
              </a:rPr>
              <a:t>Local communities are empowered to manage forests, fisheries, and wildlife sustainably, often incorporating traditional knowledge. In Ghana, the dominant model is the CREMA (Community Resource Management Area).</a:t>
            </a:r>
            <a:endParaRPr kumimoji="0" lang="en-US" altLang="en-US" sz="24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a:p>
            <a:pPr marL="0" marR="0" lvl="0" indent="0" defTabSz="457200" rtl="0" eaLnBrk="1" fontAlgn="auto" latinLnBrk="0" hangingPunct="1">
              <a:spcBef>
                <a:spcPts val="0"/>
              </a:spcBef>
              <a:spcAft>
                <a:spcPts val="0"/>
              </a:spcAft>
              <a:buClrTx/>
              <a:buSzTx/>
              <a:buFontTx/>
              <a:buNone/>
              <a:tabLst/>
              <a:defRPr/>
            </a:pPr>
            <a:endParaRPr kumimoji="0" lang="en-US" altLang="en-US" sz="2400" b="0"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a:p>
            <a:pPr marL="0" marR="0" lvl="0" indent="0" defTabSz="457200" rtl="0" eaLnBrk="1" fontAlgn="auto" latinLnBrk="0" hangingPunct="1">
              <a:spcBef>
                <a:spcPts val="0"/>
              </a:spcBef>
              <a:spcAft>
                <a:spcPts val="0"/>
              </a:spcAft>
              <a:buClrTx/>
              <a:buSzTx/>
              <a:buFontTx/>
              <a:buNone/>
              <a:tabLst/>
              <a:defRPr/>
            </a:pPr>
            <a:r>
              <a:rPr kumimoji="0" lang="en-US" altLang="en-US" sz="2400" b="0" i="0" u="none" strike="noStrike" kern="1200" cap="none" spc="0" normalizeH="0" baseline="0" noProof="0" dirty="0">
                <a:ln>
                  <a:noFill/>
                </a:ln>
                <a:effectLst/>
                <a:uLnTx/>
                <a:uFillTx/>
                <a:latin typeface="Arial" panose="020B0604020202020204" pitchFamily="34" charset="0"/>
                <a:cs typeface="Arial" panose="020B0604020202020204" pitchFamily="34" charset="0"/>
              </a:rPr>
              <a:t> </a:t>
            </a:r>
          </a:p>
          <a:p>
            <a:pPr marL="0" marR="0" lvl="0" indent="0" defTabSz="457200" rtl="0" eaLnBrk="1" fontAlgn="auto" latinLnBrk="0" hangingPunct="1">
              <a:spcBef>
                <a:spcPts val="0"/>
              </a:spcBef>
              <a:spcAft>
                <a:spcPts val="0"/>
              </a:spcAft>
              <a:buClrTx/>
              <a:buSzTx/>
              <a:buFontTx/>
              <a:buNone/>
              <a:tabLst/>
              <a:defRPr/>
            </a:pPr>
            <a:endParaRPr kumimoji="0" lang="en-US" altLang="en-US" sz="2400" b="0"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BE71A912-096A-4616-D09A-574B809C423B}"/>
              </a:ext>
            </a:extLst>
          </p:cNvPr>
          <p:cNvSpPr>
            <a:spLocks noGrp="1"/>
          </p:cNvSpPr>
          <p:nvPr>
            <p:ph type="sldNum" sz="quarter" idx="12"/>
          </p:nvPr>
        </p:nvSpPr>
        <p:spPr/>
        <p:txBody>
          <a:bodyPr>
            <a:normAutofit/>
          </a:bodyPr>
          <a:lstStyle/>
          <a:p>
            <a:pPr>
              <a:spcAft>
                <a:spcPts val="600"/>
              </a:spcAft>
            </a:pPr>
            <a:fld id="{48F63A3B-78C7-47BE-AE5E-E10140E04643}" type="slidenum">
              <a:rPr lang="en-US" smtClean="0"/>
              <a:pPr>
                <a:spcAft>
                  <a:spcPts val="600"/>
                </a:spcAft>
              </a:pPr>
              <a:t>9</a:t>
            </a:fld>
            <a:endParaRPr lang="en-US"/>
          </a:p>
        </p:txBody>
      </p:sp>
    </p:spTree>
    <p:extLst>
      <p:ext uri="{BB962C8B-B14F-4D97-AF65-F5344CB8AC3E}">
        <p14:creationId xmlns:p14="http://schemas.microsoft.com/office/powerpoint/2010/main" val="353875912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1031</TotalTime>
  <Words>1424</Words>
  <Application>Microsoft Macintosh PowerPoint</Application>
  <PresentationFormat>Widescreen</PresentationFormat>
  <Paragraphs>199</Paragraphs>
  <Slides>20</Slides>
  <Notes>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20</vt:i4>
      </vt:variant>
    </vt:vector>
  </HeadingPairs>
  <TitlesOfParts>
    <vt:vector size="29" baseType="lpstr">
      <vt:lpstr>Aptos</vt:lpstr>
      <vt:lpstr>Aptos Display</vt:lpstr>
      <vt:lpstr>Arial</vt:lpstr>
      <vt:lpstr>Calibri</vt:lpstr>
      <vt:lpstr>Franklin Gothic Medium Cond</vt:lpstr>
      <vt:lpstr>Neue Haas Grotesk Text Pro</vt:lpstr>
      <vt:lpstr>Symbol</vt:lpstr>
      <vt:lpstr>Times New Roman</vt:lpstr>
      <vt:lpstr>Office Theme</vt:lpstr>
      <vt:lpstr>PowerPoint Presentation</vt:lpstr>
      <vt:lpstr>Outline of Presentation</vt:lpstr>
      <vt:lpstr>Ghana’s unique ecosystems </vt:lpstr>
      <vt:lpstr>Importance of environmental conservation</vt:lpstr>
      <vt:lpstr>Major Threats to Ecosystems in Ghana </vt:lpstr>
      <vt:lpstr>Key Strategies of Environmental Conservation for Sustainable Ecosystem Management in Ghana </vt:lpstr>
      <vt:lpstr>Key Strategies of Environmental Conservation for Sustainable Ecosystem Management in Ghana </vt:lpstr>
      <vt:lpstr>Key Strategies of Environmental Conservation for Sustainable Ecosystem Management in Ghana</vt:lpstr>
      <vt:lpstr>Key Strategies of Environmental Conservation for Sustainable Ecosystem Management in Ghana </vt:lpstr>
      <vt:lpstr>Key Strategies of Environmental Conservation for Sustainable Ecosystem Management in Ghana </vt:lpstr>
      <vt:lpstr>Legal Frameworks for Sustainable Ecosystem Management in Ghana </vt:lpstr>
      <vt:lpstr>Governance and Institutional Architecture  </vt:lpstr>
      <vt:lpstr> Involvement of Indigenous and Local Communities  </vt:lpstr>
      <vt:lpstr>Some Key International Environmental Frameworks and Ghana’s Commitments [1/2]</vt:lpstr>
      <vt:lpstr>Some Key International Environmental Frameworks and Ghana’s Commitments [2/2]</vt:lpstr>
      <vt:lpstr> Why These Frameworks Matter for Ghana </vt:lpstr>
      <vt:lpstr>Some Challenges</vt:lpstr>
      <vt:lpstr>Call to Action </vt:lpstr>
      <vt:lpstr>Conclusion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Patrick Akwara</dc:creator>
  <cp:lastModifiedBy>Roger Yelsong Pondorh</cp:lastModifiedBy>
  <cp:revision>15</cp:revision>
  <cp:lastPrinted>2025-09-13T12:50:04Z</cp:lastPrinted>
  <dcterms:created xsi:type="dcterms:W3CDTF">2025-09-10T20:09:47Z</dcterms:created>
  <dcterms:modified xsi:type="dcterms:W3CDTF">2025-09-23T06:23:00Z</dcterms:modified>
</cp:coreProperties>
</file>