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5.jpg" ContentType="image/gif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79" r:id="rId5"/>
    <p:sldId id="357" r:id="rId6"/>
    <p:sldId id="368" r:id="rId7"/>
    <p:sldId id="367" r:id="rId8"/>
    <p:sldId id="397" r:id="rId9"/>
    <p:sldId id="369" r:id="rId10"/>
    <p:sldId id="371" r:id="rId11"/>
    <p:sldId id="383" r:id="rId12"/>
    <p:sldId id="392" r:id="rId13"/>
    <p:sldId id="378" r:id="rId14"/>
    <p:sldId id="380" r:id="rId15"/>
    <p:sldId id="382" r:id="rId16"/>
    <p:sldId id="379" r:id="rId17"/>
    <p:sldId id="372" r:id="rId18"/>
    <p:sldId id="385" r:id="rId19"/>
    <p:sldId id="393" r:id="rId20"/>
    <p:sldId id="386" r:id="rId21"/>
    <p:sldId id="387" r:id="rId22"/>
    <p:sldId id="388" r:id="rId23"/>
    <p:sldId id="389" r:id="rId24"/>
    <p:sldId id="391" r:id="rId25"/>
    <p:sldId id="395" r:id="rId26"/>
    <p:sldId id="394" r:id="rId27"/>
    <p:sldId id="396" r:id="rId28"/>
    <p:sldId id="376" r:id="rId29"/>
    <p:sldId id="358" r:id="rId30"/>
    <p:sldId id="373" r:id="rId31"/>
    <p:sldId id="375" r:id="rId32"/>
    <p:sldId id="278" r:id="rId33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olf  Nii Ashong" initials="ANA" lastIdx="5" clrIdx="0">
    <p:extLst>
      <p:ext uri="{19B8F6BF-5375-455C-9EA6-DF929625EA0E}">
        <p15:presenceInfo xmlns:p15="http://schemas.microsoft.com/office/powerpoint/2012/main" userId="S::aashong@energycom.gov.gh::d7468dc9-7a2b-497a-a0b1-2399389528e0" providerId="AD"/>
      </p:ext>
    </p:extLst>
  </p:cmAuthor>
  <p:cmAuthor id="2" name="Adolf  Nii Ashong" initials="ANA [2]" lastIdx="1" clrIdx="1">
    <p:extLst>
      <p:ext uri="{19B8F6BF-5375-455C-9EA6-DF929625EA0E}">
        <p15:presenceInfo xmlns:p15="http://schemas.microsoft.com/office/powerpoint/2012/main" userId="S-1-5-21-2940003740-1604691936-1502818131-117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2AB"/>
    <a:srgbClr val="0B213E"/>
    <a:srgbClr val="5B9BD5"/>
    <a:srgbClr val="1F547D"/>
    <a:srgbClr val="19629C"/>
    <a:srgbClr val="F3FFFF"/>
    <a:srgbClr val="2060AA"/>
    <a:srgbClr val="2D567B"/>
    <a:srgbClr val="1E60B4"/>
    <a:srgbClr val="2F8C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41" autoAdjust="0"/>
    <p:restoredTop sz="94344" autoAdjust="0"/>
  </p:normalViewPr>
  <p:slideViewPr>
    <p:cSldViewPr snapToGrid="0">
      <p:cViewPr>
        <p:scale>
          <a:sx n="61" d="100"/>
          <a:sy n="61" d="100"/>
        </p:scale>
        <p:origin x="896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5418-A250-4CC2-8E05-3228B5CB5163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39E449-B358-49AA-88CE-CBFEC6C637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5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9T18:11:32.813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5302 53,'-199'1,"-349"-6,-145-40,7 46,650-1,-59 0,-62 9,55 4,-101 25,-73 47,230-71,0 1,2 2,-7 6,-348 172,66-23,293-153,1 3,1 1,1 2,1 1,-1 3,-132 122,102-94,3 2,-7 12,15-7,2 2,4 2,0 6,-127 204,134-201,-34 84,6-10,23-52,4 2,-14 56,40-89,4 0,2 1,3 1,3-1,3 1,6 46,1 1232,-3-1276,3 0,3 0,3-1,4 5,21 133,1 4,15 35,-46-211,-1 1,-2 1,-3 34,0-57,2-2,1 0,0 0,0 0,2-1,-1 1,3 3,4 14,-9-27,4 16,1 0,0-1,2 0,8 16,16 29,-24-46,1 0,1-1,0 0,11 13,-7-11,-1-1,-1 2,-1 0,6 15,84 171,-90-180,1 0,1-1,1-1,2 0,13 17,-13-20,-1 1,-1 0,-1 1,2 9,8 11,32 71,32-24,-56-61,-19-18,0 0,0-1,1-1,1 0,-1-1,1 0,-9-5,35 17,0-1,1-2,38 11,58 2,14-4,61 13,-130-27,0-3,1-4,0-3,21-5,17 1,1861 2,-1949-1,0-1,-1-1,1-2,-1-1,0-2,21-8,87-35,-56 16,-46 15,-16 9,0 0,-1-2,0 0,18-16,82-83,-88 75,68-65,-89 92,-1 1,0-1,0-1,-1 0,-1 0,1-1,-2 0,0-1,0 0,-1 0,2-8,2-6,-2-1,0 0,-2 0,-1 0,-2-1,0-9,-2 25,0 0,0 1,1-1,1 0,0 1,3-6,1-4,-1 0,-1 0,0-1,-2 0,-1 0,-1 0,-1 0,-1 0,1 13,0-1,0 1,1 0,1 0,0 1,2-8,7-21,18-160,-23 132,-2 0,-5-55,0 86,1 23,0 0,1 0,1 0,0 1,0-1,5-9,4-18,13-104,-22 122,19-122,-17-58,6 115,-1-72,8 11,6 10,-9-7,33-22,-27 103,-3-1,0-14,-7-16,-3 0,-5-1,-7-59,1 5,22-177,-12-322,-8 411,1-1066,-1 1289,0 1,0 0,-1 0,-1 1,0-1,-5-11,-5-23,12 38,-1 0,0 0,-1 1,0-1,0 0,-1 1,0 0,-1 0,-2-4,0 5,-1 0,0 0,0 0,0 1,-1 1,0-1,0 1,0 1,-1-1,0 2,0-1,-8-1,-94-12,98 13,1-1,-1-1,1 0,1-1,-1 0,1-1,1 0,-1-1,-3-4,0-2,0 1,-2 1,0 0,0 1,-1 1,0 0,-11-3,-24-11,40 19</inkml:trace>
  <inkml:trace contextRef="#ctx0" brushRef="#br0" timeOffset="14675.23">3442 256,'0'0</inkml:trace>
  <inkml:trace contextRef="#ctx0" brushRef="#br0" timeOffset="15919.76">3072 17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10-09T18:11:38.190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2039 9,'-290'11,"54"10,213-17,-1 0,1 2,0 0,1 2,0 0,0 2,0 0,-1 3,7-3,-1-1,0 0,0-2,-1 1,0-2,-1-1,1 0,-1-1,-11 0,24-3,-1 0,1 0,0 0,-1 1,1 0,0 0,0 0,0 1,1 0,-1 0,1 1,-1 0,1-1,-3 4,-57 50,42-42,5-4,0 2,0 0,1 1,-11 13,-38 68,16-39,14-19,12-6,15-19,0 0,-1-1,0 0,-1 0,0-1,-3 2,3-6,2 1,-1 1,1-1,0 1,1 1,0 0,0 0,-2 5,-6 15,2 0,1 1,2 0,-6 23,-1 4,-8 57,3-22,14-53,2 0,2 1,1 0,2-1,3 34,-24 98,21-35,-19-27,12-13,-39 39,21 3,-6 5,10-58,-21 102,16-46,24-89,2-1,3 29,0-13,-1 321,0-381,0 0,1 0,-1 0,1 0,1 0,-1-1,1 1,1 0,-1-1,1 1,3 4,0-1,5 13,2-2,1 0,1 0,0-1,2-1,13 12,93 84,-109-99,81 84,5-6,-96-90,27 32,1-1,36 29,141 147,-96-121,-101-81,0 0,0-1,1 0,1-1,-1-1,1 0,0-1,1 0,-1-1,1-1,0 0,0-1,5 0,112 13,-9-7,112-6,-118-4,-74 3,0 0,-1-2,0-1,0-2,0-2,14-5,0-8,-2-1,30-18,-9 5,240-102,-40-11,-51 43,-145 64,48-31,-62 32,108-58,-139 79,-1-2,-1-1,-1-2,0-1,-2-1,9-12,19-15,-37 34,-1-1,0-1,-2 0,0-1,0-3,61-123,-60 109,39-94,-3-10,-11 30,-22 60,-1-2,-3 1,-2-2,-3 0,2-32,-9-12,-9-85,4 166,-2-20,-1 0,-2 0,-2 0,-1 1,-7-18,-1 5,-1 0,-3 1,-1 1,-3 2,-5-6,-97-142,123 188,-10-21,-2 0,-1 1,-1 0,-19-20,-267-256,269 261,9 10,-1 1,-1 2,-19-14,-12-6,-71-51,85 72,19 12,0-1,2-1,0-2,-9-8,-5-10,-98-86,126 116,0 0,0 1,0 0,0 0,-1 1,0 1,0 0,-2-1,-108-42,7-7,-25 7,21 4,73 23,-37-17,-18-38,35 38,-40-27,72 44,17 13</inkml:trace>
  <inkml:trace contextRef="#ctx0" brushRef="#br0" timeOffset="27361.827">1 3552,'0'0</inkml:trace>
  <inkml:trace contextRef="#ctx0" brushRef="#br0" timeOffset="28352.533">560 3837,'0'0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2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F5F16-008A-4BC4-968E-65D1A3630854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1"/>
            <a:ext cx="5486400" cy="366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FD69A-0326-4CCC-96A4-FF627FA3C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35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5FD69A-0326-4CCC-96A4-FF627FA3C9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3144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5FD69A-0326-4CCC-96A4-FF627FA3C9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87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FD69A-0326-4CCC-96A4-FF627FA3C9A3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219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7742B-6CE2-43EF-8399-E0FA4B38B4E0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887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EAD03-2BC7-44C5-8AC1-D2D18214AEB3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997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FBD92-FA01-4391-B9E1-AD6D99D52FFD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665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9FD8A-011F-4B4A-B3A2-AF2A4327D40B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90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CB080-3F68-41BD-8323-C52AE97C24E3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1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E3768-C058-434C-8061-2329938D0573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68FD4-1310-4778-B964-BD7E15C900DF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92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2B843-455F-4574-BA9A-18398EC30491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50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37D5C-4A44-418D-AB42-360666A59D15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40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2CB94-EEF1-4D85-A986-DDE1F8C203C4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88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156A9-6303-47D9-B8C5-F4CBDE3F4EE9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84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CF59F-8CD2-4E35-9D49-6670DD816EEA}" type="datetime1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F5B18-F26F-4F6D-85B5-E94BE98FC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4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6.png"/><Relationship Id="rId7" Type="http://schemas.openxmlformats.org/officeDocument/2006/relationships/image" Target="../media/image2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7.jpeg"/><Relationship Id="rId9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gif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.jp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48.jpeg"/><Relationship Id="rId10" Type="http://schemas.openxmlformats.org/officeDocument/2006/relationships/image" Target="../media/image52.png"/><Relationship Id="rId4" Type="http://schemas.openxmlformats.org/officeDocument/2006/relationships/image" Target="../media/image6.png"/><Relationship Id="rId9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trade.gov/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customXml" Target="../ink/ink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customXml" Target="../ink/ink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"/>
            <a:ext cx="11029421" cy="371958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01812"/>
            <a:ext cx="9574480" cy="2468503"/>
          </a:xfr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rgbClr val="1F547D"/>
                </a:solidFill>
                <a:latin typeface="+mn-lt"/>
                <a:cs typeface="Calibri" panose="020F0502020204030204" pitchFamily="34" charset="0"/>
              </a:rPr>
              <a:t>Ghana’s Infrastructural Preparedness</a:t>
            </a:r>
            <a:br>
              <a:rPr lang="en-GB" sz="4400" b="1" dirty="0">
                <a:solidFill>
                  <a:srgbClr val="1F547D"/>
                </a:solidFill>
                <a:latin typeface="+mn-lt"/>
                <a:cs typeface="Calibri" panose="020F0502020204030204" pitchFamily="34" charset="0"/>
              </a:rPr>
            </a:br>
            <a:r>
              <a:rPr lang="en-GB" sz="4400" b="1" dirty="0">
                <a:solidFill>
                  <a:srgbClr val="1F547D"/>
                </a:solidFill>
                <a:latin typeface="+mn-lt"/>
                <a:cs typeface="Calibri" panose="020F0502020204030204" pitchFamily="34" charset="0"/>
              </a:rPr>
              <a:t>for Electric Vehicle</a:t>
            </a:r>
            <a:br>
              <a:rPr lang="en-GB" sz="3600" dirty="0">
                <a:solidFill>
                  <a:srgbClr val="1F547D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dirty="0">
              <a:solidFill>
                <a:srgbClr val="1F547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4583019"/>
            <a:ext cx="9013371" cy="1614000"/>
          </a:xfrm>
          <a:solidFill>
            <a:schemeClr val="bg1">
              <a:alpha val="83000"/>
            </a:schemeClr>
          </a:solidFill>
        </p:spPr>
        <p:txBody>
          <a:bodyPr>
            <a:noAutofit/>
          </a:bodyPr>
          <a:lstStyle/>
          <a:p>
            <a:br>
              <a:rPr lang="en-GB" b="1" dirty="0"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GB" b="1" dirty="0">
                <a:ea typeface="Cambria" panose="02040503050406030204" pitchFamily="18" charset="0"/>
                <a:cs typeface="Calibri" panose="020F0502020204030204" pitchFamily="34" charset="0"/>
              </a:rPr>
              <a:t>Presented by 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b="1" dirty="0">
                <a:ea typeface="Cambria" panose="02040503050406030204" pitchFamily="18" charset="0"/>
                <a:cs typeface="Calibri" panose="020F0502020204030204" pitchFamily="34" charset="0"/>
              </a:rPr>
              <a:t>Frederick Ken. Appiah </a:t>
            </a:r>
            <a:br>
              <a:rPr lang="en-GB" b="1" dirty="0"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GB" sz="2000" b="1" dirty="0">
                <a:ea typeface="Cambria" panose="02040503050406030204" pitchFamily="18" charset="0"/>
                <a:cs typeface="Calibri" panose="020F0502020204030204" pitchFamily="34" charset="0"/>
              </a:rPr>
              <a:t>(Dep. Director, Renewable Energy)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8959469" y="-222882"/>
            <a:ext cx="3776674" cy="3181206"/>
            <a:chOff x="8482818" y="4750192"/>
            <a:chExt cx="4273228" cy="3327023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1000" t="6000" r="14000"/>
            </a:stretch>
          </a:blipFill>
        </p:grpSpPr>
        <p:sp>
          <p:nvSpPr>
            <p:cNvPr id="60" name="Hexagon 59"/>
            <p:cNvSpPr/>
            <p:nvPr/>
          </p:nvSpPr>
          <p:spPr>
            <a:xfrm>
              <a:off x="8482818" y="5868588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>
              <a:off x="10406741" y="4750192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8953108" y="4264624"/>
            <a:ext cx="3776674" cy="3181206"/>
            <a:chOff x="8482818" y="0"/>
            <a:chExt cx="4273228" cy="332702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14000" b="19000"/>
            </a:stretch>
          </a:blipFill>
        </p:grpSpPr>
        <p:sp>
          <p:nvSpPr>
            <p:cNvPr id="56" name="Hexagon 55"/>
            <p:cNvSpPr/>
            <p:nvPr/>
          </p:nvSpPr>
          <p:spPr>
            <a:xfrm>
              <a:off x="8482818" y="1118396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>
              <a:off x="10406741" y="0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43" y="63674"/>
            <a:ext cx="7296150" cy="12192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8958286" y="2028722"/>
            <a:ext cx="3776674" cy="3181206"/>
            <a:chOff x="8482818" y="2375096"/>
            <a:chExt cx="4273228" cy="3327023"/>
          </a:xfrm>
          <a:blipFill dpi="0" rotWithShape="1">
            <a:blip r:embed="rId6"/>
            <a:srcRect/>
            <a:stretch>
              <a:fillRect l="-2000" r="14000"/>
            </a:stretch>
          </a:blipFill>
        </p:grpSpPr>
        <p:sp>
          <p:nvSpPr>
            <p:cNvPr id="16" name="Hexagon 15"/>
            <p:cNvSpPr/>
            <p:nvPr/>
          </p:nvSpPr>
          <p:spPr>
            <a:xfrm>
              <a:off x="8482818" y="3493492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Hexagon 16"/>
            <p:cNvSpPr/>
            <p:nvPr/>
          </p:nvSpPr>
          <p:spPr>
            <a:xfrm>
              <a:off x="10406741" y="2375096"/>
              <a:ext cx="2349305" cy="2208627"/>
            </a:xfrm>
            <a:prstGeom prst="hexagon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" name="Subtitle 2">
            <a:extLst>
              <a:ext uri="{FF2B5EF4-FFF2-40B4-BE49-F238E27FC236}">
                <a16:creationId xmlns:a16="http://schemas.microsoft.com/office/drawing/2014/main" id="{F98FE7A3-CBA4-490E-BDD9-B23E96478AD9}"/>
              </a:ext>
            </a:extLst>
          </p:cNvPr>
          <p:cNvSpPr txBox="1">
            <a:spLocks/>
          </p:cNvSpPr>
          <p:nvPr/>
        </p:nvSpPr>
        <p:spPr>
          <a:xfrm>
            <a:off x="0" y="6480345"/>
            <a:ext cx="2076313" cy="377654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 10 October</a:t>
            </a:r>
            <a:r>
              <a:rPr lang="en-GB" sz="1800" b="1" dirty="0">
                <a:ea typeface="Cambria" panose="02040503050406030204" pitchFamily="18" charset="0"/>
                <a:cs typeface="Calibri" panose="020F0502020204030204" pitchFamily="34" charset="0"/>
              </a:rPr>
              <a:t>, 2024</a:t>
            </a:r>
          </a:p>
        </p:txBody>
      </p:sp>
    </p:spTree>
    <p:extLst>
      <p:ext uri="{BB962C8B-B14F-4D97-AF65-F5344CB8AC3E}">
        <p14:creationId xmlns:p14="http://schemas.microsoft.com/office/powerpoint/2010/main" val="139428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DEVELOPMENT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10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12463C0-9689-4FDC-9748-17458F5BA42F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2678" y="1260082"/>
            <a:ext cx="4735938" cy="277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156B5C-E2FF-4C25-954F-C2ABBF726D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5580" y="1260083"/>
            <a:ext cx="4637026" cy="27787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techlabari.com/wp-content/uploads/2023/04/Solar-taxi-860x578.jpeg">
            <a:extLst>
              <a:ext uri="{FF2B5EF4-FFF2-40B4-BE49-F238E27FC236}">
                <a16:creationId xmlns:a16="http://schemas.microsoft.com/office/drawing/2014/main" id="{8FCB8819-C754-43D3-B4F6-6C52E8DA71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5552" y="4091287"/>
            <a:ext cx="4760395" cy="27174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BHC Residence Exhibition">
            <a:extLst>
              <a:ext uri="{FF2B5EF4-FFF2-40B4-BE49-F238E27FC236}">
                <a16:creationId xmlns:a16="http://schemas.microsoft.com/office/drawing/2014/main" id="{480CC415-024B-4D9A-BD34-5C8D583BC4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0927" y="4143537"/>
            <a:ext cx="6792631" cy="262084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221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DEVELOPMENT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11</a:t>
            </a:fld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BA5C07-630E-43FF-B6EB-722DD02F1CB1}"/>
              </a:ext>
            </a:extLst>
          </p:cNvPr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8843" y="1285112"/>
            <a:ext cx="5530850" cy="275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2E4EE13-F304-44ED-B11A-ECE29BF9D53B}"/>
              </a:ext>
            </a:extLst>
          </p:cNvPr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855821" y="4180021"/>
            <a:ext cx="2658140" cy="2591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Picture 6" descr="https://www.energycom.gov.gh/images/DriveElectric/Inauguration/Inaugu.jpg">
            <a:extLst>
              <a:ext uri="{FF2B5EF4-FFF2-40B4-BE49-F238E27FC236}">
                <a16:creationId xmlns:a16="http://schemas.microsoft.com/office/drawing/2014/main" id="{D5FE6353-C8FD-4F18-A0AF-5362E3E59F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19" y="1343504"/>
            <a:ext cx="5309105" cy="26621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s://www.energycom.gov.gh/images/DriveElectric/Inauguration/Inaugu.jpg">
            <a:extLst>
              <a:ext uri="{FF2B5EF4-FFF2-40B4-BE49-F238E27FC236}">
                <a16:creationId xmlns:a16="http://schemas.microsoft.com/office/drawing/2014/main" id="{45121E20-1556-4C14-9F19-9E68E80279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0719" y="4136123"/>
            <a:ext cx="5232232" cy="25697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976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DEVELOPMENT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12</a:t>
            </a:fld>
            <a:endParaRPr lang="en-US" dirty="0"/>
          </a:p>
        </p:txBody>
      </p:sp>
      <p:pic>
        <p:nvPicPr>
          <p:cNvPr id="4098" name="Picture 2" descr="https://wahu.me/assets/web-3-5c7e988a.jpg">
            <a:extLst>
              <a:ext uri="{FF2B5EF4-FFF2-40B4-BE49-F238E27FC236}">
                <a16:creationId xmlns:a16="http://schemas.microsoft.com/office/drawing/2014/main" id="{DF310ABB-53FC-42CF-A67F-8E2F493C5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502" y="1306769"/>
            <a:ext cx="3972009" cy="43363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CDB3E0-895D-4F89-AB47-A4596AB44D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004" y="4493622"/>
            <a:ext cx="3208880" cy="248654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030BB49-0697-4A8A-8564-1D6CD8642B8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3661" y="1297571"/>
            <a:ext cx="4306817" cy="31469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5583DD-6C1B-4E35-8900-C31FA377CFD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2037" y="4325880"/>
            <a:ext cx="2922597" cy="2444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D37EB8E-4458-498B-95F8-C786D8740D2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91" b="-699"/>
          <a:stretch/>
        </p:blipFill>
        <p:spPr>
          <a:xfrm>
            <a:off x="4334558" y="2288609"/>
            <a:ext cx="3151056" cy="33075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26101E-F8A0-4C86-9DA5-E583E0CD191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779" y="2483263"/>
            <a:ext cx="1074133" cy="26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334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DEVELOPMENT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99150C-937B-4F54-8610-FDD44F66ED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5657" y="1376549"/>
            <a:ext cx="9527757" cy="53593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1332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THE BIG QUESTION??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558038" y="1486904"/>
            <a:ext cx="11075923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Are there enough infrastructure for these developments and potential growth?</a:t>
            </a:r>
          </a:p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b="1" kern="1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Phase 1: 2024-2026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 This is the </a:t>
            </a:r>
            <a:r>
              <a:rPr lang="en-US" sz="2200" b="1" kern="1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Preparatory Phase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 The key focus is;</a:t>
            </a:r>
          </a:p>
          <a:p>
            <a:pPr marL="1371600" lvl="2" indent="-457200">
              <a:spcBef>
                <a:spcPts val="1200"/>
              </a:spcBef>
              <a:spcAft>
                <a:spcPts val="1445"/>
              </a:spcAft>
              <a:buFont typeface="+mj-lt"/>
              <a:buAutoNum type="arabicPeriod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putting in place the necessary </a:t>
            </a: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policy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and </a:t>
            </a: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regulatory frameworks</a:t>
            </a:r>
          </a:p>
          <a:p>
            <a:pPr marL="1371600" lvl="2" indent="-457200">
              <a:spcBef>
                <a:spcPts val="1200"/>
              </a:spcBef>
              <a:spcAft>
                <a:spcPts val="1445"/>
              </a:spcAft>
              <a:buFont typeface="+mj-lt"/>
              <a:buAutoNum type="arabicPeriod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addressing the </a:t>
            </a: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challenges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and </a:t>
            </a: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barriers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to EV uptake</a:t>
            </a:r>
          </a:p>
        </p:txBody>
      </p:sp>
    </p:spTree>
    <p:extLst>
      <p:ext uri="{BB962C8B-B14F-4D97-AF65-F5344CB8AC3E}">
        <p14:creationId xmlns:p14="http://schemas.microsoft.com/office/powerpoint/2010/main" val="1230094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2816352"/>
            <a:ext cx="12222393" cy="1280160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REGULATORY FRAMEWORK FOR ELECTRIC VEHICLE CHARGING INFRASTRUCTURE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95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eV CHARGING STATIONS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16</a:t>
            </a:fld>
            <a:endParaRPr lang="en-US" dirty="0"/>
          </a:p>
        </p:txBody>
      </p:sp>
      <p:pic>
        <p:nvPicPr>
          <p:cNvPr id="13318" name="Picture 6" descr="How to charge your EV at different speeds | EN Plus posted on the topic ...">
            <a:extLst>
              <a:ext uri="{FF2B5EF4-FFF2-40B4-BE49-F238E27FC236}">
                <a16:creationId xmlns:a16="http://schemas.microsoft.com/office/drawing/2014/main" id="{D3159A86-FEDD-43D8-BE6E-3A0A2976D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3584" y="1411901"/>
            <a:ext cx="9129193" cy="510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604543" y="4512261"/>
            <a:ext cx="9891197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6306185" algn="r"/>
              </a:tabLst>
            </a:pPr>
            <a:r>
              <a:rPr lang="en-US" sz="1300" kern="1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18-48 hours                                            3-12 hours                                                   15-50 mins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3D0EBC-87EA-48D7-8564-F8BD6B973790}"/>
              </a:ext>
            </a:extLst>
          </p:cNvPr>
          <p:cNvSpPr txBox="1"/>
          <p:nvPr/>
        </p:nvSpPr>
        <p:spPr>
          <a:xfrm>
            <a:off x="1631119" y="6146507"/>
            <a:ext cx="8934121" cy="2923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40080">
              <a:tabLst>
                <a:tab pos="6306185" algn="r"/>
              </a:tabLst>
            </a:pPr>
            <a:r>
              <a:rPr lang="en-US" sz="1300" kern="1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Residential                                             Residential/Public locations                         Public locations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BC50F19-89D7-4FC3-8D96-4D12634882A2}"/>
              </a:ext>
            </a:extLst>
          </p:cNvPr>
          <p:cNvSpPr txBox="1"/>
          <p:nvPr/>
        </p:nvSpPr>
        <p:spPr>
          <a:xfrm>
            <a:off x="2922599" y="7222352"/>
            <a:ext cx="9891197" cy="3231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tabLst>
                <a:tab pos="6306185" algn="r"/>
              </a:tabLst>
            </a:pPr>
            <a:r>
              <a:rPr lang="en-US" sz="1500" kern="100" dirty="0">
                <a:solidFill>
                  <a:srgbClr val="00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Residential                                            Residential/Public locations                       Public locations</a:t>
            </a:r>
          </a:p>
        </p:txBody>
      </p:sp>
    </p:spTree>
    <p:extLst>
      <p:ext uri="{BB962C8B-B14F-4D97-AF65-F5344CB8AC3E}">
        <p14:creationId xmlns:p14="http://schemas.microsoft.com/office/powerpoint/2010/main" val="39679068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1. eV STANDARDS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41521" y="1213860"/>
            <a:ext cx="11886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Relevant applicable standards (49) have been developed/adopted as Ghana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993BDE-10B8-4BD3-8C8C-E3658DF2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2480550"/>
              </p:ext>
            </p:extLst>
          </p:nvPr>
        </p:nvGraphicFramePr>
        <p:xfrm>
          <a:off x="333828" y="1698954"/>
          <a:ext cx="11469770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1">
                  <a:extLst>
                    <a:ext uri="{9D8B030D-6E8A-4147-A177-3AD203B41FA5}">
                      <a16:colId xmlns:a16="http://schemas.microsoft.com/office/drawing/2014/main" val="1962820913"/>
                    </a:ext>
                  </a:extLst>
                </a:gridCol>
                <a:gridCol w="2747694">
                  <a:extLst>
                    <a:ext uri="{9D8B030D-6E8A-4147-A177-3AD203B41FA5}">
                      <a16:colId xmlns:a16="http://schemas.microsoft.com/office/drawing/2014/main" val="1747806105"/>
                    </a:ext>
                  </a:extLst>
                </a:gridCol>
                <a:gridCol w="8251295">
                  <a:extLst>
                    <a:ext uri="{9D8B030D-6E8A-4147-A177-3AD203B41FA5}">
                      <a16:colId xmlns:a16="http://schemas.microsoft.com/office/drawing/2014/main" val="1683951179"/>
                    </a:ext>
                  </a:extLst>
                </a:gridCol>
              </a:tblGrid>
              <a:tr h="28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#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Standard Number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Title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855868837"/>
                  </a:ext>
                </a:extLst>
              </a:tr>
              <a:tr h="28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4501-2019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Compulsory specification of motor vehicles of category M1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1460869245"/>
                  </a:ext>
                </a:extLst>
              </a:tr>
              <a:tr h="28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4502-2019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Compulsory specification of motor vehicles of category N1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995175394"/>
                  </a:ext>
                </a:extLst>
              </a:tr>
              <a:tr h="2898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61851-1:2023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Electric vehicle conductive charging system </a:t>
                      </a:r>
                      <a:r>
                        <a:rPr lang="en-GB" sz="2000" dirty="0">
                          <a:effectLst/>
                        </a:rPr>
                        <a:t>- Part 1: General 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042144318"/>
                  </a:ext>
                </a:extLst>
              </a:tr>
              <a:tr h="579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61851-21-1:2023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Electric vehicle conductive charging system - Part 21-1 Electric vehicle on-board charger EMC requirements for conductive connection to AC/DC supply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2846251643"/>
                  </a:ext>
                </a:extLst>
              </a:tr>
              <a:tr h="57961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61851-23:2023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Electric vehicle conductive charging system - Part 23: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DC electric vehicle charging station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735099122"/>
                  </a:ext>
                </a:extLst>
              </a:tr>
              <a:tr h="869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61851-24:2023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Electric vehicle conductive charging system - Part 24: Digital communication between a d.c. EV charging station and an electric vehicle for control of d.c. charging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512404747"/>
                  </a:ext>
                </a:extLst>
              </a:tr>
              <a:tr h="8694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62196-2:2023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Plugs, socket-outlets, vehicle connectors and vehicle inlets </a:t>
                      </a:r>
                      <a:r>
                        <a:rPr lang="en-GB" sz="2000" dirty="0">
                          <a:effectLst/>
                        </a:rPr>
                        <a:t>- Conductive charging of electric vehicles - Part 2: Dimensional compatibility and interchangeability requirements for </a:t>
                      </a:r>
                      <a:r>
                        <a:rPr lang="en-GB" sz="2000" dirty="0" err="1">
                          <a:effectLst/>
                        </a:rPr>
                        <a:t>a.c</a:t>
                      </a:r>
                      <a:r>
                        <a:rPr lang="en-GB" sz="2000" dirty="0">
                          <a:effectLst/>
                        </a:rPr>
                        <a:t>. pin and contact-tube accessories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2040879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20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1. eV STANDARDS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41521" y="1213860"/>
            <a:ext cx="11886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Relevant applicable standards (49) have been developed/adopted as Ghana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993BDE-10B8-4BD3-8C8C-E3658DF2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14856"/>
              </p:ext>
            </p:extLst>
          </p:nvPr>
        </p:nvGraphicFramePr>
        <p:xfrm>
          <a:off x="333828" y="1698954"/>
          <a:ext cx="11469770" cy="4572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1">
                  <a:extLst>
                    <a:ext uri="{9D8B030D-6E8A-4147-A177-3AD203B41FA5}">
                      <a16:colId xmlns:a16="http://schemas.microsoft.com/office/drawing/2014/main" val="1962820913"/>
                    </a:ext>
                  </a:extLst>
                </a:gridCol>
                <a:gridCol w="2747694">
                  <a:extLst>
                    <a:ext uri="{9D8B030D-6E8A-4147-A177-3AD203B41FA5}">
                      <a16:colId xmlns:a16="http://schemas.microsoft.com/office/drawing/2014/main" val="1747806105"/>
                    </a:ext>
                  </a:extLst>
                </a:gridCol>
                <a:gridCol w="8251295">
                  <a:extLst>
                    <a:ext uri="{9D8B030D-6E8A-4147-A177-3AD203B41FA5}">
                      <a16:colId xmlns:a16="http://schemas.microsoft.com/office/drawing/2014/main" val="1683951179"/>
                    </a:ext>
                  </a:extLst>
                </a:gridCol>
              </a:tblGrid>
              <a:tr h="36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#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Standard Number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Title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855868837"/>
                  </a:ext>
                </a:extLst>
              </a:tr>
              <a:tr h="15597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62196-3:2023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Plugs, socket-outlets, vehicle connectors and vehicle inlets - Conductive charging of electric vehicles - Part 3: Dimensional compatibility and interchangeability requirements for d.c. and a.c./d.c. pin and contact-tube vehicle couplers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2092504167"/>
                  </a:ext>
                </a:extLst>
              </a:tr>
              <a:tr h="18716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18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62196-6:2023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Plugs, socket-outlets, vehicle connectors and vehicle inlets - Conductive charging of electric vehicles - Part 6: Dimensional compatibility requirements for DC pin and contact-tube vehicle couplers intended to be used for DC EV supply equipment where protection relies on electrical separation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1346134353"/>
                  </a:ext>
                </a:extLst>
              </a:tr>
              <a:tr h="62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19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IEC 60884-1:2002 + A1:2006 + A2:2013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Plugs and socket-outlets for household and similar purposes </a:t>
                      </a:r>
                      <a:r>
                        <a:rPr lang="en-GB" sz="2000" dirty="0">
                          <a:effectLst/>
                        </a:rPr>
                        <a:t>- Part1: General 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2521538092"/>
                  </a:ext>
                </a:extLst>
              </a:tr>
              <a:tr h="9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IEC 60364-5-54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Low-voltage electrical installations </a:t>
                      </a:r>
                      <a:r>
                        <a:rPr lang="en-GB" sz="2000" dirty="0">
                          <a:effectLst/>
                        </a:rPr>
                        <a:t>- Part 5-54: Selection and erection of electrical equipment - Earthing arrangements and protective conductors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4191804131"/>
                  </a:ext>
                </a:extLst>
              </a:tr>
              <a:tr h="9423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62893-1:2023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Charging cables for electric vehicles</a:t>
                      </a:r>
                      <a:r>
                        <a:rPr lang="en-GB" sz="2000" dirty="0">
                          <a:effectLst/>
                        </a:rPr>
                        <a:t> for rated voltages up to and including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0,6/1 kV </a:t>
                      </a:r>
                      <a:r>
                        <a:rPr lang="en-GB" sz="2000" dirty="0">
                          <a:effectLst/>
                        </a:rPr>
                        <a:t>- Part 1: General 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1503219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21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1. eV STANDARDS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19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41521" y="1213860"/>
            <a:ext cx="118862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Relevant applicable standards (49) have been developed/adopted as Ghana Standards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D993BDE-10B8-4BD3-8C8C-E3658DF2F7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42617"/>
              </p:ext>
            </p:extLst>
          </p:nvPr>
        </p:nvGraphicFramePr>
        <p:xfrm>
          <a:off x="333828" y="1698954"/>
          <a:ext cx="11469770" cy="42713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1">
                  <a:extLst>
                    <a:ext uri="{9D8B030D-6E8A-4147-A177-3AD203B41FA5}">
                      <a16:colId xmlns:a16="http://schemas.microsoft.com/office/drawing/2014/main" val="1962820913"/>
                    </a:ext>
                  </a:extLst>
                </a:gridCol>
                <a:gridCol w="2747694">
                  <a:extLst>
                    <a:ext uri="{9D8B030D-6E8A-4147-A177-3AD203B41FA5}">
                      <a16:colId xmlns:a16="http://schemas.microsoft.com/office/drawing/2014/main" val="1747806105"/>
                    </a:ext>
                  </a:extLst>
                </a:gridCol>
                <a:gridCol w="8251295">
                  <a:extLst>
                    <a:ext uri="{9D8B030D-6E8A-4147-A177-3AD203B41FA5}">
                      <a16:colId xmlns:a16="http://schemas.microsoft.com/office/drawing/2014/main" val="1683951179"/>
                    </a:ext>
                  </a:extLst>
                </a:gridCol>
              </a:tblGrid>
              <a:tr h="3639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#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Standard Number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Title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855868837"/>
                  </a:ext>
                </a:extLst>
              </a:tr>
              <a:tr h="30893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28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TS 62840-1:2023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Electric vehicle battery swap system </a:t>
                      </a:r>
                      <a:r>
                        <a:rPr lang="en-GB" sz="2000" dirty="0">
                          <a:effectLst/>
                        </a:rPr>
                        <a:t>- Part 1: General and guidance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2339898982"/>
                  </a:ext>
                </a:extLst>
              </a:tr>
              <a:tr h="62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29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62840-2-2023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Electric vehicle battery swap system - Part 2: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Safety requirements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260681940"/>
                  </a:ext>
                </a:extLst>
              </a:tr>
              <a:tr h="1256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30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PAS 62840-3:2023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Electric vehicle battery swap system - Part 3: Particular safety and interoperability requirements for battery swap systems operating with removable RESS/battery systems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1275684593"/>
                  </a:ext>
                </a:extLst>
              </a:tr>
              <a:tr h="62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31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IEC 62752: 2023</a:t>
                      </a:r>
                      <a:endParaRPr lang="en-US" sz="200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 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In-cable control and protection device for mode 2 charging </a:t>
                      </a:r>
                      <a:r>
                        <a:rPr lang="en-GB" sz="2000" dirty="0">
                          <a:effectLst/>
                        </a:rPr>
                        <a:t>of electric road vehicles (IC-CPD)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804846982"/>
                  </a:ext>
                </a:extLst>
              </a:tr>
              <a:tr h="623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34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IEC 62305-3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Protection against lightning </a:t>
                      </a:r>
                      <a:r>
                        <a:rPr lang="en-GB" sz="2000" dirty="0">
                          <a:effectLst/>
                        </a:rPr>
                        <a:t>- Part 3: Physical damage to structures and life hazard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838757556"/>
                  </a:ext>
                </a:extLst>
              </a:tr>
              <a:tr h="9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ISO 15118-2:2023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Road vehicles —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Vehicle-to-Grid Communication Interface</a:t>
                      </a:r>
                      <a:r>
                        <a:rPr lang="en-GB" sz="2000" dirty="0">
                          <a:effectLst/>
                        </a:rPr>
                        <a:t>-Part 2: Network and application protocol requirements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1448583331"/>
                  </a:ext>
                </a:extLst>
              </a:tr>
              <a:tr h="9358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47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>
                          <a:effectLst/>
                        </a:rPr>
                        <a:t>GS IEEE 2030.1.1-2023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Standard for </a:t>
                      </a:r>
                      <a:r>
                        <a:rPr lang="en-GB" sz="2000" dirty="0">
                          <a:solidFill>
                            <a:srgbClr val="FF0000"/>
                          </a:solidFill>
                          <a:effectLst/>
                        </a:rPr>
                        <a:t>Technical Specifications of a DC Quick and Bidirectional Charger </a:t>
                      </a:r>
                      <a:r>
                        <a:rPr lang="en-GB" sz="2000" dirty="0">
                          <a:effectLst/>
                        </a:rPr>
                        <a:t>for Use with Electric Vehicles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11698" marR="11698" marT="0" marB="0"/>
                </a:tc>
                <a:extLst>
                  <a:ext uri="{0D108BD9-81ED-4DB2-BD59-A6C34878D82A}">
                    <a16:rowId xmlns:a16="http://schemas.microsoft.com/office/drawing/2014/main" val="344172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6853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843896" y="546574"/>
            <a:ext cx="8024465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OUTLINE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9401487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2D4DC-6B07-4DAB-9322-83E4DBC1FD76}"/>
              </a:ext>
            </a:extLst>
          </p:cNvPr>
          <p:cNvGrpSpPr/>
          <p:nvPr/>
        </p:nvGrpSpPr>
        <p:grpSpPr>
          <a:xfrm>
            <a:off x="-12250" y="6427283"/>
            <a:ext cx="10007599" cy="480358"/>
            <a:chOff x="1" y="6449069"/>
            <a:chExt cx="9740347" cy="48035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0CA5595-D963-41F4-88D0-EB450A1B8E0B}"/>
                </a:ext>
              </a:extLst>
            </p:cNvPr>
            <p:cNvSpPr/>
            <p:nvPr/>
          </p:nvSpPr>
          <p:spPr>
            <a:xfrm>
              <a:off x="1" y="6478439"/>
              <a:ext cx="9740347" cy="379562"/>
            </a:xfrm>
            <a:prstGeom prst="rect">
              <a:avLst/>
            </a:prstGeom>
            <a:solidFill>
              <a:srgbClr val="0B213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BD6169-7984-4774-BBAF-C3E18C419A08}"/>
                </a:ext>
              </a:extLst>
            </p:cNvPr>
            <p:cNvSpPr txBox="1"/>
            <p:nvPr/>
          </p:nvSpPr>
          <p:spPr>
            <a:xfrm>
              <a:off x="163260" y="6545458"/>
              <a:ext cx="5243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www.energycom.gov.gh                    </a:t>
              </a: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(+233) 302 813756/7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D8222211-D685-40E7-A982-61E0831F9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835" y="6596857"/>
              <a:ext cx="257661" cy="25766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E2865D8-F26C-4460-8527-323477E70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81983">
              <a:off x="3077264" y="6604218"/>
              <a:ext cx="288735" cy="20332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D382BC76-82E4-47E5-90C2-A70C9E0E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0542" y="6549615"/>
              <a:ext cx="271123" cy="271123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32723455-1083-4515-9326-C556504FCC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57203" y="6449069"/>
              <a:ext cx="401568" cy="48035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EF5A13E-AE58-42EC-BC58-9AA3CB23F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85545" y="6502466"/>
              <a:ext cx="511680" cy="36303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43BE684-386D-44F4-9052-66A1CDA136E7}"/>
                </a:ext>
              </a:extLst>
            </p:cNvPr>
            <p:cNvSpPr txBox="1"/>
            <p:nvPr/>
          </p:nvSpPr>
          <p:spPr>
            <a:xfrm>
              <a:off x="6422754" y="6511923"/>
              <a:ext cx="306667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</a:t>
              </a:r>
              <a:r>
                <a:rPr lang="en-US" sz="1600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EnergyCommissionGhana</a:t>
              </a:r>
              <a:endPara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048397" y="1660802"/>
            <a:ext cx="10534210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3200" dirty="0">
                <a:ea typeface="+mn-lt"/>
                <a:cs typeface="+mn-lt"/>
              </a:rPr>
              <a:t>Policy Frameworks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3200" dirty="0">
                <a:ea typeface="+mn-lt"/>
                <a:cs typeface="+mn-lt"/>
              </a:rPr>
              <a:t>eV Market Development and Potential 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3200" dirty="0">
                <a:ea typeface="+mn-lt"/>
                <a:cs typeface="+mn-lt"/>
              </a:rPr>
              <a:t>Regulatory Frameworks for the eV Market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3200" dirty="0">
                <a:ea typeface="+mn-lt"/>
                <a:cs typeface="+mn-lt"/>
              </a:rPr>
              <a:t>Supporting/Leveraging Structures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GB" sz="3200" dirty="0">
                <a:ea typeface="+mn-lt"/>
                <a:cs typeface="+mn-lt"/>
              </a:rPr>
              <a:t>Challenges</a:t>
            </a:r>
          </a:p>
          <a:p>
            <a:endParaRPr lang="en-GB" sz="2200" i="1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GB" sz="2200" i="1" dirty="0">
              <a:ea typeface="+mn-lt"/>
              <a:cs typeface="+mn-lt"/>
            </a:endParaRPr>
          </a:p>
          <a:p>
            <a:pPr marL="457200" indent="-457200">
              <a:buAutoNum type="arabicPeriod"/>
            </a:pPr>
            <a:endParaRPr lang="en-GB" sz="2200" i="1" dirty="0">
              <a:cs typeface="Calibri" panose="020F0502020204030204"/>
            </a:endParaRPr>
          </a:p>
          <a:p>
            <a:pPr marL="0" lvl="0" indent="0">
              <a:buNone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733483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22120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2. eV REGULATIONS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141521" y="1213860"/>
            <a:ext cx="1188628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1" indent="-457200">
              <a:spcBef>
                <a:spcPts val="1200"/>
              </a:spcBef>
              <a:spcAft>
                <a:spcPts val="1445"/>
              </a:spcAft>
              <a:buFont typeface="Arial" panose="020B0604020202020204" pitchFamily="34" charset="0"/>
              <a:buChar char="•"/>
              <a:tabLst>
                <a:tab pos="6306185" algn="r"/>
              </a:tabLst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 draft Regulation on eV Charging (Residential, Public, Charge Point Safety) have been developed, and it applies to the following: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22AD93-187B-4424-A409-BE29787149F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" y="2164011"/>
            <a:ext cx="12192000" cy="418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9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68A16-D044-4794-A6F7-529CE5C573B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73" y="391431"/>
            <a:ext cx="8210655" cy="454943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69142B-1C1F-47BF-802C-4DA1041E31C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3573" y="4913309"/>
            <a:ext cx="8227010" cy="1994331"/>
          </a:xfrm>
          <a:prstGeom prst="rect">
            <a:avLst/>
          </a:prstGeom>
        </p:spPr>
      </p:pic>
      <p:sp>
        <p:nvSpPr>
          <p:cNvPr id="24" name="Title 1"/>
          <p:cNvSpPr txBox="1">
            <a:spLocks/>
          </p:cNvSpPr>
          <p:nvPr/>
        </p:nvSpPr>
        <p:spPr>
          <a:xfrm>
            <a:off x="431887" y="-71759"/>
            <a:ext cx="12222393" cy="46900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(1) Residential Charge Point</a:t>
            </a:r>
          </a:p>
        </p:txBody>
      </p:sp>
    </p:spTree>
    <p:extLst>
      <p:ext uri="{BB962C8B-B14F-4D97-AF65-F5344CB8AC3E}">
        <p14:creationId xmlns:p14="http://schemas.microsoft.com/office/powerpoint/2010/main" val="17379813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1887" y="-71759"/>
            <a:ext cx="12222393" cy="46900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(2) Public Charge Points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BE53B4-2553-419F-952A-98F90F6E2EF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31"/>
          <a:stretch/>
        </p:blipFill>
        <p:spPr>
          <a:xfrm>
            <a:off x="733647" y="500949"/>
            <a:ext cx="10712899" cy="5677542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11161689" y="5726475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1477" y="5738365"/>
            <a:ext cx="2743200" cy="365125"/>
          </a:xfrm>
        </p:spPr>
        <p:txBody>
          <a:bodyPr/>
          <a:lstStyle/>
          <a:p>
            <a:fld id="{0DEF5B18-F26F-4F6D-85B5-E94BE98FC35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79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EF5B18-F26F-4F6D-85B5-E94BE98FC35C}" type="slidenum">
              <a:rPr lang="en-US" smtClean="0"/>
              <a:t>23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1887" y="-71759"/>
            <a:ext cx="12222393" cy="46900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(2) Public Charge Points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AA43B6-BE63-4F4F-9C78-C2AF82C812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99" y="469007"/>
            <a:ext cx="10838688" cy="35716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B3E3FD4-910C-4DC5-811E-59A61C09E9C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799" y="4003899"/>
            <a:ext cx="10725450" cy="225059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D7DB78-8220-4D6C-BB74-4BB527BECA9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7699" y="4084464"/>
            <a:ext cx="137215" cy="207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868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DEF5B18-F26F-4F6D-85B5-E94BE98FC35C}" type="slidenum">
              <a:rPr lang="en-US" smtClean="0"/>
              <a:t>24</a:t>
            </a:fld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31887" y="-71759"/>
            <a:ext cx="12222393" cy="469007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(2) Public Charge Points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F67BA1FF-A4B4-40FD-B5E1-BC8AC5D704E4}"/>
              </a:ext>
            </a:extLst>
          </p:cNvPr>
          <p:cNvSpPr txBox="1">
            <a:spLocks/>
          </p:cNvSpPr>
          <p:nvPr/>
        </p:nvSpPr>
        <p:spPr>
          <a:xfrm>
            <a:off x="1334386" y="1276387"/>
            <a:ext cx="10372061" cy="43535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400" b="1" dirty="0">
                <a:latin typeface="Andale Mono"/>
                <a:ea typeface="Andale Mono"/>
                <a:cs typeface="Andale Mono"/>
              </a:rPr>
              <a:t>Other Requirements include;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Fire Prevention (Charge point made of fire retardant material, and have fire detection, alarm control)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Overload protection, lightening protection, attack protection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Earthing protection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Metering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Pricing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Payment system (provision of ticket dispensers in public places)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Labelling and markings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Reporting obligations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dirty="0">
                <a:latin typeface="Andale Mono"/>
                <a:ea typeface="Andale Mono"/>
                <a:cs typeface="Andale Mono"/>
              </a:rPr>
              <a:t>Display/publication of charging reserve and reliability information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400" b="1" dirty="0">
              <a:latin typeface="Andale Mono"/>
              <a:ea typeface="Andale Mono"/>
              <a:cs typeface="Andale Mono"/>
            </a:endParaRPr>
          </a:p>
        </p:txBody>
      </p:sp>
    </p:spTree>
    <p:extLst>
      <p:ext uri="{BB962C8B-B14F-4D97-AF65-F5344CB8AC3E}">
        <p14:creationId xmlns:p14="http://schemas.microsoft.com/office/powerpoint/2010/main" val="595592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12250" y="579597"/>
            <a:ext cx="12222393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4000" b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Calibri Light"/>
              </a:defRPr>
            </a:lvl1pPr>
          </a:lstStyle>
          <a:p>
            <a:r>
              <a:rPr lang="en-US" altLang="en-US" dirty="0"/>
              <a:t>Leveraging on the Net-Metering </a:t>
            </a:r>
            <a:r>
              <a:rPr lang="en-US" altLang="en-US" dirty="0" err="1"/>
              <a:t>Programme</a:t>
            </a:r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25</a:t>
            </a:fld>
            <a:endParaRPr lang="en-US" dirty="0"/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F763984A-B6C4-405D-AA59-A5B654C5BE3D}"/>
              </a:ext>
            </a:extLst>
          </p:cNvPr>
          <p:cNvSpPr txBox="1">
            <a:spLocks/>
          </p:cNvSpPr>
          <p:nvPr/>
        </p:nvSpPr>
        <p:spPr>
          <a:xfrm>
            <a:off x="1336298" y="1523025"/>
            <a:ext cx="9704388" cy="18415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ndale Mono"/>
                <a:ea typeface="Andale Mono"/>
                <a:cs typeface="Andale Mono"/>
              </a:rPr>
              <a:t>Target is 12,000 Net-Metered Solar PV Distributed Generation Systems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ndale Mono"/>
                <a:ea typeface="Andale Mono"/>
                <a:cs typeface="Andale Mono"/>
              </a:rPr>
              <a:t>Vehicle-to-Grid (V2G)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200" dirty="0">
                <a:latin typeface="Andale Mono"/>
                <a:ea typeface="Andale Mono"/>
                <a:cs typeface="Andale Mono"/>
              </a:rPr>
              <a:t>Contract already signed for the supply of 12,000 net meters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200" dirty="0">
              <a:latin typeface="Andale Mono"/>
              <a:ea typeface="Andale Mono"/>
              <a:cs typeface="Andale Mon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200" dirty="0">
              <a:latin typeface="Andale Mono"/>
              <a:ea typeface="Andale Mono"/>
              <a:cs typeface="Andale Mono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US" altLang="en-US" sz="2200" dirty="0">
              <a:latin typeface="Andale Mono"/>
              <a:ea typeface="Andale Mono"/>
              <a:cs typeface="Andale Mono"/>
            </a:endParaRPr>
          </a:p>
        </p:txBody>
      </p:sp>
      <p:pic>
        <p:nvPicPr>
          <p:cNvPr id="30" name="Picture 18">
            <a:extLst>
              <a:ext uri="{FF2B5EF4-FFF2-40B4-BE49-F238E27FC236}">
                <a16:creationId xmlns:a16="http://schemas.microsoft.com/office/drawing/2014/main" id="{59AFEFB2-C3E0-469D-8CF0-15F7D02BBA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3851275"/>
            <a:ext cx="5614987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D28B611-FA61-4A5F-9E36-D0AEBACE3BD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594" y="3493475"/>
            <a:ext cx="5958405" cy="279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2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167852" y="595444"/>
            <a:ext cx="9376554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Leveraging on Fuel Stations Infrastructure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359271-94EF-4CE1-AF47-174B020F0B5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43" y="1221693"/>
            <a:ext cx="4045406" cy="56915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36C5B0-9F9A-459F-8CF3-59C459A7317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1589" y="1264485"/>
            <a:ext cx="4885508" cy="5287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AC3BDE-60DC-4F49-9A04-90306C4286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3259" y="1150833"/>
            <a:ext cx="3925194" cy="557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2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Structures to Support the eV Drive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7046723" y="5566680"/>
            <a:ext cx="4907602" cy="6749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61884" y="1479237"/>
            <a:ext cx="1107592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Conducive Tariff Regime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: The PURC is working to design a </a:t>
            </a:r>
            <a:r>
              <a:rPr lang="en-US" sz="2200" kern="1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special tariff 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for eV charging</a:t>
            </a:r>
            <a:r>
              <a:rPr lang="en-GB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35560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Net-Metering</a:t>
            </a:r>
            <a:r>
              <a:rPr lang="en-US" sz="2200" b="1" kern="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2200" kern="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The Energy Commission will consider </a:t>
            </a:r>
            <a:r>
              <a:rPr lang="en-US" sz="2200" kern="1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net meters for eV Charging Stations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 The Net Metering Code will apply</a:t>
            </a:r>
            <a:r>
              <a:rPr lang="en-GB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</a:p>
          <a:p>
            <a:pPr marL="355600" marR="10160" indent="-285750" algn="just">
              <a:spcBef>
                <a:spcPts val="1200"/>
              </a:spcBef>
              <a:spcAft>
                <a:spcPts val="1590"/>
              </a:spcAft>
              <a:buFont typeface="Arial" panose="020B0604020202020204" pitchFamily="34" charset="0"/>
              <a:buChar char="•"/>
            </a:pPr>
            <a:r>
              <a:rPr lang="en-GB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Enforce Bus Lanes Policy: </a:t>
            </a:r>
            <a:r>
              <a:rPr lang="en-GB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eV buses </a:t>
            </a:r>
            <a:r>
              <a:rPr lang="en-GB" sz="2200" kern="100" dirty="0">
                <a:solidFill>
                  <a:srgbClr val="FF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should not compete </a:t>
            </a:r>
            <a:r>
              <a:rPr lang="en-GB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with </a:t>
            </a:r>
            <a:r>
              <a:rPr lang="en-GB" sz="2200" kern="1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trotros</a:t>
            </a:r>
            <a:r>
              <a:rPr lang="en-GB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/taxis.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endParaRPr lang="en-GB" sz="2200" kern="1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55600" marR="10160" indent="-285750">
              <a:spcBef>
                <a:spcPts val="1200"/>
              </a:spcBef>
              <a:spcAft>
                <a:spcPts val="1590"/>
              </a:spcAft>
              <a:buFont typeface="Arial" panose="020B0604020202020204" pitchFamily="34" charset="0"/>
              <a:buChar char="•"/>
            </a:pPr>
            <a:r>
              <a:rPr lang="en-GB" sz="2200" b="1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Special Number Plates for eVs: 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This will promote and easily assist eVs when                    needed. </a:t>
            </a:r>
            <a:r>
              <a:rPr lang="en-US" sz="2200" kern="100" dirty="0" err="1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Eg.</a:t>
            </a: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 In China, some EU countries, they issue green number plates or                                    green highlight.</a:t>
            </a:r>
          </a:p>
          <a:p>
            <a:pPr marL="355600" marR="10160" indent="-285750" algn="just">
              <a:spcBef>
                <a:spcPts val="1200"/>
              </a:spcBef>
              <a:spcAft>
                <a:spcPts val="1590"/>
              </a:spcAft>
              <a:buFont typeface="Arial" panose="020B0604020202020204" pitchFamily="34" charset="0"/>
              <a:buChar char="•"/>
            </a:pPr>
            <a:endParaRPr lang="en-GB" sz="2200" kern="1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55600" marR="10160" indent="-285750" algn="just">
              <a:spcBef>
                <a:spcPts val="1200"/>
              </a:spcBef>
              <a:spcAft>
                <a:spcPts val="1590"/>
              </a:spcAft>
              <a:buFont typeface="Arial" panose="020B0604020202020204" pitchFamily="34" charset="0"/>
              <a:buChar char="•"/>
            </a:pPr>
            <a:endParaRPr lang="en-GB" sz="22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Green Number Plates Could Be Introduced For Electric Vehicles | Bristol ...">
            <a:extLst>
              <a:ext uri="{FF2B5EF4-FFF2-40B4-BE49-F238E27FC236}">
                <a16:creationId xmlns:a16="http://schemas.microsoft.com/office/drawing/2014/main" id="{E33D5328-DEC9-45C0-8D92-4A0D3EC74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21220" y="4140060"/>
            <a:ext cx="1670780" cy="159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广州怎样更换新能源车牌？广州更换新能源车牌方法一览- 广州本地宝">
            <a:extLst>
              <a:ext uri="{FF2B5EF4-FFF2-40B4-BE49-F238E27FC236}">
                <a16:creationId xmlns:a16="http://schemas.microsoft.com/office/drawing/2014/main" id="{0F527023-EC5C-48FB-B308-D40CA8025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62190" y="3635350"/>
            <a:ext cx="1583219" cy="42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5627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CHALLENGES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237675" y="1508778"/>
            <a:ext cx="11716650" cy="3298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28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61884" y="1479237"/>
            <a:ext cx="110759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Charge/pricing structure is fee-for-service instead of per kWh</a:t>
            </a:r>
            <a:endParaRPr lang="en-GB" sz="2200" kern="1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55600" marR="1016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Re-wiring, which most times need a dedicated transformer..</a:t>
            </a:r>
          </a:p>
          <a:p>
            <a:pPr marL="355600" marR="1016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Access to finance</a:t>
            </a:r>
          </a:p>
          <a:p>
            <a:pPr marL="355600" marR="1016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Lack of incentives</a:t>
            </a:r>
          </a:p>
          <a:p>
            <a:pPr marL="355600" marR="1016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Depreciating the Cedi against the dollar </a:t>
            </a:r>
            <a:endParaRPr lang="en-GB" sz="2200" kern="1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982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1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E5AC206-DDDD-44E3-97CD-4434FD416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9658" y="2055513"/>
            <a:ext cx="8577943" cy="2050753"/>
          </a:xfrm>
          <a:solidFill>
            <a:schemeClr val="bg1">
              <a:alpha val="31000"/>
            </a:schemeClr>
          </a:solidFill>
        </p:spPr>
        <p:txBody>
          <a:bodyPr>
            <a:noAutofit/>
          </a:bodyPr>
          <a:lstStyle/>
          <a:p>
            <a:r>
              <a:rPr lang="en-US" sz="6600" dirty="0">
                <a:solidFill>
                  <a:srgbClr val="1F547D"/>
                </a:solidFill>
                <a:latin typeface="+mn-lt"/>
                <a:cs typeface="Calibri" panose="020F0502020204030204" pitchFamily="34" charset="0"/>
              </a:rPr>
              <a:t>THANK YOU FOR YOUR ATTENTION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A41F784C-C640-4296-AA0B-7BC2E7B2AB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86158" cy="25766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C4B947-30F7-40F2-94D2-BC14E81698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3312" y="6609161"/>
            <a:ext cx="320669" cy="203326"/>
          </a:xfrm>
          <a:prstGeom prst="rect">
            <a:avLst/>
          </a:prstGeom>
        </p:spPr>
      </p:pic>
      <p:sp>
        <p:nvSpPr>
          <p:cNvPr id="9" name="Hexagon 8">
            <a:extLst>
              <a:ext uri="{FF2B5EF4-FFF2-40B4-BE49-F238E27FC236}">
                <a16:creationId xmlns:a16="http://schemas.microsoft.com/office/drawing/2014/main" id="{11A33940-4129-4D4F-A2FA-C3EEB635512E}"/>
              </a:ext>
            </a:extLst>
          </p:cNvPr>
          <p:cNvSpPr/>
          <p:nvPr/>
        </p:nvSpPr>
        <p:spPr>
          <a:xfrm>
            <a:off x="8629650" y="371959"/>
            <a:ext cx="4286613" cy="3011321"/>
          </a:xfrm>
          <a:prstGeom prst="hexagon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1000" r="1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296150" cy="1219200"/>
          </a:xfrm>
          <a:prstGeom prst="rect">
            <a:avLst/>
          </a:prstGeom>
        </p:spPr>
      </p:pic>
      <p:sp>
        <p:nvSpPr>
          <p:cNvPr id="26" name="Hexagon 25">
            <a:extLst>
              <a:ext uri="{FF2B5EF4-FFF2-40B4-BE49-F238E27FC236}">
                <a16:creationId xmlns:a16="http://schemas.microsoft.com/office/drawing/2014/main" id="{097B66ED-B5E5-458C-8AF2-B801410FC304}"/>
              </a:ext>
            </a:extLst>
          </p:cNvPr>
          <p:cNvSpPr/>
          <p:nvPr/>
        </p:nvSpPr>
        <p:spPr>
          <a:xfrm>
            <a:off x="8610369" y="3629228"/>
            <a:ext cx="4288701" cy="3232998"/>
          </a:xfrm>
          <a:prstGeom prst="hexagon">
            <a:avLst/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r="17000"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DE456338-1FD1-47C6-AC40-C60E3ED20117}"/>
              </a:ext>
            </a:extLst>
          </p:cNvPr>
          <p:cNvGrpSpPr/>
          <p:nvPr/>
        </p:nvGrpSpPr>
        <p:grpSpPr>
          <a:xfrm>
            <a:off x="429658" y="4626285"/>
            <a:ext cx="3712851" cy="2050753"/>
            <a:chOff x="429659" y="4626286"/>
            <a:chExt cx="3059450" cy="1704158"/>
          </a:xfrm>
        </p:grpSpPr>
        <p:sp>
          <p:nvSpPr>
            <p:cNvPr id="36" name="Title 1">
              <a:extLst>
                <a:ext uri="{FF2B5EF4-FFF2-40B4-BE49-F238E27FC236}">
                  <a16:creationId xmlns:a16="http://schemas.microsoft.com/office/drawing/2014/main" id="{5011D313-436A-4D94-9F77-E8162EC311D5}"/>
                </a:ext>
              </a:extLst>
            </p:cNvPr>
            <p:cNvSpPr txBox="1">
              <a:spLocks/>
            </p:cNvSpPr>
            <p:nvPr/>
          </p:nvSpPr>
          <p:spPr>
            <a:xfrm>
              <a:off x="947602" y="5161743"/>
              <a:ext cx="2541507" cy="46884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1F54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EnergyCommissionGhana</a:t>
              </a:r>
            </a:p>
          </p:txBody>
        </p:sp>
        <p:sp>
          <p:nvSpPr>
            <p:cNvPr id="37" name="Title 1">
              <a:extLst>
                <a:ext uri="{FF2B5EF4-FFF2-40B4-BE49-F238E27FC236}">
                  <a16:creationId xmlns:a16="http://schemas.microsoft.com/office/drawing/2014/main" id="{339BB6D5-206D-4C3F-88DE-A5B6E7E81C59}"/>
                </a:ext>
              </a:extLst>
            </p:cNvPr>
            <p:cNvSpPr txBox="1">
              <a:spLocks/>
            </p:cNvSpPr>
            <p:nvPr/>
          </p:nvSpPr>
          <p:spPr>
            <a:xfrm>
              <a:off x="947601" y="5511673"/>
              <a:ext cx="2541507" cy="46884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1F54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EnergyCommissionGhana</a:t>
              </a:r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AB7960AA-1F8B-4DAE-B457-643AC7F5CBC4}"/>
                </a:ext>
              </a:extLst>
            </p:cNvPr>
            <p:cNvSpPr txBox="1">
              <a:spLocks/>
            </p:cNvSpPr>
            <p:nvPr/>
          </p:nvSpPr>
          <p:spPr>
            <a:xfrm>
              <a:off x="942731" y="5861603"/>
              <a:ext cx="2541507" cy="46884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1600" dirty="0">
                  <a:solidFill>
                    <a:srgbClr val="1F54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EnergyCommissionGhana</a:t>
              </a:r>
            </a:p>
          </p:txBody>
        </p:sp>
        <p:sp>
          <p:nvSpPr>
            <p:cNvPr id="39" name="Title 1">
              <a:extLst>
                <a:ext uri="{FF2B5EF4-FFF2-40B4-BE49-F238E27FC236}">
                  <a16:creationId xmlns:a16="http://schemas.microsoft.com/office/drawing/2014/main" id="{D219A742-5E5B-4306-9B6C-88A776B273FF}"/>
                </a:ext>
              </a:extLst>
            </p:cNvPr>
            <p:cNvSpPr txBox="1">
              <a:spLocks/>
            </p:cNvSpPr>
            <p:nvPr/>
          </p:nvSpPr>
          <p:spPr>
            <a:xfrm>
              <a:off x="450617" y="4626286"/>
              <a:ext cx="2174034" cy="46884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</p:spPr>
          <p:txBody>
            <a:bodyPr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800" dirty="0">
                  <a:solidFill>
                    <a:srgbClr val="1F54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Follow us</a:t>
              </a:r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4EF81F31-EF6C-487A-A221-7AD62ECBB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952" y="5416637"/>
              <a:ext cx="401568" cy="480358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8B8294B5-C06E-40C9-BCBB-5B3031C7DB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9659" y="5821300"/>
              <a:ext cx="511680" cy="363037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5D333AD3-EC48-456A-919E-0EDCFA367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443" y="5168816"/>
              <a:ext cx="271123" cy="27112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0A73811B-8002-4763-A8AE-29A64C74DC68}"/>
              </a:ext>
            </a:extLst>
          </p:cNvPr>
          <p:cNvSpPr/>
          <p:nvPr/>
        </p:nvSpPr>
        <p:spPr>
          <a:xfrm>
            <a:off x="-12250" y="6456653"/>
            <a:ext cx="5477749" cy="379562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91B3BE-D628-4D0A-8CE5-1083A321C27F}"/>
              </a:ext>
            </a:extLst>
          </p:cNvPr>
          <p:cNvSpPr txBox="1"/>
          <p:nvPr/>
        </p:nvSpPr>
        <p:spPr>
          <a:xfrm>
            <a:off x="155488" y="6523672"/>
            <a:ext cx="5387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www.energycom.gov.gh     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(+233) 302 813756/7</a:t>
            </a:r>
            <a:endParaRPr kumimoji="0" lang="en-US" sz="160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7C356F-2A5E-42A8-B628-F151FCCB10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6" y="6575071"/>
            <a:ext cx="264731" cy="257661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B4C038A-1BD1-4C1A-977A-4905AFC371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149446" y="6582432"/>
            <a:ext cx="296657" cy="20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6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Growth in the Global eV Market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61884" y="1422967"/>
            <a:ext cx="11075923" cy="4462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1016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Almost 14 million new electric cars were registered globally in 2023, bringing their total number on the roads to 40 million [Global EV Outlook (GEVO-2023)]. </a:t>
            </a:r>
          </a:p>
          <a:p>
            <a:pPr marL="457200" marR="1016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Electric car sales in 2023 were 3.5 million higher than in 2022, a 35% year-on-year increase. This is more than six times higher than in 2018, just 5 years earlier. </a:t>
            </a:r>
          </a:p>
          <a:p>
            <a:pPr marL="457200" marR="1016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In 2023, there were over 250 000 new registrations per week, which is more than the annual total in 2013, ten years earlier. </a:t>
            </a:r>
          </a:p>
          <a:p>
            <a:pPr marL="457200" marR="1016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Electric cars accounted for around 18% of all cars sold in 2023, up from only 2%  in 2018. </a:t>
            </a:r>
          </a:p>
          <a:p>
            <a:pPr marL="457200" marR="10160" indent="-4572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These trends indicate that growth remains robust as electric car markets mature. Battery electric cars accounted for 70% of the electric car stock in 2023.</a:t>
            </a:r>
            <a:endParaRPr lang="en-GB" sz="2400" b="1" kern="100" dirty="0">
              <a:solidFill>
                <a:srgbClr val="000000"/>
              </a:solidFill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1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-57477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1521" y="546574"/>
            <a:ext cx="11879029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ENERGY TRANSITION FRAMEWORK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9401487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603351" y="1087690"/>
            <a:ext cx="749808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150" b="1" dirty="0"/>
              <a:t>Net-Zero Targets -2040</a:t>
            </a:r>
            <a:endParaRPr lang="en-US" sz="2150" dirty="0"/>
          </a:p>
          <a:p>
            <a:r>
              <a:rPr lang="en-US" sz="2150" dirty="0"/>
              <a:t>• Upscaling of nuclear power in the electricity generation mix.</a:t>
            </a:r>
          </a:p>
          <a:p>
            <a:r>
              <a:rPr lang="en-US" sz="2150" dirty="0"/>
              <a:t>• Phasing out off-road fossil-</a:t>
            </a:r>
            <a:r>
              <a:rPr lang="en-US" sz="2150" dirty="0" err="1"/>
              <a:t>fuelled</a:t>
            </a:r>
            <a:r>
              <a:rPr lang="en-US" sz="2150" dirty="0"/>
              <a:t> ICEs.</a:t>
            </a:r>
          </a:p>
          <a:p>
            <a:r>
              <a:rPr lang="en-US" sz="2150" dirty="0"/>
              <a:t>• Phased out fossil liquid fuel for electricity generation.</a:t>
            </a:r>
          </a:p>
          <a:p>
            <a:endParaRPr lang="en-US" sz="2150" dirty="0"/>
          </a:p>
          <a:p>
            <a:r>
              <a:rPr lang="en-US" sz="2150" b="1" dirty="0"/>
              <a:t>Net-Zero Targets -2050</a:t>
            </a:r>
            <a:endParaRPr lang="en-US" sz="2150" dirty="0"/>
          </a:p>
          <a:p>
            <a:r>
              <a:rPr lang="en-US" sz="2150" dirty="0"/>
              <a:t>• More than 50% of metro urban households use electric stoves.</a:t>
            </a:r>
          </a:p>
          <a:p>
            <a:r>
              <a:rPr lang="en-US" sz="2150" dirty="0"/>
              <a:t>• More than 90% of household electrical appliances are best in class.</a:t>
            </a:r>
          </a:p>
          <a:p>
            <a:r>
              <a:rPr lang="en-US" sz="2150" dirty="0"/>
              <a:t>• </a:t>
            </a:r>
            <a:r>
              <a:rPr lang="en-US" sz="2150" dirty="0">
                <a:solidFill>
                  <a:srgbClr val="FF0000"/>
                </a:solidFill>
              </a:rPr>
              <a:t>More than 70% of road vehicles are electricity </a:t>
            </a:r>
            <a:r>
              <a:rPr lang="en-US" sz="2150" dirty="0"/>
              <a:t>and</a:t>
            </a:r>
            <a:r>
              <a:rPr lang="en-US" sz="2150" dirty="0">
                <a:solidFill>
                  <a:srgbClr val="FF0000"/>
                </a:solidFill>
              </a:rPr>
              <a:t> </a:t>
            </a:r>
            <a:r>
              <a:rPr lang="en-US" sz="2150" dirty="0"/>
              <a:t>hydrogen </a:t>
            </a:r>
            <a:r>
              <a:rPr lang="en-US" sz="2150" dirty="0" err="1"/>
              <a:t>fuelled</a:t>
            </a:r>
            <a:r>
              <a:rPr lang="en-US" sz="2150" dirty="0"/>
              <a:t>.</a:t>
            </a:r>
          </a:p>
          <a:p>
            <a:endParaRPr lang="en-US" sz="2150" dirty="0"/>
          </a:p>
          <a:p>
            <a:r>
              <a:rPr lang="en-US" sz="2150" b="1" dirty="0"/>
              <a:t>Net-Zero Targets -2070</a:t>
            </a:r>
            <a:endParaRPr lang="en-US" sz="2150" dirty="0"/>
          </a:p>
          <a:p>
            <a:r>
              <a:rPr lang="en-US" sz="2150" dirty="0"/>
              <a:t>• More than 70% of rural households use LPG for cooking.</a:t>
            </a:r>
          </a:p>
          <a:p>
            <a:r>
              <a:rPr lang="en-US" sz="2150" dirty="0"/>
              <a:t>• </a:t>
            </a:r>
            <a:r>
              <a:rPr lang="en-US" sz="2150" dirty="0">
                <a:solidFill>
                  <a:srgbClr val="FF0000"/>
                </a:solidFill>
              </a:rPr>
              <a:t>All road and rail mobilities are electricity </a:t>
            </a:r>
            <a:r>
              <a:rPr lang="en-US" sz="2150" dirty="0"/>
              <a:t>and hydrogen </a:t>
            </a:r>
            <a:r>
              <a:rPr lang="en-US" sz="2150" dirty="0" err="1"/>
              <a:t>fuelled</a:t>
            </a:r>
            <a:r>
              <a:rPr lang="en-US" sz="2150" dirty="0"/>
              <a:t>.</a:t>
            </a:r>
          </a:p>
          <a:p>
            <a:r>
              <a:rPr lang="en-US" sz="2150" dirty="0"/>
              <a:t>• Net-zero emission in electricity generation in the mid-60s.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9728C0-64B3-4EFA-98C1-D34028CBC0D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46" y="1085831"/>
            <a:ext cx="4117566" cy="577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60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-57477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41521" y="546574"/>
            <a:ext cx="11879029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ENERGY TRANSITION INVESTMENT PLAN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9401487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5</a:t>
            </a:fld>
            <a:endParaRPr lang="en-US" dirty="0"/>
          </a:p>
        </p:txBody>
      </p:sp>
      <p:pic>
        <p:nvPicPr>
          <p:cNvPr id="14338" name="Picture 2" descr="Ghana Energy Transition and Investment Plan | PDF">
            <a:extLst>
              <a:ext uri="{FF2B5EF4-FFF2-40B4-BE49-F238E27FC236}">
                <a16:creationId xmlns:a16="http://schemas.microsoft.com/office/drawing/2014/main" id="{363F7DF7-5B15-47CC-8BFF-0497E700D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680" y="1080518"/>
            <a:ext cx="4330500" cy="57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C54BE4-EEC2-4539-B0C2-5338A4AD778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2021" y="1255384"/>
            <a:ext cx="7509232" cy="548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791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NATIONAL EV POLICY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13772" y="1333878"/>
            <a:ext cx="11444399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The National Electric Vehicle Policy </a:t>
            </a:r>
            <a:r>
              <a:rPr lang="en-US" sz="2400" dirty="0"/>
              <a:t>seeks to effectively contribute to a reduction in greenhouse gas emissions in the transport sector and to actively promote sustainable development.</a:t>
            </a:r>
          </a:p>
          <a:p>
            <a:endParaRPr lang="en-US" sz="2400" dirty="0"/>
          </a:p>
          <a:p>
            <a:r>
              <a:rPr lang="en-US" sz="2400" b="1" dirty="0"/>
              <a:t>Implementation Phases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Phase 1: 2024-2026. </a:t>
            </a:r>
            <a:r>
              <a:rPr lang="en-US" sz="2400" dirty="0"/>
              <a:t>This is the </a:t>
            </a:r>
            <a:r>
              <a:rPr lang="en-US" sz="2400" dirty="0">
                <a:solidFill>
                  <a:srgbClr val="FF0000"/>
                </a:solidFill>
              </a:rPr>
              <a:t>Preparatory Phase</a:t>
            </a:r>
            <a:r>
              <a:rPr lang="en-US" sz="2400" dirty="0"/>
              <a:t>. The key focus will be on </a:t>
            </a:r>
            <a:r>
              <a:rPr lang="en-US" sz="2400" dirty="0">
                <a:solidFill>
                  <a:srgbClr val="FF0000"/>
                </a:solidFill>
              </a:rPr>
              <a:t>addressing the challenges and barriers </a:t>
            </a:r>
            <a:r>
              <a:rPr lang="en-US" sz="2400" dirty="0"/>
              <a:t>to EV uptake.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Phase 2: 2027 – 2035</a:t>
            </a:r>
            <a:r>
              <a:rPr lang="en-US" sz="2400" dirty="0"/>
              <a:t>. The principal objective of this phase is to ensure a </a:t>
            </a:r>
            <a:r>
              <a:rPr lang="en-US" sz="2400" dirty="0">
                <a:solidFill>
                  <a:srgbClr val="FF0000"/>
                </a:solidFill>
              </a:rPr>
              <a:t>successful takeoff and successful transition</a:t>
            </a:r>
            <a:r>
              <a:rPr lang="en-US" sz="2400" dirty="0"/>
              <a:t> to EVs in Ghana. The target is that by the end of this phase EV penetration rate will be </a:t>
            </a:r>
            <a:r>
              <a:rPr lang="en-US" sz="2400" dirty="0">
                <a:solidFill>
                  <a:srgbClr val="FF0000"/>
                </a:solidFill>
              </a:rPr>
              <a:t>35%</a:t>
            </a:r>
            <a:r>
              <a:rPr lang="en-US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Phase 3: 2036 – 2045</a:t>
            </a:r>
            <a:r>
              <a:rPr lang="en-US" sz="2400" dirty="0"/>
              <a:t>: During this phase, efforts will be made to ensure that, </a:t>
            </a:r>
            <a:r>
              <a:rPr lang="en-US" sz="2400" dirty="0">
                <a:solidFill>
                  <a:srgbClr val="FF0000"/>
                </a:solidFill>
              </a:rPr>
              <a:t>by the year 2045 no new petrol or diesel vehicles </a:t>
            </a:r>
            <a:r>
              <a:rPr lang="en-US" sz="2400" dirty="0"/>
              <a:t>would be sold or imported into Ghana.</a:t>
            </a:r>
            <a:endParaRPr lang="en-US" sz="2800" kern="1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02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POTENTIAL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7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09D0BA-02DA-AEAD-A851-D6AE1DB8C174}"/>
              </a:ext>
            </a:extLst>
          </p:cNvPr>
          <p:cNvSpPr txBox="1"/>
          <p:nvPr/>
        </p:nvSpPr>
        <p:spPr>
          <a:xfrm>
            <a:off x="461884" y="1574251"/>
            <a:ext cx="11396287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As of 2022, there were over 3.2 million registered vehicles in Ghana.</a:t>
            </a:r>
          </a:p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Over 100,000 cars are imported into Ghana every year. </a:t>
            </a:r>
            <a:r>
              <a:rPr lang="en-US" dirty="0"/>
              <a:t>(</a:t>
            </a:r>
            <a:r>
              <a:rPr lang="en-US" dirty="0">
                <a:hlinkClick r:id="rId5"/>
              </a:rPr>
              <a:t>www.trade.gov</a:t>
            </a:r>
            <a:r>
              <a:rPr lang="en-US" dirty="0"/>
              <a:t>, Dec. 2023)</a:t>
            </a:r>
          </a:p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About 90% of the cars on Ghana’s roads are imported used cars </a:t>
            </a:r>
            <a:r>
              <a:rPr lang="pl-PL" dirty="0"/>
              <a:t>(</a:t>
            </a:r>
            <a:r>
              <a:rPr lang="pl-PL" dirty="0">
                <a:hlinkClick r:id="rId5"/>
              </a:rPr>
              <a:t>www.trade.go</a:t>
            </a:r>
            <a:r>
              <a:rPr lang="en-US" dirty="0">
                <a:hlinkClick r:id="rId5"/>
              </a:rPr>
              <a:t>v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/>
              <a:t>Dec. 2023)</a:t>
            </a:r>
            <a:endParaRPr lang="en-US" sz="2400" kern="100" dirty="0">
              <a:solidFill>
                <a:srgbClr val="000000"/>
              </a:solidFill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The Environmental Protection Agency of Ghana (EPA) has identified vehicular exhaust emissions from road transport as the single largest contributor, responsible for 48% of the total energy emissions and 17% of the total national emissions. </a:t>
            </a:r>
          </a:p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The national target is to achieve net zero emissions by 2060-2070.</a:t>
            </a:r>
          </a:p>
          <a:p>
            <a:pPr marL="387985" marR="889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kern="100" dirty="0">
                <a:solidFill>
                  <a:srgbClr val="000000"/>
                </a:solidFill>
                <a:latin typeface="Cambria" panose="02040503050406030204" pitchFamily="18" charset="0"/>
                <a:ea typeface="Calibri" panose="020F0502020204030204" pitchFamily="34" charset="0"/>
              </a:rPr>
              <a:t>High cost of fuel.</a:t>
            </a:r>
          </a:p>
        </p:txBody>
      </p:sp>
    </p:spTree>
    <p:extLst>
      <p:ext uri="{BB962C8B-B14F-4D97-AF65-F5344CB8AC3E}">
        <p14:creationId xmlns:p14="http://schemas.microsoft.com/office/powerpoint/2010/main" val="2055405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DEVELOPMENT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A7F99B-92CD-49D8-9241-B4D18280C57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0F15505A-48E1-48DA-9310-0B09A2AF07D0}"/>
                  </a:ext>
                </a:extLst>
              </p14:cNvPr>
              <p14:cNvContentPartPr/>
              <p14:nvPr/>
            </p14:nvContentPartPr>
            <p14:xfrm>
              <a:off x="3268646" y="3217868"/>
              <a:ext cx="2051280" cy="2536560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0F15505A-48E1-48DA-9310-0B09A2AF07D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59646" y="3208868"/>
                <a:ext cx="2068920" cy="255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6432B827-FC32-46DC-A8BE-EBBF83CFD41C}"/>
                  </a:ext>
                </a:extLst>
              </p14:cNvPr>
              <p14:cNvContentPartPr/>
              <p14:nvPr/>
            </p14:nvContentPartPr>
            <p14:xfrm>
              <a:off x="7783083" y="4336748"/>
              <a:ext cx="1585763" cy="163548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6432B827-FC32-46DC-A8BE-EBBF83CFD41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774443" y="4328108"/>
                <a:ext cx="1603403" cy="165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3949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1040686" y="6356350"/>
            <a:ext cx="379563" cy="379562"/>
          </a:xfrm>
          <a:prstGeom prst="ellipse">
            <a:avLst/>
          </a:prstGeom>
          <a:solidFill>
            <a:srgbClr val="0B213E"/>
          </a:solidFill>
          <a:ln>
            <a:solidFill>
              <a:srgbClr val="0B21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8143" y="0"/>
            <a:ext cx="12192000" cy="371958"/>
          </a:xfrm>
          <a:prstGeom prst="rect">
            <a:avLst/>
          </a:prstGeom>
          <a:solidFill>
            <a:srgbClr val="0B21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702305" y="614943"/>
            <a:ext cx="10185948" cy="767176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Cambria" panose="02040503050406030204" pitchFamily="18" charset="0"/>
                <a:cs typeface="Calibri Light"/>
              </a:rPr>
              <a:t>MARKET POTENTIAL</a:t>
            </a:r>
            <a:endParaRPr lang="de-DE" sz="4000" dirty="0">
              <a:latin typeface="+mn-lt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35" y="6596857"/>
            <a:ext cx="257661" cy="257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1983">
            <a:off x="3594097" y="6604218"/>
            <a:ext cx="288735" cy="203326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38A7C6E8-454F-476C-8726-FF12DB503630}"/>
              </a:ext>
            </a:extLst>
          </p:cNvPr>
          <p:cNvSpPr txBox="1">
            <a:spLocks/>
          </p:cNvSpPr>
          <p:nvPr/>
        </p:nvSpPr>
        <p:spPr>
          <a:xfrm>
            <a:off x="141521" y="1343503"/>
            <a:ext cx="11716650" cy="4732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43"/>
            <a:ext cx="3949638" cy="61508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F5B18-F26F-4F6D-85B5-E94BE98FC35C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C7056F-0153-4FAC-A43F-0D610ACBC0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5527" y="1560324"/>
            <a:ext cx="6583252" cy="508605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F75320-C955-4AFF-AFB4-96FA4793003A}"/>
              </a:ext>
            </a:extLst>
          </p:cNvPr>
          <p:cNvSpPr/>
          <p:nvPr/>
        </p:nvSpPr>
        <p:spPr>
          <a:xfrm>
            <a:off x="476446" y="2110679"/>
            <a:ext cx="2813549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According to the DVLA, 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1,363 four-wheeled Battery Electric Vehicles (BEVs) were registered at the end of 2022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representing a yearly registration of 194 units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36A6442-930C-44F1-9C47-321F80A95C5B}"/>
              </a:ext>
            </a:extLst>
          </p:cNvPr>
          <p:cNvSpPr/>
          <p:nvPr/>
        </p:nvSpPr>
        <p:spPr>
          <a:xfrm>
            <a:off x="4537861" y="1329066"/>
            <a:ext cx="5485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Cumulative forecast of four-wheeled BEV under BAU</a:t>
            </a:r>
            <a:endParaRPr lang="en-US" b="1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69C38B-6E27-40AD-A98E-7D0FEBB455A9}"/>
              </a:ext>
            </a:extLst>
          </p:cNvPr>
          <p:cNvSpPr/>
          <p:nvPr/>
        </p:nvSpPr>
        <p:spPr>
          <a:xfrm>
            <a:off x="8201981" y="6570243"/>
            <a:ext cx="288149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Source: Study by EC, UNDP, MESTI, 2023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103616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32110803051479C617ABD06E38DF5" ma:contentTypeVersion="18" ma:contentTypeDescription="Create a new document." ma:contentTypeScope="" ma:versionID="7181d82f165b3c46d9c66793eda2c99c">
  <xsd:schema xmlns:xsd="http://www.w3.org/2001/XMLSchema" xmlns:xs="http://www.w3.org/2001/XMLSchema" xmlns:p="http://schemas.microsoft.com/office/2006/metadata/properties" xmlns:ns3="c02dc9d2-a498-478c-968d-7a06de1f05f5" xmlns:ns4="28423d8f-0dd9-4719-b3fb-3806c1255886" targetNamespace="http://schemas.microsoft.com/office/2006/metadata/properties" ma:root="true" ma:fieldsID="e2b85400a0d617d77590102c27007adb" ns3:_="" ns4:_="">
    <xsd:import namespace="c02dc9d2-a498-478c-968d-7a06de1f05f5"/>
    <xsd:import namespace="28423d8f-0dd9-4719-b3fb-3806c125588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Location" minOccurs="0"/>
                <xsd:element ref="ns4:_activity" minOccurs="0"/>
                <xsd:element ref="ns4:MediaServiceObjectDetectorVersions" minOccurs="0"/>
                <xsd:element ref="ns4:MediaServiceSystemTag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2dc9d2-a498-478c-968d-7a06de1f05f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23d8f-0dd9-4719-b3fb-3806c12558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8423d8f-0dd9-4719-b3fb-3806c1255886" xsi:nil="true"/>
  </documentManagement>
</p:properties>
</file>

<file path=customXml/itemProps1.xml><?xml version="1.0" encoding="utf-8"?>
<ds:datastoreItem xmlns:ds="http://schemas.openxmlformats.org/officeDocument/2006/customXml" ds:itemID="{B35557B9-4042-46D5-A438-5CD6E5EB3E3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13554E0-B1A8-4666-A128-F01E79AB06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02dc9d2-a498-478c-968d-7a06de1f05f5"/>
    <ds:schemaRef ds:uri="28423d8f-0dd9-4719-b3fb-3806c12558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1B296F1-5934-4A34-AEFF-BDE6293C7DE5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2006/metadata/properties"/>
    <ds:schemaRef ds:uri="c02dc9d2-a498-478c-968d-7a06de1f05f5"/>
    <ds:schemaRef ds:uri="http://schemas.microsoft.com/office/infopath/2007/PartnerControls"/>
    <ds:schemaRef ds:uri="http://purl.org/dc/elements/1.1/"/>
    <ds:schemaRef ds:uri="28423d8f-0dd9-4719-b3fb-3806c1255886"/>
    <ds:schemaRef ds:uri="http://purl.org/dc/terms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15217</TotalTime>
  <Words>1574</Words>
  <Application>Microsoft Office PowerPoint</Application>
  <PresentationFormat>Widescreen</PresentationFormat>
  <Paragraphs>213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Andale Mono</vt:lpstr>
      <vt:lpstr>Arial</vt:lpstr>
      <vt:lpstr>Calibri</vt:lpstr>
      <vt:lpstr>Calibri Light</vt:lpstr>
      <vt:lpstr>Cambria</vt:lpstr>
      <vt:lpstr>Ebrima</vt:lpstr>
      <vt:lpstr>Times New Roman</vt:lpstr>
      <vt:lpstr>Wingdings</vt:lpstr>
      <vt:lpstr>Office Theme</vt:lpstr>
      <vt:lpstr>Ghana’s Infrastructural Preparedness for Electric Vehicle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YOUR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Carl Nuworklo</dc:creator>
  <cp:keywords/>
  <dc:description/>
  <cp:lastModifiedBy>Frederick Ken. Appiah</cp:lastModifiedBy>
  <cp:revision>448</cp:revision>
  <cp:lastPrinted>2022-06-23T07:58:27Z</cp:lastPrinted>
  <dcterms:created xsi:type="dcterms:W3CDTF">2019-11-05T09:37:34Z</dcterms:created>
  <dcterms:modified xsi:type="dcterms:W3CDTF">2024-10-10T06:13:06Z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0x0101007DC32110803051479C617ABD06E38DF5</vt:lpwstr>
  </property>
</Properties>
</file>