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258" r:id="rId3"/>
    <p:sldId id="267" r:id="rId4"/>
    <p:sldId id="268" r:id="rId5"/>
    <p:sldId id="269" r:id="rId6"/>
    <p:sldId id="270" r:id="rId7"/>
    <p:sldId id="271" r:id="rId8"/>
    <p:sldId id="272" r:id="rId9"/>
    <p:sldId id="273" r:id="rId10"/>
    <p:sldId id="562" r:id="rId11"/>
    <p:sldId id="563" r:id="rId12"/>
    <p:sldId id="564" r:id="rId13"/>
    <p:sldId id="277" r:id="rId14"/>
    <p:sldId id="278" r:id="rId15"/>
    <p:sldId id="261" r:id="rId16"/>
    <p:sldId id="265" r:id="rId17"/>
    <p:sldId id="422" r:id="rId18"/>
    <p:sldId id="425" r:id="rId19"/>
    <p:sldId id="666" r:id="rId20"/>
    <p:sldId id="667" r:id="rId21"/>
    <p:sldId id="670" r:id="rId22"/>
    <p:sldId id="295" r:id="rId23"/>
    <p:sldId id="565" r:id="rId24"/>
    <p:sldId id="264" r:id="rId25"/>
    <p:sldId id="674" r:id="rId26"/>
    <p:sldId id="262" r:id="rId27"/>
    <p:sldId id="260" r:id="rId28"/>
    <p:sldId id="280" r:id="rId29"/>
    <p:sldId id="281" r:id="rId30"/>
    <p:sldId id="282" r:id="rId31"/>
    <p:sldId id="675" r:id="rId32"/>
    <p:sldId id="283" r:id="rId33"/>
    <p:sldId id="288" r:id="rId34"/>
    <p:sldId id="297" r:id="rId35"/>
    <p:sldId id="298" r:id="rId36"/>
    <p:sldId id="299" r:id="rId37"/>
    <p:sldId id="300" r:id="rId38"/>
    <p:sldId id="292" r:id="rId39"/>
    <p:sldId id="293"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e Mensah" initials="G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75" d="100"/>
          <a:sy n="75" d="100"/>
        </p:scale>
        <p:origin x="252" y="36"/>
      </p:cViewPr>
      <p:guideLst/>
    </p:cSldViewPr>
  </p:slideViewPr>
  <p:notesTextViewPr>
    <p:cViewPr>
      <p:scale>
        <a:sx n="1" d="1"/>
        <a:sy n="1" d="1"/>
      </p:scale>
      <p:origin x="0" y="0"/>
    </p:cViewPr>
  </p:notesTextViewPr>
  <p:sorterViewPr>
    <p:cViewPr>
      <p:scale>
        <a:sx n="100" d="100"/>
        <a:sy n="100" d="100"/>
      </p:scale>
      <p:origin x="0" y="-16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7623440361918506E-2"/>
          <c:y val="3.4170656419655124E-2"/>
          <c:w val="0.8659175764503918"/>
          <c:h val="0.90632352212471523"/>
        </c:manualLayout>
      </c:layout>
      <c:pie3DChart>
        <c:varyColors val="1"/>
        <c:dLbls>
          <c:dLblPos val="bestFit"/>
          <c:showLegendKey val="0"/>
          <c:showVal val="1"/>
          <c:showCatName val="0"/>
          <c:showSerName val="0"/>
          <c:showPercent val="0"/>
          <c:showBubbleSize val="0"/>
          <c:showLeaderLines val="0"/>
        </c:dLbls>
      </c:pie3DChart>
      <c:spPr>
        <a:noFill/>
        <a:ln>
          <a:noFill/>
        </a:ln>
        <a:effectLst/>
      </c:spPr>
    </c:plotArea>
    <c:legend>
      <c:legendPos val="r"/>
      <c:layout>
        <c:manualLayout>
          <c:xMode val="edge"/>
          <c:yMode val="edge"/>
          <c:x val="0"/>
          <c:y val="0.88833415135134408"/>
          <c:w val="1"/>
          <c:h val="0.1089209852898014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094444304639094E-2"/>
          <c:y val="9.3293747055756646E-2"/>
          <c:w val="0.91745485399823445"/>
          <c:h val="0.74665856689314913"/>
        </c:manualLayout>
      </c:layout>
      <c:pie3DChart>
        <c:varyColors val="1"/>
        <c:ser>
          <c:idx val="0"/>
          <c:order val="0"/>
          <c:tx>
            <c:strRef>
              <c:f>Sheet3!$B$4</c:f>
              <c:strCache>
                <c:ptCount val="1"/>
              </c:strCache>
            </c:strRef>
          </c:tx>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1134-4FE3-8F62-F2812164089C}"/>
              </c:ext>
            </c:extLst>
          </c:dPt>
          <c:dPt>
            <c:idx val="1"/>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3-1134-4FE3-8F62-F2812164089C}"/>
              </c:ext>
            </c:extLst>
          </c:dPt>
          <c:dPt>
            <c:idx val="2"/>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05-1134-4FE3-8F62-F2812164089C}"/>
              </c:ext>
            </c:extLst>
          </c:dPt>
          <c:dPt>
            <c:idx val="3"/>
            <c:bubble3D val="0"/>
            <c:spPr>
              <a:solidFill>
                <a:srgbClr val="0070C0"/>
              </a:solidFill>
              <a:ln w="25400">
                <a:solidFill>
                  <a:schemeClr val="lt1"/>
                </a:solidFill>
              </a:ln>
              <a:effectLst/>
              <a:sp3d contourW="25400">
                <a:contourClr>
                  <a:schemeClr val="lt1"/>
                </a:contourClr>
              </a:sp3d>
            </c:spPr>
            <c:extLst>
              <c:ext xmlns:c16="http://schemas.microsoft.com/office/drawing/2014/chart" uri="{C3380CC4-5D6E-409C-BE32-E72D297353CC}">
                <c16:uniqueId val="{00000007-1134-4FE3-8F62-F2812164089C}"/>
              </c:ext>
            </c:extLst>
          </c:dPt>
          <c:dLbls>
            <c:dLbl>
              <c:idx val="0"/>
              <c:tx>
                <c:rich>
                  <a:bodyPr/>
                  <a:lstStyle/>
                  <a:p>
                    <a:fld id="{C26E294C-B366-4B61-BC9F-874B2440A21D}" type="VALUE">
                      <a:rPr lang="en-US" baseline="0">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34-4FE3-8F62-F2812164089C}"/>
                </c:ext>
              </c:extLst>
            </c:dLbl>
            <c:dLbl>
              <c:idx val="3"/>
              <c:layout>
                <c:manualLayout>
                  <c:x val="9.0534704723560955E-2"/>
                  <c:y val="-0.2068352967210558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34-4FE3-8F62-F2812164089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Sheet3!$A$5:$A$8</c:f>
              <c:strCache>
                <c:ptCount val="4"/>
                <c:pt idx="0">
                  <c:v>Nuclear</c:v>
                </c:pt>
                <c:pt idx="1">
                  <c:v>Renewables</c:v>
                </c:pt>
                <c:pt idx="2">
                  <c:v>Other</c:v>
                </c:pt>
                <c:pt idx="3">
                  <c:v>Fossil fuel</c:v>
                </c:pt>
              </c:strCache>
            </c:strRef>
          </c:cat>
          <c:val>
            <c:numRef>
              <c:f>Sheet3!$B$5:$B$8</c:f>
              <c:numCache>
                <c:formatCode>0%</c:formatCode>
                <c:ptCount val="4"/>
                <c:pt idx="0">
                  <c:v>0.05</c:v>
                </c:pt>
                <c:pt idx="1">
                  <c:v>0.13</c:v>
                </c:pt>
                <c:pt idx="2">
                  <c:v>0.02</c:v>
                </c:pt>
                <c:pt idx="3">
                  <c:v>0.8</c:v>
                </c:pt>
              </c:numCache>
            </c:numRef>
          </c:val>
          <c:extLst>
            <c:ext xmlns:c16="http://schemas.microsoft.com/office/drawing/2014/chart" uri="{C3380CC4-5D6E-409C-BE32-E72D297353CC}">
              <c16:uniqueId val="{00000008-1134-4FE3-8F62-F2812164089C}"/>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5.4274476511629005E-2"/>
          <c:y val="0.86903918353928988"/>
          <c:w val="0.9078108709717605"/>
          <c:h val="0.13096081646071017"/>
        </c:manualLayout>
      </c:layout>
      <c:overlay val="0"/>
      <c:spPr>
        <a:noFill/>
        <a:ln>
          <a:noFill/>
        </a:ln>
        <a:effectLst/>
      </c:spPr>
      <c:txPr>
        <a:bodyPr rot="0" spcFirstLastPara="1" vertOverflow="ellipsis" vert="horz" wrap="square" anchor="ctr" anchorCtr="1"/>
        <a:lstStyle/>
        <a:p>
          <a:pPr>
            <a:defRPr sz="2300" b="1" i="0" u="none" strike="noStrike" kern="1200" baseline="0">
              <a:solidFill>
                <a:schemeClr val="tx1"/>
              </a:solidFill>
              <a:latin typeface="Times New Roman" panose="020206030504050203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885687570894818"/>
          <c:y val="0.19204747432886676"/>
          <c:w val="0.83853386356010062"/>
          <c:h val="0.6526693373854584"/>
        </c:manualLayout>
      </c:layout>
      <c:pie3DChart>
        <c:varyColors val="1"/>
        <c:ser>
          <c:idx val="0"/>
          <c:order val="0"/>
          <c:explosion val="1"/>
          <c:dPt>
            <c:idx val="0"/>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01-15FD-4242-8163-7F0D73D45745}"/>
              </c:ext>
            </c:extLst>
          </c:dPt>
          <c:dPt>
            <c:idx val="1"/>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15FD-4242-8163-7F0D73D45745}"/>
              </c:ext>
            </c:extLst>
          </c:dPt>
          <c:dPt>
            <c:idx val="2"/>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5-15FD-4242-8163-7F0D73D45745}"/>
              </c:ext>
            </c:extLst>
          </c:dPt>
          <c:dPt>
            <c:idx val="3"/>
            <c:bubble3D val="0"/>
            <c:spPr>
              <a:solidFill>
                <a:srgbClr val="0070C0"/>
              </a:solidFill>
              <a:ln w="25400">
                <a:solidFill>
                  <a:schemeClr val="lt1"/>
                </a:solidFill>
              </a:ln>
              <a:effectLst/>
              <a:sp3d contourW="25400">
                <a:contourClr>
                  <a:schemeClr val="lt1"/>
                </a:contourClr>
              </a:sp3d>
            </c:spPr>
            <c:extLst>
              <c:ext xmlns:c16="http://schemas.microsoft.com/office/drawing/2014/chart" uri="{C3380CC4-5D6E-409C-BE32-E72D297353CC}">
                <c16:uniqueId val="{00000007-15FD-4242-8163-7F0D73D45745}"/>
              </c:ext>
            </c:extLst>
          </c:dPt>
          <c:dLbls>
            <c:dLbl>
              <c:idx val="0"/>
              <c:layout>
                <c:manualLayout>
                  <c:x val="-3.2002371522399271E-2"/>
                  <c:y val="-1.1797303715087042E-3"/>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5755013672565793"/>
                      <c:h val="0.11148234159178766"/>
                    </c:manualLayout>
                  </c15:layout>
                </c:ext>
                <c:ext xmlns:c16="http://schemas.microsoft.com/office/drawing/2014/chart" uri="{C3380CC4-5D6E-409C-BE32-E72D297353CC}">
                  <c16:uniqueId val="{00000001-15FD-4242-8163-7F0D73D45745}"/>
                </c:ext>
              </c:extLst>
            </c:dLbl>
            <c:dLbl>
              <c:idx val="1"/>
              <c:layout>
                <c:manualLayout>
                  <c:x val="-2.9658696936830951E-2"/>
                  <c:y val="-1.450686475953414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FD-4242-8163-7F0D73D45745}"/>
                </c:ext>
              </c:extLst>
            </c:dLbl>
            <c:dLbl>
              <c:idx val="3"/>
              <c:layout>
                <c:manualLayout>
                  <c:x val="5.0054991355547578E-2"/>
                  <c:y val="-0.32163735196024129"/>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fld id="{FAB35F7D-75DF-4C51-8EC1-03BD3755770C}" type="VALUE">
                      <a:rPr lang="en-US" sz="2000" baseline="0">
                        <a:solidFill>
                          <a:schemeClr val="tx1"/>
                        </a:solidFill>
                      </a:rPr>
                      <a:pPr>
                        <a:defRPr sz="2000">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9.5596827752808075E-2"/>
                      <c:h val="0.15786550561172852"/>
                    </c:manualLayout>
                  </c15:layout>
                  <c15:dlblFieldTable/>
                  <c15:showDataLabelsRange val="0"/>
                </c:ext>
                <c:ext xmlns:c16="http://schemas.microsoft.com/office/drawing/2014/chart" uri="{C3380CC4-5D6E-409C-BE32-E72D297353CC}">
                  <c16:uniqueId val="{00000007-15FD-4242-8163-7F0D73D4574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Sheet3!$A$12:$A$15</c:f>
              <c:strCache>
                <c:ptCount val="4"/>
                <c:pt idx="0">
                  <c:v>Other </c:v>
                </c:pt>
                <c:pt idx="1">
                  <c:v>Renewables </c:v>
                </c:pt>
                <c:pt idx="2">
                  <c:v>Nuclear </c:v>
                </c:pt>
                <c:pt idx="3">
                  <c:v>Fossil fuel</c:v>
                </c:pt>
              </c:strCache>
            </c:strRef>
          </c:cat>
          <c:val>
            <c:numRef>
              <c:f>Sheet3!$B$12:$B$15</c:f>
              <c:numCache>
                <c:formatCode>0%</c:formatCode>
                <c:ptCount val="4"/>
                <c:pt idx="0">
                  <c:v>0.02</c:v>
                </c:pt>
                <c:pt idx="1">
                  <c:v>0.11</c:v>
                </c:pt>
                <c:pt idx="2">
                  <c:v>0.01</c:v>
                </c:pt>
                <c:pt idx="3">
                  <c:v>0.86</c:v>
                </c:pt>
              </c:numCache>
            </c:numRef>
          </c:val>
          <c:extLst>
            <c:ext xmlns:c16="http://schemas.microsoft.com/office/drawing/2014/chart" uri="{C3380CC4-5D6E-409C-BE32-E72D297353CC}">
              <c16:uniqueId val="{00000008-15FD-4242-8163-7F0D73D45745}"/>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9.4183204116165056E-2"/>
          <c:y val="0.88993689098878903"/>
          <c:w val="0.8878653763434412"/>
          <c:h val="9.1508796740674511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67732382094667"/>
          <c:y val="0.15949310190921973"/>
          <c:w val="0.82860500918022584"/>
          <c:h val="0.73619146106965883"/>
        </c:manualLayout>
      </c:layout>
      <c:pie3DChart>
        <c:varyColors val="1"/>
        <c:ser>
          <c:idx val="0"/>
          <c:order val="0"/>
          <c:dPt>
            <c:idx val="0"/>
            <c:bubble3D val="0"/>
            <c:spPr>
              <a:solidFill>
                <a:srgbClr val="0070C0"/>
              </a:solidFill>
              <a:ln w="25400">
                <a:solidFill>
                  <a:schemeClr val="lt1"/>
                </a:solidFill>
              </a:ln>
              <a:effectLst/>
              <a:sp3d contourW="25400">
                <a:contourClr>
                  <a:schemeClr val="lt1"/>
                </a:contourClr>
              </a:sp3d>
            </c:spPr>
            <c:extLst>
              <c:ext xmlns:c16="http://schemas.microsoft.com/office/drawing/2014/chart" uri="{C3380CC4-5D6E-409C-BE32-E72D297353CC}">
                <c16:uniqueId val="{00000001-18DA-4C3C-A4EB-857CEA6BA26C}"/>
              </c:ext>
            </c:extLst>
          </c:dPt>
          <c:dPt>
            <c:idx val="1"/>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3-18DA-4C3C-A4EB-857CEA6BA26C}"/>
              </c:ext>
            </c:extLst>
          </c:dPt>
          <c:dPt>
            <c:idx val="2"/>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5-18DA-4C3C-A4EB-857CEA6BA26C}"/>
              </c:ext>
            </c:extLst>
          </c:dPt>
          <c:dPt>
            <c:idx val="3"/>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07-18DA-4C3C-A4EB-857CEA6BA26C}"/>
              </c:ext>
            </c:extLst>
          </c:dPt>
          <c:dLbls>
            <c:dLbl>
              <c:idx val="0"/>
              <c:layout>
                <c:manualLayout>
                  <c:x val="-0.20574640458451696"/>
                  <c:y val="-0.2117816989666803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DA-4C3C-A4EB-857CEA6BA26C}"/>
                </c:ext>
              </c:extLst>
            </c:dLbl>
            <c:dLbl>
              <c:idx val="1"/>
              <c:layout>
                <c:manualLayout>
                  <c:x val="5.3508420451520655E-2"/>
                  <c:y val="-1.611401018929055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DA-4C3C-A4EB-857CEA6BA26C}"/>
                </c:ext>
              </c:extLst>
            </c:dLbl>
            <c:dLbl>
              <c:idx val="2"/>
              <c:layout>
                <c:manualLayout>
                  <c:x val="1.5168170744728282E-2"/>
                  <c:y val="-1.075712082780498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DA-4C3C-A4EB-857CEA6BA26C}"/>
                </c:ext>
              </c:extLst>
            </c:dLbl>
            <c:dLbl>
              <c:idx val="3"/>
              <c:layout>
                <c:manualLayout>
                  <c:x val="8.5738012278936057E-3"/>
                  <c:y val="-2.753708976271658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DA-4C3C-A4EB-857CEA6BA26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Sheet3!$D$7:$D$10</c:f>
              <c:strCache>
                <c:ptCount val="4"/>
                <c:pt idx="0">
                  <c:v>Fossil fuel</c:v>
                </c:pt>
                <c:pt idx="1">
                  <c:v>Renewable</c:v>
                </c:pt>
                <c:pt idx="2">
                  <c:v>Nuclear</c:v>
                </c:pt>
                <c:pt idx="3">
                  <c:v>Other</c:v>
                </c:pt>
              </c:strCache>
            </c:strRef>
          </c:cat>
          <c:val>
            <c:numRef>
              <c:f>Sheet3!$E$7:$E$10</c:f>
              <c:numCache>
                <c:formatCode>0%</c:formatCode>
                <c:ptCount val="4"/>
                <c:pt idx="0">
                  <c:v>0.8</c:v>
                </c:pt>
                <c:pt idx="1">
                  <c:v>0.13</c:v>
                </c:pt>
                <c:pt idx="2">
                  <c:v>0.05</c:v>
                </c:pt>
                <c:pt idx="3">
                  <c:v>0.02</c:v>
                </c:pt>
              </c:numCache>
            </c:numRef>
          </c:val>
          <c:extLst>
            <c:ext xmlns:c16="http://schemas.microsoft.com/office/drawing/2014/chart" uri="{C3380CC4-5D6E-409C-BE32-E72D297353CC}">
              <c16:uniqueId val="{00000008-18DA-4C3C-A4EB-857CEA6BA26C}"/>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9.2991962283300866E-2"/>
          <c:y val="0.10416639947697513"/>
          <c:w val="0.8361920976094257"/>
          <c:h val="0.81439448055192099"/>
        </c:manualLayout>
      </c:layout>
      <c:pie3DChart>
        <c:varyColors val="1"/>
        <c:ser>
          <c:idx val="0"/>
          <c:order val="0"/>
          <c:dPt>
            <c:idx val="0"/>
            <c:bubble3D val="0"/>
            <c:spPr>
              <a:solidFill>
                <a:srgbClr val="92D050"/>
              </a:solidFill>
            </c:spPr>
            <c:extLst>
              <c:ext xmlns:c16="http://schemas.microsoft.com/office/drawing/2014/chart" uri="{C3380CC4-5D6E-409C-BE32-E72D297353CC}">
                <c16:uniqueId val="{00000001-E71D-453A-86CF-0259CDD086A1}"/>
              </c:ext>
            </c:extLst>
          </c:dPt>
          <c:dPt>
            <c:idx val="2"/>
            <c:bubble3D val="0"/>
            <c:spPr>
              <a:solidFill>
                <a:srgbClr val="6699FF"/>
              </a:solidFill>
            </c:spPr>
            <c:extLst>
              <c:ext xmlns:c16="http://schemas.microsoft.com/office/drawing/2014/chart" uri="{C3380CC4-5D6E-409C-BE32-E72D297353CC}">
                <c16:uniqueId val="{00000003-E71D-453A-86CF-0259CDD086A1}"/>
              </c:ext>
            </c:extLst>
          </c:dPt>
          <c:dLbls>
            <c:spPr>
              <a:noFill/>
              <a:ln>
                <a:noFill/>
              </a:ln>
              <a:effectLst/>
            </c:spPr>
            <c:txPr>
              <a:bodyPr/>
              <a:lstStyle/>
              <a:p>
                <a:pPr>
                  <a:defRPr sz="18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Sheet1!$A$35:$A$37</c:f>
              <c:strCache>
                <c:ptCount val="3"/>
                <c:pt idx="0">
                  <c:v>RE</c:v>
                </c:pt>
                <c:pt idx="1">
                  <c:v>Nuclear</c:v>
                </c:pt>
                <c:pt idx="2">
                  <c:v>Fossil Fuels</c:v>
                </c:pt>
              </c:strCache>
            </c:strRef>
          </c:cat>
          <c:val>
            <c:numRef>
              <c:f>Sheet1!$B$35:$B$37</c:f>
              <c:numCache>
                <c:formatCode>0</c:formatCode>
                <c:ptCount val="3"/>
                <c:pt idx="0">
                  <c:v>18.100000000000001</c:v>
                </c:pt>
                <c:pt idx="1">
                  <c:v>13.6</c:v>
                </c:pt>
                <c:pt idx="2" formatCode="General">
                  <c:v>68</c:v>
                </c:pt>
              </c:numCache>
            </c:numRef>
          </c:val>
          <c:extLst>
            <c:ext xmlns:c16="http://schemas.microsoft.com/office/drawing/2014/chart" uri="{C3380CC4-5D6E-409C-BE32-E72D297353CC}">
              <c16:uniqueId val="{00000004-E71D-453A-86CF-0259CDD086A1}"/>
            </c:ext>
          </c:extLst>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4-09-15T12:46:29.105"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398E7-1008-471B-B1EF-21084E885631}" type="datetimeFigureOut">
              <a:rPr lang="en-GB" smtClean="0"/>
              <a:t>10/10/2024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5641C-C7B1-4300-9EE0-D88E0CB1FF97}" type="slidenum">
              <a:rPr lang="en-GB" smtClean="0"/>
              <a:t>‹#›</a:t>
            </a:fld>
            <a:endParaRPr lang="en-GB"/>
          </a:p>
        </p:txBody>
      </p:sp>
    </p:spTree>
    <p:extLst>
      <p:ext uri="{BB962C8B-B14F-4D97-AF65-F5344CB8AC3E}">
        <p14:creationId xmlns:p14="http://schemas.microsoft.com/office/powerpoint/2010/main" val="214936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4E5671-DCE7-4A65-AC3C-7BF996B1B8DD}"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8470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F27E6B1-0B16-41AA-8E5D-0B3D8607C1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20F1C57-9F1D-44CF-BD8F-A7E2DEA3E4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a:extLst>
              <a:ext uri="{FF2B5EF4-FFF2-40B4-BE49-F238E27FC236}">
                <a16:creationId xmlns:a16="http://schemas.microsoft.com/office/drawing/2014/main" id="{8739990A-2917-41BE-815F-74A9A09732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FAD0ADC-5A97-4B64-B11B-20DBEF95AAB6}" type="slidenum">
              <a:rPr lang="en-GB" altLang="en-US" smtClean="0">
                <a:latin typeface="Calibri" panose="020F0502020204030204" pitchFamily="34" charset="0"/>
              </a:rPr>
              <a:pPr/>
              <a:t>12</a:t>
            </a:fld>
            <a:endParaRPr lang="en-GB"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93D120F-D8C7-47F4-BDAF-31D6EEAB573D}" type="slidenum">
              <a:rPr lang="en-GB" altLang="en-US" smtClean="0">
                <a:latin typeface="Calibri" panose="020F0502020204030204" pitchFamily="34" charset="0"/>
              </a:rPr>
              <a:pPr/>
              <a:t>13</a:t>
            </a:fld>
            <a:endParaRPr lang="en-GB" altLang="en-US">
              <a:latin typeface="Calibri" panose="020F0502020204030204" pitchFamily="34" charset="0"/>
            </a:endParaRPr>
          </a:p>
        </p:txBody>
      </p:sp>
    </p:spTree>
    <p:extLst>
      <p:ext uri="{BB962C8B-B14F-4D97-AF65-F5344CB8AC3E}">
        <p14:creationId xmlns:p14="http://schemas.microsoft.com/office/powerpoint/2010/main" val="2292657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5841006-1569-4C4E-9656-67BF616F3F9C}" type="slidenum">
              <a:rPr lang="en-GB" altLang="en-US" smtClean="0">
                <a:latin typeface="Calibri" panose="020F0502020204030204" pitchFamily="34" charset="0"/>
              </a:rPr>
              <a:pPr/>
              <a:t>14</a:t>
            </a:fld>
            <a:endParaRPr lang="en-GB" altLang="en-US">
              <a:latin typeface="Calibri" panose="020F0502020204030204" pitchFamily="34" charset="0"/>
            </a:endParaRPr>
          </a:p>
        </p:txBody>
      </p:sp>
    </p:spTree>
    <p:extLst>
      <p:ext uri="{BB962C8B-B14F-4D97-AF65-F5344CB8AC3E}">
        <p14:creationId xmlns:p14="http://schemas.microsoft.com/office/powerpoint/2010/main" val="3670665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BD4C04-670B-4EC8-AD66-0E48466C1D1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0456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BD4C04-670B-4EC8-AD66-0E48466C1D1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4428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B9CB63E-E5A6-4FF2-B8FF-6A8A1B92A6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BEB2036A-5C0D-4582-8898-A99D2DC9C5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4" name="Slide Number Placeholder 3">
            <a:extLst>
              <a:ext uri="{FF2B5EF4-FFF2-40B4-BE49-F238E27FC236}">
                <a16:creationId xmlns:a16="http://schemas.microsoft.com/office/drawing/2014/main" id="{C43A7B17-C822-4A02-8246-4BFA4550A3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689040F-FFE7-4B1B-B5D5-A14E28201974}" type="slidenum">
              <a:rPr lang="en-GB" altLang="en-US" smtClean="0">
                <a:latin typeface="Calibri" panose="020F0502020204030204" pitchFamily="34" charset="0"/>
              </a:rPr>
              <a:pPr/>
              <a:t>17</a:t>
            </a:fld>
            <a:endParaRPr lang="en-GB"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AB57BFD-EBCC-4193-B238-0333D2231E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7F1117C7-F45E-46D1-A0EE-EC1668F85C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a:extLst>
              <a:ext uri="{FF2B5EF4-FFF2-40B4-BE49-F238E27FC236}">
                <a16:creationId xmlns:a16="http://schemas.microsoft.com/office/drawing/2014/main" id="{299CA509-C03C-4284-992F-31F5847B7F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E6FE2B8-1289-41FB-9D86-199690AB9C8F}" type="slidenum">
              <a:rPr lang="en-GB" altLang="en-US" smtClean="0">
                <a:latin typeface="Calibri" panose="020F0502020204030204" pitchFamily="34" charset="0"/>
              </a:rPr>
              <a:pPr/>
              <a:t>18</a:t>
            </a:fld>
            <a:endParaRPr lang="en-GB"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E676A92-FAD3-427E-9D2E-FD42681020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902ED064-B96A-451B-9C97-28B8E6314E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https://news.trust.org/item/20200624102543-fbvis/</a:t>
            </a:r>
          </a:p>
          <a:p>
            <a:endParaRPr lang="en-US" altLang="en-US"/>
          </a:p>
        </p:txBody>
      </p:sp>
      <p:sp>
        <p:nvSpPr>
          <p:cNvPr id="54276" name="Slide Number Placeholder 3">
            <a:extLst>
              <a:ext uri="{FF2B5EF4-FFF2-40B4-BE49-F238E27FC236}">
                <a16:creationId xmlns:a16="http://schemas.microsoft.com/office/drawing/2014/main" id="{59A1134F-DD83-46E1-A317-2A4EC88A61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24EBE06-CA4C-4493-BFEB-F696FC369B01}" type="slidenum">
              <a:rPr lang="en-GB" altLang="en-US" smtClean="0">
                <a:latin typeface="Calibri" panose="020F0502020204030204" pitchFamily="34" charset="0"/>
              </a:rPr>
              <a:pPr/>
              <a:t>21</a:t>
            </a:fld>
            <a:endParaRPr lang="en-GB"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BD4C04-670B-4EC8-AD66-0E48466C1D1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93164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BD4C04-670B-4EC8-AD66-0E48466C1D1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5033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BD4C04-670B-4EC8-AD66-0E48466C1D1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76435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BD4C04-670B-4EC8-AD66-0E48466C1D1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84665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BD4C04-670B-4EC8-AD66-0E48466C1D1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0084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BD4C04-670B-4EC8-AD66-0E48466C1D1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82214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BD4C04-670B-4EC8-AD66-0E48466C1D1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24727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BD4C04-670B-4EC8-AD66-0E48466C1D1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96295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BD4C04-670B-4EC8-AD66-0E48466C1D1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20445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BD4C04-670B-4EC8-AD66-0E48466C1D1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21937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BD4C04-670B-4EC8-AD66-0E48466C1D1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76900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AB68C8C-D2B2-4721-8A3B-2F0BB99244CD}" type="slidenum">
              <a:rPr lang="en-GB" altLang="en-US" smtClean="0">
                <a:latin typeface="Calibri" panose="020F0502020204030204" pitchFamily="34" charset="0"/>
              </a:rPr>
              <a:pPr/>
              <a:t>35</a:t>
            </a:fld>
            <a:endParaRPr lang="en-GB" altLang="en-US">
              <a:latin typeface="Calibri" panose="020F0502020204030204" pitchFamily="34" charset="0"/>
            </a:endParaRPr>
          </a:p>
        </p:txBody>
      </p:sp>
    </p:spTree>
    <p:extLst>
      <p:ext uri="{BB962C8B-B14F-4D97-AF65-F5344CB8AC3E}">
        <p14:creationId xmlns:p14="http://schemas.microsoft.com/office/powerpoint/2010/main" val="403163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6C92C1E-FF40-4730-8BC1-4EE416E6A85D}" type="slidenum">
              <a:rPr lang="en-GB" altLang="en-US" smtClean="0">
                <a:latin typeface="Calibri" panose="020F0502020204030204" pitchFamily="34" charset="0"/>
              </a:rPr>
              <a:pPr/>
              <a:t>36</a:t>
            </a:fld>
            <a:endParaRPr lang="en-GB" altLang="en-US">
              <a:latin typeface="Calibri" panose="020F0502020204030204" pitchFamily="34" charset="0"/>
            </a:endParaRPr>
          </a:p>
        </p:txBody>
      </p:sp>
    </p:spTree>
    <p:extLst>
      <p:ext uri="{BB962C8B-B14F-4D97-AF65-F5344CB8AC3E}">
        <p14:creationId xmlns:p14="http://schemas.microsoft.com/office/powerpoint/2010/main" val="3257899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3BBDA30-55B3-48D7-B461-191A0EEE53A5}" type="slidenum">
              <a:rPr lang="en-GB" altLang="en-US" smtClean="0">
                <a:latin typeface="Calibri" panose="020F0502020204030204" pitchFamily="34" charset="0"/>
              </a:rPr>
              <a:pPr/>
              <a:t>4</a:t>
            </a:fld>
            <a:endParaRPr lang="en-GB" altLang="en-US">
              <a:latin typeface="Calibri" panose="020F0502020204030204" pitchFamily="34" charset="0"/>
            </a:endParaRPr>
          </a:p>
        </p:txBody>
      </p:sp>
    </p:spTree>
    <p:extLst>
      <p:ext uri="{BB962C8B-B14F-4D97-AF65-F5344CB8AC3E}">
        <p14:creationId xmlns:p14="http://schemas.microsoft.com/office/powerpoint/2010/main" val="3607056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710A0D3-2D76-4FB4-9468-F22AC4963CB4}" type="slidenum">
              <a:rPr lang="en-GB" altLang="en-US" smtClean="0">
                <a:latin typeface="Calibri" panose="020F0502020204030204" pitchFamily="34" charset="0"/>
              </a:rPr>
              <a:pPr/>
              <a:t>37</a:t>
            </a:fld>
            <a:endParaRPr lang="en-GB" altLang="en-US">
              <a:latin typeface="Calibri" panose="020F0502020204030204" pitchFamily="34" charset="0"/>
            </a:endParaRPr>
          </a:p>
        </p:txBody>
      </p:sp>
    </p:spTree>
    <p:extLst>
      <p:ext uri="{BB962C8B-B14F-4D97-AF65-F5344CB8AC3E}">
        <p14:creationId xmlns:p14="http://schemas.microsoft.com/office/powerpoint/2010/main" val="384329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BD4C04-670B-4EC8-AD66-0E48466C1D1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61809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BD4C04-670B-4EC8-AD66-0E48466C1D1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77428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89E3C10-0B8B-4C00-A025-2DB4DE01DA52}" type="slidenum">
              <a:rPr lang="en-GB" altLang="en-US" smtClean="0">
                <a:latin typeface="Calibri" panose="020F0502020204030204" pitchFamily="34" charset="0"/>
              </a:rPr>
              <a:pPr/>
              <a:t>5</a:t>
            </a:fld>
            <a:endParaRPr lang="en-GB" altLang="en-US">
              <a:latin typeface="Calibri" panose="020F0502020204030204" pitchFamily="34" charset="0"/>
            </a:endParaRPr>
          </a:p>
        </p:txBody>
      </p:sp>
    </p:spTree>
    <p:extLst>
      <p:ext uri="{BB962C8B-B14F-4D97-AF65-F5344CB8AC3E}">
        <p14:creationId xmlns:p14="http://schemas.microsoft.com/office/powerpoint/2010/main" val="2536879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A95280F-FBA4-490C-83CD-4156E719A6C5}" type="slidenum">
              <a:rPr lang="en-GB" altLang="en-US" smtClean="0">
                <a:latin typeface="Calibri" panose="020F0502020204030204" pitchFamily="34" charset="0"/>
              </a:rPr>
              <a:pPr/>
              <a:t>6</a:t>
            </a:fld>
            <a:endParaRPr lang="en-GB" altLang="en-US">
              <a:latin typeface="Calibri" panose="020F0502020204030204" pitchFamily="34" charset="0"/>
            </a:endParaRPr>
          </a:p>
        </p:txBody>
      </p:sp>
    </p:spTree>
    <p:extLst>
      <p:ext uri="{BB962C8B-B14F-4D97-AF65-F5344CB8AC3E}">
        <p14:creationId xmlns:p14="http://schemas.microsoft.com/office/powerpoint/2010/main" val="448510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Global energy-related CO2 emissions grew by 1.1% in 2023, increasing 410 million tonnes (Mt) to reach a new record high of 37.4 billion tonnes (Gt). T</a:t>
            </a:r>
            <a:endParaRPr lang="en-GB"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7345482-7D6A-474E-8D98-EC3881A62248}" type="slidenum">
              <a:rPr lang="en-GB" altLang="en-US" smtClean="0">
                <a:latin typeface="Calibri" panose="020F0502020204030204" pitchFamily="34" charset="0"/>
              </a:rPr>
              <a:pPr/>
              <a:t>7</a:t>
            </a:fld>
            <a:endParaRPr lang="en-GB" altLang="en-US">
              <a:latin typeface="Calibri" panose="020F0502020204030204" pitchFamily="34" charset="0"/>
            </a:endParaRPr>
          </a:p>
        </p:txBody>
      </p:sp>
    </p:spTree>
    <p:extLst>
      <p:ext uri="{BB962C8B-B14F-4D97-AF65-F5344CB8AC3E}">
        <p14:creationId xmlns:p14="http://schemas.microsoft.com/office/powerpoint/2010/main" val="393259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E2AF57E-17BC-492F-8DEC-D69454067DDA}" type="slidenum">
              <a:rPr lang="en-GB" altLang="en-US" smtClean="0">
                <a:latin typeface="Calibri" panose="020F0502020204030204" pitchFamily="34" charset="0"/>
              </a:rPr>
              <a:pPr/>
              <a:t>8</a:t>
            </a:fld>
            <a:endParaRPr lang="en-GB" altLang="en-US">
              <a:latin typeface="Calibri" panose="020F0502020204030204" pitchFamily="34" charset="0"/>
            </a:endParaRPr>
          </a:p>
        </p:txBody>
      </p:sp>
    </p:spTree>
    <p:extLst>
      <p:ext uri="{BB962C8B-B14F-4D97-AF65-F5344CB8AC3E}">
        <p14:creationId xmlns:p14="http://schemas.microsoft.com/office/powerpoint/2010/main" val="70892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BB54D5B-EBEF-4196-B136-8A9B929246D3}" type="slidenum">
              <a:rPr lang="en-GB" altLang="en-US" smtClean="0">
                <a:latin typeface="Calibri" panose="020F0502020204030204" pitchFamily="34" charset="0"/>
              </a:rPr>
              <a:pPr/>
              <a:t>9</a:t>
            </a:fld>
            <a:endParaRPr lang="en-GB" altLang="en-US">
              <a:latin typeface="Calibri" panose="020F0502020204030204" pitchFamily="34" charset="0"/>
            </a:endParaRPr>
          </a:p>
        </p:txBody>
      </p:sp>
    </p:spTree>
    <p:extLst>
      <p:ext uri="{BB962C8B-B14F-4D97-AF65-F5344CB8AC3E}">
        <p14:creationId xmlns:p14="http://schemas.microsoft.com/office/powerpoint/2010/main" val="1130924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488A6BD-8A7B-4777-83C7-73387E2230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B6835760-4B2A-4BE1-A371-DD767EB86A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35844" name="Slide Number Placeholder 3">
            <a:extLst>
              <a:ext uri="{FF2B5EF4-FFF2-40B4-BE49-F238E27FC236}">
                <a16:creationId xmlns:a16="http://schemas.microsoft.com/office/drawing/2014/main" id="{1684F460-C7F1-4E5A-B733-8D2D57CBE4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21AC9B4-53D5-40FC-B889-BD06FE7F99A0}" type="slidenum">
              <a:rPr lang="en-GB" altLang="en-US" smtClean="0">
                <a:solidFill>
                  <a:srgbClr val="000000"/>
                </a:solidFill>
                <a:latin typeface="Arial" panose="020B0604020202020204" pitchFamily="34" charset="0"/>
                <a:cs typeface="Arial" panose="020B0604020202020204" pitchFamily="34" charset="0"/>
              </a:rPr>
              <a:pPr/>
              <a:t>11</a:t>
            </a:fld>
            <a:endParaRPr lang="en-GB" altLang="en-US">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BEA448-B0DC-45C0-84A4-0055077C2E73}"/>
              </a:ext>
            </a:extLst>
          </p:cNvPr>
          <p:cNvSpPr/>
          <p:nvPr userDrawn="1"/>
        </p:nvSpPr>
        <p:spPr>
          <a:xfrm>
            <a:off x="-39688" y="-52388"/>
            <a:ext cx="12236451" cy="69103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11">
            <a:extLst>
              <a:ext uri="{FF2B5EF4-FFF2-40B4-BE49-F238E27FC236}">
                <a16:creationId xmlns:a16="http://schemas.microsoft.com/office/drawing/2014/main" id="{A2162436-B8E3-47E0-B864-523945E7C63C}"/>
              </a:ext>
            </a:extLst>
          </p:cNvPr>
          <p:cNvSpPr>
            <a:spLocks noChangeArrowheads="1"/>
          </p:cNvSpPr>
          <p:nvPr userDrawn="1"/>
        </p:nvSpPr>
        <p:spPr bwMode="auto">
          <a:xfrm>
            <a:off x="7180263" y="269875"/>
            <a:ext cx="6319837" cy="6332538"/>
          </a:xfrm>
          <a:prstGeom prst="rect">
            <a:avLst/>
          </a:prstGeom>
          <a:blipFill dpi="0" rotWithShape="1">
            <a:blip r:embed="rId2">
              <a:alphaModFix amt="67000"/>
            </a:blip>
            <a:srcRect/>
            <a:stretch>
              <a:fillRect/>
            </a:stretch>
          </a:blip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defRPr/>
            </a:pPr>
            <a:endParaRPr lang="en-US" altLang="en-US">
              <a:solidFill>
                <a:srgbClr val="FFFFFF"/>
              </a:solidFill>
            </a:endParaRPr>
          </a:p>
        </p:txBody>
      </p:sp>
      <p:pic>
        <p:nvPicPr>
          <p:cNvPr id="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1325" y="482600"/>
            <a:ext cx="268446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a:extLst>
              <a:ext uri="{FF2B5EF4-FFF2-40B4-BE49-F238E27FC236}">
                <a16:creationId xmlns:a16="http://schemas.microsoft.com/office/drawing/2014/main" id="{131DFFA5-11BD-4D33-B2C9-3294146869BE}"/>
              </a:ext>
            </a:extLst>
          </p:cNvPr>
          <p:cNvSpPr>
            <a:spLocks noGrp="1"/>
          </p:cNvSpPr>
          <p:nvPr>
            <p:ph type="dt" sz="half" idx="10"/>
          </p:nvPr>
        </p:nvSpPr>
        <p:spPr/>
        <p:txBody>
          <a:bodyPr/>
          <a:lstStyle>
            <a:lvl1pPr>
              <a:defRPr/>
            </a:lvl1pPr>
          </a:lstStyle>
          <a:p>
            <a:pPr>
              <a:defRPr/>
            </a:pPr>
            <a:fld id="{90BF28A1-FBFE-4945-B051-C41D5D255F79}" type="datetimeFigureOut">
              <a:rPr lang="en-US"/>
              <a:pPr>
                <a:defRPr/>
              </a:pPr>
              <a:t>10/10/2024</a:t>
            </a:fld>
            <a:endParaRPr lang="en-US"/>
          </a:p>
        </p:txBody>
      </p:sp>
      <p:sp>
        <p:nvSpPr>
          <p:cNvPr id="6" name="Footer Placeholder 4">
            <a:extLst>
              <a:ext uri="{FF2B5EF4-FFF2-40B4-BE49-F238E27FC236}">
                <a16:creationId xmlns:a16="http://schemas.microsoft.com/office/drawing/2014/main" id="{91B91F12-4417-452D-8C74-24E05E976C8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E85DA8B-C338-46F0-868F-1BC48DF1C9B4}"/>
              </a:ext>
            </a:extLst>
          </p:cNvPr>
          <p:cNvSpPr>
            <a:spLocks noGrp="1"/>
          </p:cNvSpPr>
          <p:nvPr>
            <p:ph type="sldNum" sz="quarter" idx="12"/>
          </p:nvPr>
        </p:nvSpPr>
        <p:spPr/>
        <p:txBody>
          <a:bodyPr/>
          <a:lstStyle>
            <a:lvl1pPr>
              <a:defRPr/>
            </a:lvl1pPr>
          </a:lstStyle>
          <a:p>
            <a:pPr>
              <a:defRPr/>
            </a:pPr>
            <a:fld id="{57DC5DA2-32E2-4657-9F5F-263E66E3B972}" type="slidenum">
              <a:rPr lang="en-US" altLang="en-US"/>
              <a:pPr>
                <a:defRPr/>
              </a:pPr>
              <a:t>‹#›</a:t>
            </a:fld>
            <a:endParaRPr lang="en-US" altLang="en-US"/>
          </a:p>
        </p:txBody>
      </p:sp>
    </p:spTree>
    <p:extLst>
      <p:ext uri="{BB962C8B-B14F-4D97-AF65-F5344CB8AC3E}">
        <p14:creationId xmlns:p14="http://schemas.microsoft.com/office/powerpoint/2010/main" val="909480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grpSp>
        <p:nvGrpSpPr>
          <p:cNvPr id="2" name="Group 11"/>
          <p:cNvGrpSpPr>
            <a:grpSpLocks/>
          </p:cNvGrpSpPr>
          <p:nvPr userDrawn="1"/>
        </p:nvGrpSpPr>
        <p:grpSpPr bwMode="auto">
          <a:xfrm>
            <a:off x="1506538" y="1477963"/>
            <a:ext cx="9144000" cy="77787"/>
            <a:chOff x="1457173" y="851529"/>
            <a:chExt cx="9144477" cy="77100"/>
          </a:xfrm>
        </p:grpSpPr>
        <p:sp>
          <p:nvSpPr>
            <p:cNvPr id="3" name="Google Shape;26;p4">
              <a:extLst>
                <a:ext uri="{FF2B5EF4-FFF2-40B4-BE49-F238E27FC236}">
                  <a16:creationId xmlns:a16="http://schemas.microsoft.com/office/drawing/2014/main" id="{A06EDDDB-2E6F-4CE5-9877-B9EB823E673A}"/>
                </a:ext>
              </a:extLst>
            </p:cNvPr>
            <p:cNvSpPr/>
            <p:nvPr userDrawn="1"/>
          </p:nvSpPr>
          <p:spPr>
            <a:xfrm>
              <a:off x="7180409" y="851529"/>
              <a:ext cx="1709827" cy="77100"/>
            </a:xfrm>
            <a:prstGeom prst="rec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4" name="Google Shape;27;p4">
              <a:extLst>
                <a:ext uri="{FF2B5EF4-FFF2-40B4-BE49-F238E27FC236}">
                  <a16:creationId xmlns:a16="http://schemas.microsoft.com/office/drawing/2014/main" id="{47E30AFC-895F-4B67-A376-29CAF673C9D8}"/>
                </a:ext>
              </a:extLst>
            </p:cNvPr>
            <p:cNvSpPr>
              <a:spLocks noChangeArrowheads="1"/>
            </p:cNvSpPr>
            <p:nvPr userDrawn="1"/>
          </p:nvSpPr>
          <p:spPr bwMode="auto">
            <a:xfrm>
              <a:off x="8891823" y="851529"/>
              <a:ext cx="1709827" cy="77100"/>
            </a:xfrm>
            <a:prstGeom prst="rect">
              <a:avLst/>
            </a:prstGeom>
            <a:solidFill>
              <a:srgbClr val="650506"/>
            </a:solidFill>
            <a:ln>
              <a:noFill/>
            </a:ln>
          </p:spPr>
          <p:txBody>
            <a:bodyPr lIns="91425" tIns="91425" rIns="91425" bIns="91425"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defRPr/>
              </a:pPr>
              <a:endParaRPr lang="en-US" altLang="en-US"/>
            </a:p>
          </p:txBody>
        </p:sp>
        <p:sp>
          <p:nvSpPr>
            <p:cNvPr id="5" name="Google Shape;28;p4">
              <a:extLst>
                <a:ext uri="{FF2B5EF4-FFF2-40B4-BE49-F238E27FC236}">
                  <a16:creationId xmlns:a16="http://schemas.microsoft.com/office/drawing/2014/main" id="{82732FF4-52BA-4D46-BD25-4FC37FB65DCE}"/>
                </a:ext>
              </a:extLst>
            </p:cNvPr>
            <p:cNvSpPr>
              <a:spLocks noChangeArrowheads="1"/>
            </p:cNvSpPr>
            <p:nvPr userDrawn="1"/>
          </p:nvSpPr>
          <p:spPr bwMode="auto">
            <a:xfrm>
              <a:off x="1457173" y="851529"/>
              <a:ext cx="1709826" cy="77100"/>
            </a:xfrm>
            <a:prstGeom prst="rect">
              <a:avLst/>
            </a:prstGeom>
            <a:solidFill>
              <a:schemeClr val="accent2"/>
            </a:solidFill>
            <a:ln>
              <a:noFill/>
            </a:ln>
          </p:spPr>
          <p:txBody>
            <a:bodyPr lIns="91425" tIns="91425" rIns="91425" bIns="91425"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defRPr/>
              </a:pPr>
              <a:endParaRPr lang="en-US" altLang="en-US"/>
            </a:p>
          </p:txBody>
        </p:sp>
        <p:sp>
          <p:nvSpPr>
            <p:cNvPr id="6" name="Google Shape;29;p4">
              <a:extLst>
                <a:ext uri="{FF2B5EF4-FFF2-40B4-BE49-F238E27FC236}">
                  <a16:creationId xmlns:a16="http://schemas.microsoft.com/office/drawing/2014/main" id="{78C82D93-F137-498C-81D3-42C5BD9858BC}"/>
                </a:ext>
              </a:extLst>
            </p:cNvPr>
            <p:cNvSpPr>
              <a:spLocks noChangeArrowheads="1"/>
            </p:cNvSpPr>
            <p:nvPr userDrawn="1"/>
          </p:nvSpPr>
          <p:spPr bwMode="auto">
            <a:xfrm>
              <a:off x="3166999" y="851529"/>
              <a:ext cx="1711414" cy="77100"/>
            </a:xfrm>
            <a:prstGeom prst="rect">
              <a:avLst/>
            </a:prstGeom>
            <a:solidFill>
              <a:schemeClr val="accent1"/>
            </a:solidFill>
            <a:ln>
              <a:noFill/>
            </a:ln>
          </p:spPr>
          <p:txBody>
            <a:bodyPr lIns="91425" tIns="91425" rIns="91425" bIns="91425"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defRPr/>
              </a:pPr>
              <a:endParaRPr lang="en-US" altLang="en-US"/>
            </a:p>
          </p:txBody>
        </p:sp>
      </p:grpSp>
      <p:sp>
        <p:nvSpPr>
          <p:cNvPr id="7" name="Rectangle 6">
            <a:extLst>
              <a:ext uri="{FF2B5EF4-FFF2-40B4-BE49-F238E27FC236}">
                <a16:creationId xmlns:a16="http://schemas.microsoft.com/office/drawing/2014/main" id="{3F34875A-60A9-44D2-A11F-5346F27D43DB}"/>
              </a:ext>
            </a:extLst>
          </p:cNvPr>
          <p:cNvSpPr/>
          <p:nvPr userDrawn="1"/>
        </p:nvSpPr>
        <p:spPr>
          <a:xfrm>
            <a:off x="-39688" y="6302375"/>
            <a:ext cx="12236451" cy="7239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8" name="Group 17"/>
          <p:cNvGrpSpPr>
            <a:grpSpLocks/>
          </p:cNvGrpSpPr>
          <p:nvPr userDrawn="1"/>
        </p:nvGrpSpPr>
        <p:grpSpPr bwMode="auto">
          <a:xfrm>
            <a:off x="679450" y="6365875"/>
            <a:ext cx="10820400" cy="487363"/>
            <a:chOff x="528814" y="6238068"/>
            <a:chExt cx="10820163" cy="487908"/>
          </a:xfrm>
        </p:grpSpPr>
        <p:pic>
          <p:nvPicPr>
            <p:cNvPr id="9" name="Picture 1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814" y="6238068"/>
              <a:ext cx="1925885" cy="4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08ABA49D-C89D-4C4C-819F-EF00C6349588}"/>
                </a:ext>
              </a:extLst>
            </p:cNvPr>
            <p:cNvCxnSpPr/>
            <p:nvPr userDrawn="1"/>
          </p:nvCxnSpPr>
          <p:spPr>
            <a:xfrm>
              <a:off x="901869" y="6598834"/>
              <a:ext cx="103709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20"/>
            <p:cNvGrpSpPr>
              <a:grpSpLocks/>
            </p:cNvGrpSpPr>
            <p:nvPr userDrawn="1"/>
          </p:nvGrpSpPr>
          <p:grpSpPr bwMode="auto">
            <a:xfrm>
              <a:off x="7802880" y="6286832"/>
              <a:ext cx="3546097" cy="230832"/>
              <a:chOff x="7802880" y="6286832"/>
              <a:chExt cx="3546097" cy="230832"/>
            </a:xfrm>
          </p:grpSpPr>
          <p:sp>
            <p:nvSpPr>
              <p:cNvPr id="12" name="TextBox 21">
                <a:extLst>
                  <a:ext uri="{FF2B5EF4-FFF2-40B4-BE49-F238E27FC236}">
                    <a16:creationId xmlns:a16="http://schemas.microsoft.com/office/drawing/2014/main" id="{DC744538-4B6E-48C9-9433-FE698A98849B}"/>
                  </a:ext>
                </a:extLst>
              </p:cNvPr>
              <p:cNvSpPr txBox="1">
                <a:spLocks noChangeArrowheads="1"/>
              </p:cNvSpPr>
              <p:nvPr userDrawn="1"/>
            </p:nvSpPr>
            <p:spPr bwMode="auto">
              <a:xfrm>
                <a:off x="7802580" y="6287336"/>
                <a:ext cx="3546397" cy="230445"/>
              </a:xfrm>
              <a:prstGeom prst="rect">
                <a:avLst/>
              </a:prstGeom>
              <a:no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900">
                    <a:solidFill>
                      <a:schemeClr val="bg1"/>
                    </a:solidFill>
                  </a:rPr>
                  <a:t>KNOWLEDGE             INTEGRITY            IMPACT</a:t>
                </a:r>
              </a:p>
            </p:txBody>
          </p:sp>
          <p:sp>
            <p:nvSpPr>
              <p:cNvPr id="13" name="Rectangle 12">
                <a:extLst>
                  <a:ext uri="{FF2B5EF4-FFF2-40B4-BE49-F238E27FC236}">
                    <a16:creationId xmlns:a16="http://schemas.microsoft.com/office/drawing/2014/main" id="{8BEFF658-5601-456D-A6A7-231E1EE0BD92}"/>
                  </a:ext>
                </a:extLst>
              </p:cNvPr>
              <p:cNvSpPr/>
              <p:nvPr userDrawn="1"/>
            </p:nvSpPr>
            <p:spPr>
              <a:xfrm>
                <a:off x="8609012" y="6346138"/>
                <a:ext cx="111123" cy="11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1483BF07-0C9F-45A5-93CF-9F67476EA9D8}"/>
                  </a:ext>
                </a:extLst>
              </p:cNvPr>
              <p:cNvSpPr/>
              <p:nvPr userDrawn="1"/>
            </p:nvSpPr>
            <p:spPr>
              <a:xfrm>
                <a:off x="9748812" y="6346138"/>
                <a:ext cx="111123" cy="11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EED8B3B3-3DDC-4433-8B27-3C0F1E115F52}"/>
                  </a:ext>
                </a:extLst>
              </p:cNvPr>
              <p:cNvSpPr/>
              <p:nvPr userDrawn="1"/>
            </p:nvSpPr>
            <p:spPr>
              <a:xfrm>
                <a:off x="10667955" y="6346138"/>
                <a:ext cx="111123" cy="11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16" name="TextBox 25">
            <a:extLst>
              <a:ext uri="{FF2B5EF4-FFF2-40B4-BE49-F238E27FC236}">
                <a16:creationId xmlns:a16="http://schemas.microsoft.com/office/drawing/2014/main" id="{4BA0664E-0740-406B-A0CD-D776948530B7}"/>
              </a:ext>
            </a:extLst>
          </p:cNvPr>
          <p:cNvSpPr txBox="1">
            <a:spLocks noChangeArrowheads="1"/>
          </p:cNvSpPr>
          <p:nvPr userDrawn="1"/>
        </p:nvSpPr>
        <p:spPr bwMode="auto">
          <a:xfrm>
            <a:off x="5378450" y="1165225"/>
            <a:ext cx="1398588" cy="2216150"/>
          </a:xfrm>
          <a:prstGeom prst="rect">
            <a:avLst/>
          </a:prstGeom>
          <a:no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1" hangingPunct="1">
              <a:defRPr/>
            </a:pPr>
            <a:r>
              <a:rPr lang="en-US" altLang="en-US" sz="13800" b="1">
                <a:solidFill>
                  <a:srgbClr val="0A688E"/>
                </a:solidFill>
              </a:rPr>
              <a:t>“</a:t>
            </a:r>
            <a:endParaRPr lang="en-US" altLang="en-US" sz="23900" b="1">
              <a:solidFill>
                <a:srgbClr val="0A688E"/>
              </a:solidFill>
            </a:endParaRPr>
          </a:p>
        </p:txBody>
      </p:sp>
      <p:sp>
        <p:nvSpPr>
          <p:cNvPr id="17" name="TextBox 26">
            <a:extLst>
              <a:ext uri="{FF2B5EF4-FFF2-40B4-BE49-F238E27FC236}">
                <a16:creationId xmlns:a16="http://schemas.microsoft.com/office/drawing/2014/main" id="{767BA1D5-1B60-460D-8D18-290F4F88E4AC}"/>
              </a:ext>
            </a:extLst>
          </p:cNvPr>
          <p:cNvSpPr txBox="1">
            <a:spLocks noChangeArrowheads="1"/>
          </p:cNvSpPr>
          <p:nvPr userDrawn="1"/>
        </p:nvSpPr>
        <p:spPr bwMode="auto">
          <a:xfrm>
            <a:off x="5378450" y="4468813"/>
            <a:ext cx="1398588" cy="2216150"/>
          </a:xfrm>
          <a:prstGeom prst="rect">
            <a:avLst/>
          </a:prstGeom>
          <a:no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1" hangingPunct="1">
              <a:defRPr/>
            </a:pPr>
            <a:r>
              <a:rPr lang="en-US" altLang="en-US" sz="13800" b="1">
                <a:solidFill>
                  <a:srgbClr val="0A688E"/>
                </a:solidFill>
              </a:rPr>
              <a:t>“</a:t>
            </a:r>
            <a:endParaRPr lang="en-US" altLang="en-US" sz="23900" b="1">
              <a:solidFill>
                <a:srgbClr val="0A688E"/>
              </a:solidFill>
            </a:endParaRPr>
          </a:p>
        </p:txBody>
      </p:sp>
      <p:sp>
        <p:nvSpPr>
          <p:cNvPr id="18" name="Date Placeholder 6">
            <a:extLst>
              <a:ext uri="{FF2B5EF4-FFF2-40B4-BE49-F238E27FC236}">
                <a16:creationId xmlns:a16="http://schemas.microsoft.com/office/drawing/2014/main" id="{16A554A5-AA40-41FE-BD5F-940220B70911}"/>
              </a:ext>
            </a:extLst>
          </p:cNvPr>
          <p:cNvSpPr>
            <a:spLocks noGrp="1"/>
          </p:cNvSpPr>
          <p:nvPr>
            <p:ph type="dt" sz="half" idx="10"/>
          </p:nvPr>
        </p:nvSpPr>
        <p:spPr/>
        <p:txBody>
          <a:bodyPr/>
          <a:lstStyle>
            <a:lvl1pPr>
              <a:defRPr/>
            </a:lvl1pPr>
          </a:lstStyle>
          <a:p>
            <a:pPr>
              <a:defRPr/>
            </a:pPr>
            <a:fld id="{6451A300-481E-4FE5-9D01-0934AE5D472E}" type="datetimeFigureOut">
              <a:rPr lang="en-US"/>
              <a:pPr>
                <a:defRPr/>
              </a:pPr>
              <a:t>10/10/2024</a:t>
            </a:fld>
            <a:endParaRPr lang="en-US"/>
          </a:p>
        </p:txBody>
      </p:sp>
      <p:sp>
        <p:nvSpPr>
          <p:cNvPr id="19" name="Footer Placeholder 7">
            <a:extLst>
              <a:ext uri="{FF2B5EF4-FFF2-40B4-BE49-F238E27FC236}">
                <a16:creationId xmlns:a16="http://schemas.microsoft.com/office/drawing/2014/main" id="{C4CE08B6-756C-45B8-AB72-9FFBE6E2FA7D}"/>
              </a:ext>
            </a:extLst>
          </p:cNvPr>
          <p:cNvSpPr>
            <a:spLocks noGrp="1"/>
          </p:cNvSpPr>
          <p:nvPr>
            <p:ph type="ftr" sz="quarter" idx="11"/>
          </p:nvPr>
        </p:nvSpPr>
        <p:spPr/>
        <p:txBody>
          <a:bodyPr/>
          <a:lstStyle>
            <a:lvl1pPr>
              <a:defRPr/>
            </a:lvl1pPr>
          </a:lstStyle>
          <a:p>
            <a:pPr>
              <a:defRPr/>
            </a:pPr>
            <a:endParaRPr lang="en-US"/>
          </a:p>
        </p:txBody>
      </p:sp>
      <p:sp>
        <p:nvSpPr>
          <p:cNvPr id="20" name="Slide Number Placeholder 8">
            <a:extLst>
              <a:ext uri="{FF2B5EF4-FFF2-40B4-BE49-F238E27FC236}">
                <a16:creationId xmlns:a16="http://schemas.microsoft.com/office/drawing/2014/main" id="{02B8C28F-B3C3-4B5D-B50D-9C818FD24ACE}"/>
              </a:ext>
            </a:extLst>
          </p:cNvPr>
          <p:cNvSpPr>
            <a:spLocks noGrp="1"/>
          </p:cNvSpPr>
          <p:nvPr>
            <p:ph type="sldNum" sz="quarter" idx="12"/>
          </p:nvPr>
        </p:nvSpPr>
        <p:spPr/>
        <p:txBody>
          <a:bodyPr/>
          <a:lstStyle>
            <a:lvl1pPr>
              <a:defRPr/>
            </a:lvl1pPr>
          </a:lstStyle>
          <a:p>
            <a:pPr>
              <a:defRPr/>
            </a:pPr>
            <a:fld id="{34242090-03D3-4E5F-8548-759F6ABD59F6}" type="slidenum">
              <a:rPr lang="en-US" altLang="en-US"/>
              <a:pPr>
                <a:defRPr/>
              </a:pPr>
              <a:t>‹#›</a:t>
            </a:fld>
            <a:endParaRPr lang="en-US" altLang="en-US"/>
          </a:p>
        </p:txBody>
      </p:sp>
    </p:spTree>
    <p:extLst>
      <p:ext uri="{BB962C8B-B14F-4D97-AF65-F5344CB8AC3E}">
        <p14:creationId xmlns:p14="http://schemas.microsoft.com/office/powerpoint/2010/main" val="167729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grpSp>
        <p:nvGrpSpPr>
          <p:cNvPr id="4" name="Group 11"/>
          <p:cNvGrpSpPr>
            <a:grpSpLocks/>
          </p:cNvGrpSpPr>
          <p:nvPr userDrawn="1"/>
        </p:nvGrpSpPr>
        <p:grpSpPr bwMode="auto">
          <a:xfrm>
            <a:off x="0" y="6704013"/>
            <a:ext cx="12196763" cy="153987"/>
            <a:chOff x="0" y="6701970"/>
            <a:chExt cx="12918820" cy="153590"/>
          </a:xfrm>
        </p:grpSpPr>
        <p:sp>
          <p:nvSpPr>
            <p:cNvPr id="5" name="Rectangle 4">
              <a:extLst>
                <a:ext uri="{FF2B5EF4-FFF2-40B4-BE49-F238E27FC236}">
                  <a16:creationId xmlns:a16="http://schemas.microsoft.com/office/drawing/2014/main" id="{51127ABE-875F-47C8-9DF9-BAEB681194A2}"/>
                </a:ext>
              </a:extLst>
            </p:cNvPr>
            <p:cNvSpPr/>
            <p:nvPr userDrawn="1"/>
          </p:nvSpPr>
          <p:spPr>
            <a:xfrm>
              <a:off x="0" y="6701970"/>
              <a:ext cx="1896711" cy="153590"/>
            </a:xfrm>
            <a:prstGeom prst="rect">
              <a:avLst/>
            </a:prstGeom>
            <a:solidFill>
              <a:srgbClr val="3FB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EDCFF80-BE53-47AC-AC3F-5359E18DB3DB}"/>
                </a:ext>
              </a:extLst>
            </p:cNvPr>
            <p:cNvSpPr/>
            <p:nvPr userDrawn="1"/>
          </p:nvSpPr>
          <p:spPr>
            <a:xfrm>
              <a:off x="1896711" y="6701970"/>
              <a:ext cx="7536398" cy="153590"/>
            </a:xfrm>
            <a:prstGeom prst="rect">
              <a:avLst/>
            </a:prstGeom>
            <a:solidFill>
              <a:srgbClr val="0A68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F9E96F3D-4C89-4653-BE16-31B31C178FF8}"/>
                </a:ext>
              </a:extLst>
            </p:cNvPr>
            <p:cNvSpPr/>
            <p:nvPr userDrawn="1"/>
          </p:nvSpPr>
          <p:spPr>
            <a:xfrm>
              <a:off x="9433109" y="6701970"/>
              <a:ext cx="1412444" cy="153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C7971E31-882B-435C-8631-C01384704A9D}"/>
                </a:ext>
              </a:extLst>
            </p:cNvPr>
            <p:cNvSpPr/>
            <p:nvPr userDrawn="1"/>
          </p:nvSpPr>
          <p:spPr>
            <a:xfrm>
              <a:off x="10845553" y="6701970"/>
              <a:ext cx="2073267" cy="1535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11" name="Picture 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125" y="5980113"/>
            <a:ext cx="722313" cy="722312"/>
          </a:xfrm>
          <a:prstGeom prst="rect">
            <a:avLst/>
          </a:prstGeom>
          <a:blipFill dpi="0" rotWithShape="1">
            <a:blip r:embed="rId3">
              <a:alphaModFix amt="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sz="half" idx="1"/>
          </p:nvPr>
        </p:nvSpPr>
        <p:spPr>
          <a:xfrm>
            <a:off x="715954" y="3378881"/>
            <a:ext cx="5181600" cy="3174409"/>
          </a:xfrm>
        </p:spPr>
        <p:txBody>
          <a:bodyPr/>
          <a:lstStyle>
            <a:lvl1pPr marL="0" indent="0">
              <a:buNone/>
              <a:defRPr/>
            </a:lvl1pPr>
          </a:lstStyle>
          <a:p>
            <a:pPr lvl="0"/>
            <a:endParaRPr lang="en-US" dirty="0"/>
          </a:p>
        </p:txBody>
      </p:sp>
      <p:sp>
        <p:nvSpPr>
          <p:cNvPr id="9" name="Content Placeholder 2"/>
          <p:cNvSpPr>
            <a:spLocks noGrp="1"/>
          </p:cNvSpPr>
          <p:nvPr>
            <p:ph sz="half" idx="13"/>
          </p:nvPr>
        </p:nvSpPr>
        <p:spPr>
          <a:xfrm>
            <a:off x="6319710" y="3378881"/>
            <a:ext cx="5181600" cy="3174409"/>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70355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28EE3F-ACF9-4615-891A-5E97E3BE2760}"/>
              </a:ext>
            </a:extLst>
          </p:cNvPr>
          <p:cNvSpPr/>
          <p:nvPr userDrawn="1"/>
        </p:nvSpPr>
        <p:spPr>
          <a:xfrm>
            <a:off x="0" y="0"/>
            <a:ext cx="12192000" cy="67024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 12"/>
          <p:cNvGrpSpPr>
            <a:grpSpLocks/>
          </p:cNvGrpSpPr>
          <p:nvPr userDrawn="1"/>
        </p:nvGrpSpPr>
        <p:grpSpPr bwMode="auto">
          <a:xfrm>
            <a:off x="0" y="6704013"/>
            <a:ext cx="12196763" cy="153987"/>
            <a:chOff x="0" y="6701970"/>
            <a:chExt cx="12918820" cy="153590"/>
          </a:xfrm>
        </p:grpSpPr>
        <p:sp>
          <p:nvSpPr>
            <p:cNvPr id="4" name="Rectangle 3">
              <a:extLst>
                <a:ext uri="{FF2B5EF4-FFF2-40B4-BE49-F238E27FC236}">
                  <a16:creationId xmlns:a16="http://schemas.microsoft.com/office/drawing/2014/main" id="{4736508F-F456-4F93-83B9-E4F490DC6E8B}"/>
                </a:ext>
              </a:extLst>
            </p:cNvPr>
            <p:cNvSpPr/>
            <p:nvPr userDrawn="1"/>
          </p:nvSpPr>
          <p:spPr>
            <a:xfrm>
              <a:off x="0" y="6701970"/>
              <a:ext cx="1896711" cy="153590"/>
            </a:xfrm>
            <a:prstGeom prst="rect">
              <a:avLst/>
            </a:prstGeom>
            <a:solidFill>
              <a:srgbClr val="3FB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89633398-C046-4004-9C83-BB4AB6170581}"/>
                </a:ext>
              </a:extLst>
            </p:cNvPr>
            <p:cNvSpPr/>
            <p:nvPr userDrawn="1"/>
          </p:nvSpPr>
          <p:spPr>
            <a:xfrm>
              <a:off x="1896711" y="6701970"/>
              <a:ext cx="7536398" cy="153590"/>
            </a:xfrm>
            <a:prstGeom prst="rect">
              <a:avLst/>
            </a:prstGeom>
            <a:solidFill>
              <a:srgbClr val="0A68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61016981-2064-47E4-A848-AE2195971F83}"/>
                </a:ext>
              </a:extLst>
            </p:cNvPr>
            <p:cNvSpPr/>
            <p:nvPr userDrawn="1"/>
          </p:nvSpPr>
          <p:spPr>
            <a:xfrm>
              <a:off x="9433109" y="6701970"/>
              <a:ext cx="1412444" cy="153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6D4C07CA-BF2C-4942-8ADF-3981459BA517}"/>
                </a:ext>
              </a:extLst>
            </p:cNvPr>
            <p:cNvSpPr/>
            <p:nvPr userDrawn="1"/>
          </p:nvSpPr>
          <p:spPr>
            <a:xfrm>
              <a:off x="10845553" y="6701970"/>
              <a:ext cx="2073267" cy="1535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8" name="Picture 1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125" y="5980113"/>
            <a:ext cx="722313" cy="722312"/>
          </a:xfrm>
          <a:prstGeom prst="rect">
            <a:avLst/>
          </a:prstGeom>
          <a:blipFill dpi="0" rotWithShape="1">
            <a:blip r:embed="rId3">
              <a:alphaModFix amt="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889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97A61F-BFFA-4621-827B-B2B55299936B}"/>
              </a:ext>
            </a:extLst>
          </p:cNvPr>
          <p:cNvSpPr/>
          <p:nvPr userDrawn="1"/>
        </p:nvSpPr>
        <p:spPr>
          <a:xfrm>
            <a:off x="0" y="-57150"/>
            <a:ext cx="12192000" cy="6748463"/>
          </a:xfrm>
          <a:prstGeom prst="rect">
            <a:avLst/>
          </a:prstGeom>
          <a:solidFill>
            <a:srgbClr val="0A68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accent5">
                  <a:lumMod val="75000"/>
                </a:schemeClr>
              </a:solidFill>
            </a:endParaRPr>
          </a:p>
        </p:txBody>
      </p:sp>
      <p:sp>
        <p:nvSpPr>
          <p:cNvPr id="3" name="Google Shape;356;p34">
            <a:extLst>
              <a:ext uri="{FF2B5EF4-FFF2-40B4-BE49-F238E27FC236}">
                <a16:creationId xmlns:a16="http://schemas.microsoft.com/office/drawing/2014/main" id="{D9C5B4A7-AE85-4954-A994-D57F5BCE42C3}"/>
              </a:ext>
            </a:extLst>
          </p:cNvPr>
          <p:cNvSpPr txBox="1">
            <a:spLocks/>
          </p:cNvSpPr>
          <p:nvPr userDrawn="1"/>
        </p:nvSpPr>
        <p:spPr>
          <a:xfrm>
            <a:off x="1135063" y="2427288"/>
            <a:ext cx="5561012" cy="1160462"/>
          </a:xfrm>
          <a:prstGeom prst="rect">
            <a:avLst/>
          </a:prstGeom>
        </p:spPr>
        <p:txBody>
          <a:bodyPr spcFirstLastPara="1" lIns="91425" tIns="91425" rIns="91425" bIns="91425"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Bef>
                <a:spcPts val="0"/>
              </a:spcBef>
              <a:spcAft>
                <a:spcPts val="0"/>
              </a:spcAft>
              <a:defRPr/>
            </a:pPr>
            <a:r>
              <a:rPr lang="en-US" sz="11500" dirty="0">
                <a:solidFill>
                  <a:schemeClr val="bg1"/>
                </a:solidFill>
              </a:rPr>
              <a:t>Thanks!</a:t>
            </a:r>
          </a:p>
        </p:txBody>
      </p:sp>
      <p:sp>
        <p:nvSpPr>
          <p:cNvPr id="4" name="Google Shape;357;p34">
            <a:extLst>
              <a:ext uri="{FF2B5EF4-FFF2-40B4-BE49-F238E27FC236}">
                <a16:creationId xmlns:a16="http://schemas.microsoft.com/office/drawing/2014/main" id="{BE2CD9D0-6565-4C94-BFEC-53597FD3FE86}"/>
              </a:ext>
            </a:extLst>
          </p:cNvPr>
          <p:cNvSpPr txBox="1">
            <a:spLocks/>
          </p:cNvSpPr>
          <p:nvPr userDrawn="1"/>
        </p:nvSpPr>
        <p:spPr>
          <a:xfrm>
            <a:off x="1135063" y="3455988"/>
            <a:ext cx="5561012" cy="784225"/>
          </a:xfrm>
          <a:prstGeom prst="rect">
            <a:avLst/>
          </a:prstGeom>
        </p:spPr>
        <p:txBody>
          <a:bodyPr spcFirstLastPara="1" lIns="91425" tIns="91425" rIns="91425" bIns="91425"/>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600"/>
              </a:spcBef>
              <a:spcAft>
                <a:spcPts val="0"/>
              </a:spcAft>
              <a:buFont typeface="Arial" panose="020B0604020202020204" pitchFamily="34" charset="0"/>
              <a:buNone/>
              <a:defRPr/>
            </a:pPr>
            <a:r>
              <a:rPr lang="en-US" sz="4800" b="1">
                <a:solidFill>
                  <a:schemeClr val="lt1"/>
                </a:solidFill>
              </a:rPr>
              <a:t>Any questions?</a:t>
            </a:r>
          </a:p>
        </p:txBody>
      </p:sp>
      <p:grpSp>
        <p:nvGrpSpPr>
          <p:cNvPr id="5" name="Group 14"/>
          <p:cNvGrpSpPr>
            <a:grpSpLocks/>
          </p:cNvGrpSpPr>
          <p:nvPr userDrawn="1"/>
        </p:nvGrpSpPr>
        <p:grpSpPr bwMode="auto">
          <a:xfrm>
            <a:off x="0" y="6704013"/>
            <a:ext cx="12196763" cy="153987"/>
            <a:chOff x="0" y="6701970"/>
            <a:chExt cx="12918820" cy="153590"/>
          </a:xfrm>
        </p:grpSpPr>
        <p:sp>
          <p:nvSpPr>
            <p:cNvPr id="6" name="Rectangle 5">
              <a:extLst>
                <a:ext uri="{FF2B5EF4-FFF2-40B4-BE49-F238E27FC236}">
                  <a16:creationId xmlns:a16="http://schemas.microsoft.com/office/drawing/2014/main" id="{F9E3EA0D-1F7D-49B9-83E9-E2E74D511ADC}"/>
                </a:ext>
              </a:extLst>
            </p:cNvPr>
            <p:cNvSpPr/>
            <p:nvPr userDrawn="1"/>
          </p:nvSpPr>
          <p:spPr>
            <a:xfrm>
              <a:off x="0" y="6701970"/>
              <a:ext cx="1896711" cy="153590"/>
            </a:xfrm>
            <a:prstGeom prst="rect">
              <a:avLst/>
            </a:prstGeom>
            <a:solidFill>
              <a:srgbClr val="3FB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C276B15C-9577-4036-9B9C-3B9D7A596B3E}"/>
                </a:ext>
              </a:extLst>
            </p:cNvPr>
            <p:cNvSpPr/>
            <p:nvPr userDrawn="1"/>
          </p:nvSpPr>
          <p:spPr>
            <a:xfrm>
              <a:off x="1896711" y="6701970"/>
              <a:ext cx="7536398" cy="153590"/>
            </a:xfrm>
            <a:prstGeom prst="rect">
              <a:avLst/>
            </a:prstGeom>
            <a:solidFill>
              <a:srgbClr val="0A68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EE73B756-BA05-4274-9818-10465473AD2D}"/>
                </a:ext>
              </a:extLst>
            </p:cNvPr>
            <p:cNvSpPr/>
            <p:nvPr userDrawn="1"/>
          </p:nvSpPr>
          <p:spPr>
            <a:xfrm>
              <a:off x="9433109" y="6701970"/>
              <a:ext cx="1412444" cy="153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5A332345-D55A-4363-BF15-F2475F421EFB}"/>
                </a:ext>
              </a:extLst>
            </p:cNvPr>
            <p:cNvSpPr/>
            <p:nvPr userDrawn="1"/>
          </p:nvSpPr>
          <p:spPr>
            <a:xfrm>
              <a:off x="10845553" y="6701970"/>
              <a:ext cx="2073267" cy="1535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0" name="Rectangle 18">
            <a:extLst>
              <a:ext uri="{FF2B5EF4-FFF2-40B4-BE49-F238E27FC236}">
                <a16:creationId xmlns:a16="http://schemas.microsoft.com/office/drawing/2014/main" id="{14A9D9A7-ABF6-4D21-A24C-FCFC6314B802}"/>
              </a:ext>
            </a:extLst>
          </p:cNvPr>
          <p:cNvSpPr>
            <a:spLocks noChangeArrowheads="1"/>
          </p:cNvSpPr>
          <p:nvPr userDrawn="1"/>
        </p:nvSpPr>
        <p:spPr bwMode="auto">
          <a:xfrm>
            <a:off x="7180263" y="269875"/>
            <a:ext cx="6319837" cy="6332538"/>
          </a:xfrm>
          <a:prstGeom prst="rect">
            <a:avLst/>
          </a:prstGeom>
          <a:blipFill dpi="0" rotWithShape="1">
            <a:blip r:embed="rId2">
              <a:alphaModFix amt="67000"/>
            </a:blip>
            <a:srcRect/>
            <a:stretch>
              <a:fillRect/>
            </a:stretch>
          </a:blip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defRPr/>
            </a:pPr>
            <a:endParaRPr lang="en-US" altLang="en-US">
              <a:solidFill>
                <a:srgbClr val="FFFFFF"/>
              </a:solidFill>
            </a:endParaRPr>
          </a:p>
        </p:txBody>
      </p:sp>
    </p:spTree>
    <p:extLst>
      <p:ext uri="{BB962C8B-B14F-4D97-AF65-F5344CB8AC3E}">
        <p14:creationId xmlns:p14="http://schemas.microsoft.com/office/powerpoint/2010/main" val="38825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04400" y="4335463"/>
            <a:ext cx="3159125" cy="3159125"/>
          </a:xfrm>
          <a:prstGeom prst="rect">
            <a:avLst/>
          </a:prstGeom>
          <a:blipFill dpi="0" rotWithShape="1">
            <a:blip r:embed="rId3">
              <a:alphaModFix amt="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5" name="Group 12"/>
          <p:cNvGrpSpPr>
            <a:grpSpLocks/>
          </p:cNvGrpSpPr>
          <p:nvPr userDrawn="1"/>
        </p:nvGrpSpPr>
        <p:grpSpPr bwMode="auto">
          <a:xfrm>
            <a:off x="-39688" y="-52388"/>
            <a:ext cx="12236451" cy="1203326"/>
            <a:chOff x="-39753" y="-51682"/>
            <a:chExt cx="12235732" cy="1203364"/>
          </a:xfrm>
        </p:grpSpPr>
        <p:sp>
          <p:nvSpPr>
            <p:cNvPr id="6" name="Rectangle 5">
              <a:extLst>
                <a:ext uri="{FF2B5EF4-FFF2-40B4-BE49-F238E27FC236}">
                  <a16:creationId xmlns:a16="http://schemas.microsoft.com/office/drawing/2014/main" id="{9C5ED7C4-7D45-47DB-A976-303FB00C5D1B}"/>
                </a:ext>
              </a:extLst>
            </p:cNvPr>
            <p:cNvSpPr/>
            <p:nvPr userDrawn="1"/>
          </p:nvSpPr>
          <p:spPr>
            <a:xfrm>
              <a:off x="-39753" y="-51682"/>
              <a:ext cx="12235732" cy="120336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77229" y="221358"/>
              <a:ext cx="2684166" cy="6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5">
              <a:extLst>
                <a:ext uri="{FF2B5EF4-FFF2-40B4-BE49-F238E27FC236}">
                  <a16:creationId xmlns:a16="http://schemas.microsoft.com/office/drawing/2014/main" id="{45866490-7F79-4397-AD3A-D118AEFDF72E}"/>
                </a:ext>
              </a:extLst>
            </p:cNvPr>
            <p:cNvSpPr txBox="1">
              <a:spLocks noChangeArrowheads="1"/>
            </p:cNvSpPr>
            <p:nvPr userDrawn="1"/>
          </p:nvSpPr>
          <p:spPr bwMode="auto">
            <a:xfrm>
              <a:off x="7803624" y="411884"/>
              <a:ext cx="3544680" cy="230194"/>
            </a:xfrm>
            <a:prstGeom prst="rect">
              <a:avLst/>
            </a:prstGeom>
            <a:no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900">
                  <a:solidFill>
                    <a:schemeClr val="bg1"/>
                  </a:solidFill>
                </a:rPr>
                <a:t>KNOWLEDGE             INTEGRITY            IMPACT</a:t>
              </a:r>
            </a:p>
          </p:txBody>
        </p:sp>
        <p:cxnSp>
          <p:nvCxnSpPr>
            <p:cNvPr id="9" name="Straight Connector 8">
              <a:extLst>
                <a:ext uri="{FF2B5EF4-FFF2-40B4-BE49-F238E27FC236}">
                  <a16:creationId xmlns:a16="http://schemas.microsoft.com/office/drawing/2014/main" id="{956C5EBE-5F94-451C-BC93-AA5A6FCB1925}"/>
                </a:ext>
              </a:extLst>
            </p:cNvPr>
            <p:cNvCxnSpPr/>
            <p:nvPr userDrawn="1"/>
          </p:nvCxnSpPr>
          <p:spPr>
            <a:xfrm>
              <a:off x="901580" y="723043"/>
              <a:ext cx="103721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080C4F6-07CB-4BA2-B884-2141154609B0}"/>
                </a:ext>
              </a:extLst>
            </p:cNvPr>
            <p:cNvSpPr/>
            <p:nvPr userDrawn="1"/>
          </p:nvSpPr>
          <p:spPr>
            <a:xfrm>
              <a:off x="8610027" y="470622"/>
              <a:ext cx="111118" cy="112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A0A82ECC-7560-4073-9E52-A570B694B4DB}"/>
                </a:ext>
              </a:extLst>
            </p:cNvPr>
            <p:cNvSpPr/>
            <p:nvPr userDrawn="1"/>
          </p:nvSpPr>
          <p:spPr>
            <a:xfrm>
              <a:off x="9748198" y="470622"/>
              <a:ext cx="111118" cy="112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275A3763-44FC-46CE-BB70-BC2F38D6F252}"/>
                </a:ext>
              </a:extLst>
            </p:cNvPr>
            <p:cNvSpPr/>
            <p:nvPr userDrawn="1"/>
          </p:nvSpPr>
          <p:spPr>
            <a:xfrm>
              <a:off x="10668894" y="470622"/>
              <a:ext cx="111118" cy="112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3" name="Content Placeholder 2"/>
          <p:cNvSpPr>
            <a:spLocks noGrp="1"/>
          </p:cNvSpPr>
          <p:nvPr>
            <p:ph idx="1"/>
          </p:nvPr>
        </p:nvSpPr>
        <p:spPr>
          <a:xfrm>
            <a:off x="377230" y="1392751"/>
            <a:ext cx="5641606" cy="4734065"/>
          </a:xfrm>
        </p:spPr>
        <p:txBody>
          <a:bodyPr/>
          <a:lstStyle>
            <a:lvl1pPr marL="0" indent="0">
              <a:buNone/>
              <a:defRPr/>
            </a:lvl1pPr>
          </a:lstStyle>
          <a:p>
            <a:pPr lvl="0"/>
            <a:endParaRPr lang="en-US" dirty="0"/>
          </a:p>
        </p:txBody>
      </p:sp>
      <p:sp>
        <p:nvSpPr>
          <p:cNvPr id="12" name="Content Placeholder 3"/>
          <p:cNvSpPr>
            <a:spLocks noGrp="1"/>
          </p:cNvSpPr>
          <p:nvPr>
            <p:ph sz="half" idx="2"/>
          </p:nvPr>
        </p:nvSpPr>
        <p:spPr>
          <a:xfrm>
            <a:off x="6540660" y="1775478"/>
            <a:ext cx="5181600" cy="4351338"/>
          </a:xfrm>
        </p:spPr>
        <p:txBody>
          <a:bodyPr/>
          <a:lstStyle>
            <a:lvl1pPr>
              <a:defRPr sz="2800" b="1" baseline="0"/>
            </a:lvl1pPr>
            <a:lvl2pPr marL="4572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B5EDC8FE-8BC7-47AB-A3F3-B73AB4B5D6EE}"/>
              </a:ext>
            </a:extLst>
          </p:cNvPr>
          <p:cNvSpPr>
            <a:spLocks noGrp="1"/>
          </p:cNvSpPr>
          <p:nvPr>
            <p:ph type="dt" sz="half" idx="10"/>
          </p:nvPr>
        </p:nvSpPr>
        <p:spPr/>
        <p:txBody>
          <a:bodyPr/>
          <a:lstStyle>
            <a:lvl1pPr>
              <a:defRPr/>
            </a:lvl1pPr>
          </a:lstStyle>
          <a:p>
            <a:pPr>
              <a:defRPr/>
            </a:pPr>
            <a:fld id="{C722BC21-908C-4528-8DE8-AE5F70D2B1C0}" type="datetimeFigureOut">
              <a:rPr lang="en-US"/>
              <a:pPr>
                <a:defRPr/>
              </a:pPr>
              <a:t>10/10/2024</a:t>
            </a:fld>
            <a:endParaRPr lang="en-US" dirty="0"/>
          </a:p>
        </p:txBody>
      </p:sp>
      <p:sp>
        <p:nvSpPr>
          <p:cNvPr id="15" name="Footer Placeholder 4">
            <a:extLst>
              <a:ext uri="{FF2B5EF4-FFF2-40B4-BE49-F238E27FC236}">
                <a16:creationId xmlns:a16="http://schemas.microsoft.com/office/drawing/2014/main" id="{1BCF155E-D1E9-4AFE-A185-85280D75A2B5}"/>
              </a:ext>
            </a:extLst>
          </p:cNvPr>
          <p:cNvSpPr>
            <a:spLocks noGrp="1"/>
          </p:cNvSpPr>
          <p:nvPr>
            <p:ph type="ftr" sz="quarter" idx="11"/>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FA686580-963A-45BD-BB2A-F82EF2C9AB66}"/>
              </a:ext>
            </a:extLst>
          </p:cNvPr>
          <p:cNvSpPr>
            <a:spLocks noGrp="1"/>
          </p:cNvSpPr>
          <p:nvPr>
            <p:ph type="sldNum" sz="quarter" idx="12"/>
          </p:nvPr>
        </p:nvSpPr>
        <p:spPr/>
        <p:txBody>
          <a:bodyPr/>
          <a:lstStyle>
            <a:lvl1pPr>
              <a:defRPr/>
            </a:lvl1pPr>
          </a:lstStyle>
          <a:p>
            <a:pPr>
              <a:defRPr/>
            </a:pPr>
            <a:fld id="{81A67091-B036-4172-AACD-184DE2776D57}" type="slidenum">
              <a:rPr lang="en-US" altLang="en-US"/>
              <a:pPr>
                <a:defRPr/>
              </a:pPr>
              <a:t>‹#›</a:t>
            </a:fld>
            <a:endParaRPr lang="en-US" altLang="en-US"/>
          </a:p>
        </p:txBody>
      </p:sp>
    </p:spTree>
    <p:extLst>
      <p:ext uri="{BB962C8B-B14F-4D97-AF65-F5344CB8AC3E}">
        <p14:creationId xmlns:p14="http://schemas.microsoft.com/office/powerpoint/2010/main" val="227338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C388BD-0C89-4224-8D66-DC2CB432B771}"/>
              </a:ext>
            </a:extLst>
          </p:cNvPr>
          <p:cNvSpPr/>
          <p:nvPr userDrawn="1"/>
        </p:nvSpPr>
        <p:spPr>
          <a:xfrm>
            <a:off x="-39688" y="6302375"/>
            <a:ext cx="12236451" cy="7239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2"/>
          <p:cNvGrpSpPr>
            <a:grpSpLocks/>
          </p:cNvGrpSpPr>
          <p:nvPr userDrawn="1"/>
        </p:nvGrpSpPr>
        <p:grpSpPr bwMode="auto">
          <a:xfrm>
            <a:off x="679450" y="6365875"/>
            <a:ext cx="10820400" cy="487363"/>
            <a:chOff x="528814" y="6238068"/>
            <a:chExt cx="10820163" cy="487908"/>
          </a:xfrm>
        </p:grpSpPr>
        <p:pic>
          <p:nvPicPr>
            <p:cNvPr id="6"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814" y="6238068"/>
              <a:ext cx="1925885" cy="4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238D15DE-2E3F-40F0-BB8A-CCE293CA0495}"/>
                </a:ext>
              </a:extLst>
            </p:cNvPr>
            <p:cNvCxnSpPr/>
            <p:nvPr userDrawn="1"/>
          </p:nvCxnSpPr>
          <p:spPr>
            <a:xfrm>
              <a:off x="901869" y="6598834"/>
              <a:ext cx="103709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15"/>
            <p:cNvGrpSpPr>
              <a:grpSpLocks/>
            </p:cNvGrpSpPr>
            <p:nvPr userDrawn="1"/>
          </p:nvGrpSpPr>
          <p:grpSpPr bwMode="auto">
            <a:xfrm>
              <a:off x="7802880" y="6286832"/>
              <a:ext cx="3546097" cy="230832"/>
              <a:chOff x="7802880" y="6286832"/>
              <a:chExt cx="3546097" cy="230832"/>
            </a:xfrm>
          </p:grpSpPr>
          <p:sp>
            <p:nvSpPr>
              <p:cNvPr id="9" name="TextBox 16">
                <a:extLst>
                  <a:ext uri="{FF2B5EF4-FFF2-40B4-BE49-F238E27FC236}">
                    <a16:creationId xmlns:a16="http://schemas.microsoft.com/office/drawing/2014/main" id="{6EA94AE2-3214-4C36-9BE1-556F62757E43}"/>
                  </a:ext>
                </a:extLst>
              </p:cNvPr>
              <p:cNvSpPr txBox="1">
                <a:spLocks noChangeArrowheads="1"/>
              </p:cNvSpPr>
              <p:nvPr userDrawn="1"/>
            </p:nvSpPr>
            <p:spPr bwMode="auto">
              <a:xfrm>
                <a:off x="7802580" y="6287336"/>
                <a:ext cx="3546397" cy="230445"/>
              </a:xfrm>
              <a:prstGeom prst="rect">
                <a:avLst/>
              </a:prstGeom>
              <a:no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900">
                    <a:solidFill>
                      <a:schemeClr val="bg1"/>
                    </a:solidFill>
                  </a:rPr>
                  <a:t>KNOWLEDGE             INTEGRITY            IMPACT</a:t>
                </a:r>
              </a:p>
            </p:txBody>
          </p:sp>
          <p:sp>
            <p:nvSpPr>
              <p:cNvPr id="10" name="Rectangle 9">
                <a:extLst>
                  <a:ext uri="{FF2B5EF4-FFF2-40B4-BE49-F238E27FC236}">
                    <a16:creationId xmlns:a16="http://schemas.microsoft.com/office/drawing/2014/main" id="{1F54EF6F-0F55-4EB6-89EE-C6225712530B}"/>
                  </a:ext>
                </a:extLst>
              </p:cNvPr>
              <p:cNvSpPr/>
              <p:nvPr userDrawn="1"/>
            </p:nvSpPr>
            <p:spPr>
              <a:xfrm>
                <a:off x="8609012" y="6346138"/>
                <a:ext cx="111123" cy="11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04C57290-9525-43AF-8332-761786B27723}"/>
                  </a:ext>
                </a:extLst>
              </p:cNvPr>
              <p:cNvSpPr/>
              <p:nvPr userDrawn="1"/>
            </p:nvSpPr>
            <p:spPr>
              <a:xfrm>
                <a:off x="9748812" y="6346138"/>
                <a:ext cx="111123" cy="11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487676C0-6C08-40A6-BB08-F47D41D7E560}"/>
                  </a:ext>
                </a:extLst>
              </p:cNvPr>
              <p:cNvSpPr/>
              <p:nvPr userDrawn="1"/>
            </p:nvSpPr>
            <p:spPr>
              <a:xfrm>
                <a:off x="10667955" y="6346138"/>
                <a:ext cx="111123" cy="11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13" name="Group 20"/>
          <p:cNvGrpSpPr>
            <a:grpSpLocks/>
          </p:cNvGrpSpPr>
          <p:nvPr userDrawn="1"/>
        </p:nvGrpSpPr>
        <p:grpSpPr bwMode="auto">
          <a:xfrm>
            <a:off x="0" y="149225"/>
            <a:ext cx="12414250" cy="77788"/>
            <a:chOff x="0" y="149580"/>
            <a:chExt cx="12414000" cy="77361"/>
          </a:xfrm>
        </p:grpSpPr>
        <p:sp>
          <p:nvSpPr>
            <p:cNvPr id="14" name="Rectangle 13">
              <a:extLst>
                <a:ext uri="{FF2B5EF4-FFF2-40B4-BE49-F238E27FC236}">
                  <a16:creationId xmlns:a16="http://schemas.microsoft.com/office/drawing/2014/main" id="{26AFDFAB-6B97-4108-B0D6-C0F7F2E7BB09}"/>
                </a:ext>
              </a:extLst>
            </p:cNvPr>
            <p:cNvSpPr/>
            <p:nvPr userDrawn="1"/>
          </p:nvSpPr>
          <p:spPr>
            <a:xfrm>
              <a:off x="0" y="149580"/>
              <a:ext cx="4076618" cy="773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DD1F2BFB-0ABB-4520-B6E3-65A459A538B9}"/>
                </a:ext>
              </a:extLst>
            </p:cNvPr>
            <p:cNvSpPr/>
            <p:nvPr userDrawn="1"/>
          </p:nvSpPr>
          <p:spPr>
            <a:xfrm>
              <a:off x="4165516" y="149580"/>
              <a:ext cx="4078206" cy="773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F4E29EFB-B5DD-42DC-ACB4-E93CD591EA49}"/>
                </a:ext>
              </a:extLst>
            </p:cNvPr>
            <p:cNvSpPr/>
            <p:nvPr userDrawn="1"/>
          </p:nvSpPr>
          <p:spPr>
            <a:xfrm>
              <a:off x="8337382" y="149580"/>
              <a:ext cx="4076618" cy="773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7" name="Rectangle 16">
            <a:extLst>
              <a:ext uri="{FF2B5EF4-FFF2-40B4-BE49-F238E27FC236}">
                <a16:creationId xmlns:a16="http://schemas.microsoft.com/office/drawing/2014/main" id="{58A0211E-231B-4AFD-95FA-FC3ECB884B2F}"/>
              </a:ext>
            </a:extLst>
          </p:cNvPr>
          <p:cNvSpPr/>
          <p:nvPr userDrawn="1"/>
        </p:nvSpPr>
        <p:spPr>
          <a:xfrm>
            <a:off x="-39688" y="271463"/>
            <a:ext cx="12236451" cy="10556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831850" y="1687595"/>
            <a:ext cx="10515600" cy="4402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 name="Title 1"/>
          <p:cNvSpPr>
            <a:spLocks noGrp="1"/>
          </p:cNvSpPr>
          <p:nvPr>
            <p:ph type="title"/>
          </p:nvPr>
        </p:nvSpPr>
        <p:spPr>
          <a:xfrm>
            <a:off x="837317" y="400967"/>
            <a:ext cx="10515600" cy="754833"/>
          </a:xfrm>
        </p:spPr>
        <p:txBody>
          <a:bodyPr anchor="b">
            <a:normAutofit/>
          </a:bodyPr>
          <a:lstStyle>
            <a:lvl1pPr>
              <a:defRPr sz="4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4827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4F9DC4-D53C-432A-871D-850413A01B2B}"/>
              </a:ext>
            </a:extLst>
          </p:cNvPr>
          <p:cNvSpPr/>
          <p:nvPr userDrawn="1"/>
        </p:nvSpPr>
        <p:spPr>
          <a:xfrm>
            <a:off x="0" y="149225"/>
            <a:ext cx="1897063" cy="77788"/>
          </a:xfrm>
          <a:prstGeom prst="rect">
            <a:avLst/>
          </a:prstGeom>
          <a:solidFill>
            <a:srgbClr val="3FB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0090FE3E-47D3-49B9-9F05-F02B2FC2699D}"/>
              </a:ext>
            </a:extLst>
          </p:cNvPr>
          <p:cNvSpPr/>
          <p:nvPr userDrawn="1"/>
        </p:nvSpPr>
        <p:spPr>
          <a:xfrm>
            <a:off x="1897063" y="149225"/>
            <a:ext cx="6345237" cy="77788"/>
          </a:xfrm>
          <a:prstGeom prst="rect">
            <a:avLst/>
          </a:prstGeom>
          <a:solidFill>
            <a:srgbClr val="0A68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0FE6319-B3D5-49B5-BEE7-FF820E354E41}"/>
              </a:ext>
            </a:extLst>
          </p:cNvPr>
          <p:cNvSpPr/>
          <p:nvPr userDrawn="1"/>
        </p:nvSpPr>
        <p:spPr>
          <a:xfrm>
            <a:off x="8242300" y="149225"/>
            <a:ext cx="1874838" cy="777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96F026E7-0FD0-43A5-9C2D-30A3E61D2785}"/>
              </a:ext>
            </a:extLst>
          </p:cNvPr>
          <p:cNvSpPr/>
          <p:nvPr userDrawn="1"/>
        </p:nvSpPr>
        <p:spPr>
          <a:xfrm>
            <a:off x="-39688" y="6302375"/>
            <a:ext cx="12236451" cy="7239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9" name="Group 15"/>
          <p:cNvGrpSpPr>
            <a:grpSpLocks/>
          </p:cNvGrpSpPr>
          <p:nvPr userDrawn="1"/>
        </p:nvGrpSpPr>
        <p:grpSpPr bwMode="auto">
          <a:xfrm>
            <a:off x="679450" y="6365875"/>
            <a:ext cx="10820400" cy="487363"/>
            <a:chOff x="528814" y="6238068"/>
            <a:chExt cx="10820163" cy="487908"/>
          </a:xfrm>
        </p:grpSpPr>
        <p:pic>
          <p:nvPicPr>
            <p:cNvPr id="10" name="Picture 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814" y="6238068"/>
              <a:ext cx="1925885" cy="4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2FC5DE3E-E279-41B7-8D43-EBC79374E63C}"/>
                </a:ext>
              </a:extLst>
            </p:cNvPr>
            <p:cNvCxnSpPr/>
            <p:nvPr userDrawn="1"/>
          </p:nvCxnSpPr>
          <p:spPr>
            <a:xfrm>
              <a:off x="901869" y="6598834"/>
              <a:ext cx="103709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8"/>
            <p:cNvGrpSpPr>
              <a:grpSpLocks/>
            </p:cNvGrpSpPr>
            <p:nvPr userDrawn="1"/>
          </p:nvGrpSpPr>
          <p:grpSpPr bwMode="auto">
            <a:xfrm>
              <a:off x="7802880" y="6286832"/>
              <a:ext cx="3546097" cy="230832"/>
              <a:chOff x="7802880" y="6286832"/>
              <a:chExt cx="3546097" cy="230832"/>
            </a:xfrm>
          </p:grpSpPr>
          <p:sp>
            <p:nvSpPr>
              <p:cNvPr id="13" name="TextBox 19">
                <a:extLst>
                  <a:ext uri="{FF2B5EF4-FFF2-40B4-BE49-F238E27FC236}">
                    <a16:creationId xmlns:a16="http://schemas.microsoft.com/office/drawing/2014/main" id="{DB3B965E-5171-419F-BED9-B303A505CC6D}"/>
                  </a:ext>
                </a:extLst>
              </p:cNvPr>
              <p:cNvSpPr txBox="1">
                <a:spLocks noChangeArrowheads="1"/>
              </p:cNvSpPr>
              <p:nvPr userDrawn="1"/>
            </p:nvSpPr>
            <p:spPr bwMode="auto">
              <a:xfrm>
                <a:off x="7802580" y="6287336"/>
                <a:ext cx="3546397" cy="230445"/>
              </a:xfrm>
              <a:prstGeom prst="rect">
                <a:avLst/>
              </a:prstGeom>
              <a:no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900">
                    <a:solidFill>
                      <a:schemeClr val="bg1"/>
                    </a:solidFill>
                  </a:rPr>
                  <a:t>KNOWLEDGE             INTEGRITY            IMPACT</a:t>
                </a:r>
              </a:p>
            </p:txBody>
          </p:sp>
          <p:sp>
            <p:nvSpPr>
              <p:cNvPr id="15" name="Rectangle 14">
                <a:extLst>
                  <a:ext uri="{FF2B5EF4-FFF2-40B4-BE49-F238E27FC236}">
                    <a16:creationId xmlns:a16="http://schemas.microsoft.com/office/drawing/2014/main" id="{C45217F8-14FA-4DC8-A372-1DFD17969653}"/>
                  </a:ext>
                </a:extLst>
              </p:cNvPr>
              <p:cNvSpPr/>
              <p:nvPr userDrawn="1"/>
            </p:nvSpPr>
            <p:spPr>
              <a:xfrm>
                <a:off x="8609012" y="6346138"/>
                <a:ext cx="111123" cy="11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8102C570-C19D-476C-8C0D-A42221CB2502}"/>
                  </a:ext>
                </a:extLst>
              </p:cNvPr>
              <p:cNvSpPr/>
              <p:nvPr userDrawn="1"/>
            </p:nvSpPr>
            <p:spPr>
              <a:xfrm>
                <a:off x="9748812" y="6346138"/>
                <a:ext cx="111123" cy="11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9AEB354C-EB54-4011-B567-DED0A9611072}"/>
                  </a:ext>
                </a:extLst>
              </p:cNvPr>
              <p:cNvSpPr/>
              <p:nvPr userDrawn="1"/>
            </p:nvSpPr>
            <p:spPr>
              <a:xfrm>
                <a:off x="10667955" y="6346138"/>
                <a:ext cx="111123" cy="11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18" name="Rectangle 17">
            <a:extLst>
              <a:ext uri="{FF2B5EF4-FFF2-40B4-BE49-F238E27FC236}">
                <a16:creationId xmlns:a16="http://schemas.microsoft.com/office/drawing/2014/main" id="{BC9C8A87-D8AD-4263-B5AE-C36CCC562AC3}"/>
              </a:ext>
            </a:extLst>
          </p:cNvPr>
          <p:cNvSpPr/>
          <p:nvPr userDrawn="1"/>
        </p:nvSpPr>
        <p:spPr>
          <a:xfrm>
            <a:off x="10117138" y="149225"/>
            <a:ext cx="2073275" cy="777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sz="half" idx="1"/>
          </p:nvPr>
        </p:nvSpPr>
        <p:spPr>
          <a:xfrm>
            <a:off x="838200" y="1566272"/>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837317" y="-1696937"/>
            <a:ext cx="10515600" cy="2852737"/>
          </a:xfrm>
        </p:spPr>
        <p:txBody>
          <a:bodyPr anchor="b">
            <a:normAutofit/>
          </a:bodyPr>
          <a:lstStyle>
            <a:lvl1pPr>
              <a:defRPr sz="4000" b="1">
                <a:solidFill>
                  <a:srgbClr val="0A688E"/>
                </a:solidFill>
              </a:defRPr>
            </a:lvl1pPr>
          </a:lstStyle>
          <a:p>
            <a:r>
              <a:rPr lang="en-US"/>
              <a:t>Click to edit Master title style</a:t>
            </a:r>
            <a:endParaRPr lang="en-US" dirty="0"/>
          </a:p>
        </p:txBody>
      </p:sp>
      <p:sp>
        <p:nvSpPr>
          <p:cNvPr id="25" name="Content Placeholder 2"/>
          <p:cNvSpPr>
            <a:spLocks noGrp="1"/>
          </p:cNvSpPr>
          <p:nvPr>
            <p:ph sz="half" idx="13"/>
          </p:nvPr>
        </p:nvSpPr>
        <p:spPr>
          <a:xfrm>
            <a:off x="6441956" y="1566272"/>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Date Placeholder 4">
            <a:extLst>
              <a:ext uri="{FF2B5EF4-FFF2-40B4-BE49-F238E27FC236}">
                <a16:creationId xmlns:a16="http://schemas.microsoft.com/office/drawing/2014/main" id="{CC9A0F11-210B-4524-A10C-6AAED43A39E1}"/>
              </a:ext>
            </a:extLst>
          </p:cNvPr>
          <p:cNvSpPr>
            <a:spLocks noGrp="1"/>
          </p:cNvSpPr>
          <p:nvPr>
            <p:ph type="dt" sz="half" idx="14"/>
          </p:nvPr>
        </p:nvSpPr>
        <p:spPr/>
        <p:txBody>
          <a:bodyPr/>
          <a:lstStyle>
            <a:lvl1pPr>
              <a:defRPr/>
            </a:lvl1pPr>
          </a:lstStyle>
          <a:p>
            <a:pPr>
              <a:defRPr/>
            </a:pPr>
            <a:fld id="{082A3C81-2A89-43E0-B6EC-0BA3231DD94C}" type="datetimeFigureOut">
              <a:rPr lang="en-US"/>
              <a:pPr>
                <a:defRPr/>
              </a:pPr>
              <a:t>10/10/2024</a:t>
            </a:fld>
            <a:endParaRPr lang="en-US"/>
          </a:p>
        </p:txBody>
      </p:sp>
      <p:sp>
        <p:nvSpPr>
          <p:cNvPr id="20" name="Footer Placeholder 5">
            <a:extLst>
              <a:ext uri="{FF2B5EF4-FFF2-40B4-BE49-F238E27FC236}">
                <a16:creationId xmlns:a16="http://schemas.microsoft.com/office/drawing/2014/main" id="{69A132DC-0B0A-4A37-A838-96C6DC549FDF}"/>
              </a:ext>
            </a:extLst>
          </p:cNvPr>
          <p:cNvSpPr>
            <a:spLocks noGrp="1"/>
          </p:cNvSpPr>
          <p:nvPr>
            <p:ph type="ftr" sz="quarter" idx="15"/>
          </p:nvPr>
        </p:nvSpPr>
        <p:spPr/>
        <p:txBody>
          <a:bodyPr/>
          <a:lstStyle>
            <a:lvl1pPr>
              <a:defRPr/>
            </a:lvl1pPr>
          </a:lstStyle>
          <a:p>
            <a:pPr>
              <a:defRPr/>
            </a:pPr>
            <a:endParaRPr lang="en-US"/>
          </a:p>
        </p:txBody>
      </p:sp>
      <p:sp>
        <p:nvSpPr>
          <p:cNvPr id="21" name="Slide Number Placeholder 6">
            <a:extLst>
              <a:ext uri="{FF2B5EF4-FFF2-40B4-BE49-F238E27FC236}">
                <a16:creationId xmlns:a16="http://schemas.microsoft.com/office/drawing/2014/main" id="{46795E53-040D-47C9-AE33-A9C9243C2D08}"/>
              </a:ext>
            </a:extLst>
          </p:cNvPr>
          <p:cNvSpPr>
            <a:spLocks noGrp="1"/>
          </p:cNvSpPr>
          <p:nvPr>
            <p:ph type="sldNum" sz="quarter" idx="16"/>
          </p:nvPr>
        </p:nvSpPr>
        <p:spPr/>
        <p:txBody>
          <a:bodyPr/>
          <a:lstStyle>
            <a:lvl1pPr>
              <a:defRPr/>
            </a:lvl1pPr>
          </a:lstStyle>
          <a:p>
            <a:pPr>
              <a:defRPr/>
            </a:pPr>
            <a:fld id="{632C5746-FEC0-4C33-A15C-4BEE5CE37176}" type="slidenum">
              <a:rPr lang="en-US" altLang="en-US"/>
              <a:pPr>
                <a:defRPr/>
              </a:pPr>
              <a:t>‹#›</a:t>
            </a:fld>
            <a:endParaRPr lang="en-US" altLang="en-US"/>
          </a:p>
        </p:txBody>
      </p:sp>
    </p:spTree>
    <p:extLst>
      <p:ext uri="{BB962C8B-B14F-4D97-AF65-F5344CB8AC3E}">
        <p14:creationId xmlns:p14="http://schemas.microsoft.com/office/powerpoint/2010/main" val="357343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 name="Group 11"/>
          <p:cNvGrpSpPr>
            <a:grpSpLocks/>
          </p:cNvGrpSpPr>
          <p:nvPr userDrawn="1"/>
        </p:nvGrpSpPr>
        <p:grpSpPr bwMode="auto">
          <a:xfrm>
            <a:off x="1506538" y="803275"/>
            <a:ext cx="9144000" cy="76200"/>
            <a:chOff x="1457173" y="851529"/>
            <a:chExt cx="9144477" cy="77100"/>
          </a:xfrm>
        </p:grpSpPr>
        <p:sp>
          <p:nvSpPr>
            <p:cNvPr id="3" name="Google Shape;26;p4">
              <a:extLst>
                <a:ext uri="{FF2B5EF4-FFF2-40B4-BE49-F238E27FC236}">
                  <a16:creationId xmlns:a16="http://schemas.microsoft.com/office/drawing/2014/main" id="{4B1982E8-9A0D-428E-838A-1A786DDBB818}"/>
                </a:ext>
              </a:extLst>
            </p:cNvPr>
            <p:cNvSpPr/>
            <p:nvPr userDrawn="1"/>
          </p:nvSpPr>
          <p:spPr>
            <a:xfrm>
              <a:off x="7180409" y="851529"/>
              <a:ext cx="1709827" cy="77100"/>
            </a:xfrm>
            <a:prstGeom prst="rec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4" name="Google Shape;27;p4">
              <a:extLst>
                <a:ext uri="{FF2B5EF4-FFF2-40B4-BE49-F238E27FC236}">
                  <a16:creationId xmlns:a16="http://schemas.microsoft.com/office/drawing/2014/main" id="{DBDEE0D0-A165-46AE-843B-0C6EC1376E0A}"/>
                </a:ext>
              </a:extLst>
            </p:cNvPr>
            <p:cNvSpPr>
              <a:spLocks noChangeArrowheads="1"/>
            </p:cNvSpPr>
            <p:nvPr userDrawn="1"/>
          </p:nvSpPr>
          <p:spPr bwMode="auto">
            <a:xfrm>
              <a:off x="8891823" y="851529"/>
              <a:ext cx="1709827" cy="77100"/>
            </a:xfrm>
            <a:prstGeom prst="rect">
              <a:avLst/>
            </a:prstGeom>
            <a:solidFill>
              <a:srgbClr val="650506"/>
            </a:solidFill>
            <a:ln>
              <a:noFill/>
            </a:ln>
          </p:spPr>
          <p:txBody>
            <a:bodyPr lIns="91425" tIns="91425" rIns="91425" bIns="91425"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defRPr/>
              </a:pPr>
              <a:endParaRPr lang="en-US" altLang="en-US"/>
            </a:p>
          </p:txBody>
        </p:sp>
        <p:sp>
          <p:nvSpPr>
            <p:cNvPr id="5" name="Google Shape;28;p4">
              <a:extLst>
                <a:ext uri="{FF2B5EF4-FFF2-40B4-BE49-F238E27FC236}">
                  <a16:creationId xmlns:a16="http://schemas.microsoft.com/office/drawing/2014/main" id="{D3F4CC1E-BB55-473C-A7B3-26EE61149379}"/>
                </a:ext>
              </a:extLst>
            </p:cNvPr>
            <p:cNvSpPr>
              <a:spLocks noChangeArrowheads="1"/>
            </p:cNvSpPr>
            <p:nvPr userDrawn="1"/>
          </p:nvSpPr>
          <p:spPr bwMode="auto">
            <a:xfrm>
              <a:off x="1457173" y="851529"/>
              <a:ext cx="1709826" cy="77100"/>
            </a:xfrm>
            <a:prstGeom prst="rect">
              <a:avLst/>
            </a:prstGeom>
            <a:solidFill>
              <a:schemeClr val="accent2"/>
            </a:solidFill>
            <a:ln>
              <a:noFill/>
            </a:ln>
          </p:spPr>
          <p:txBody>
            <a:bodyPr lIns="91425" tIns="91425" rIns="91425" bIns="91425"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defRPr/>
              </a:pPr>
              <a:endParaRPr lang="en-US" altLang="en-US"/>
            </a:p>
          </p:txBody>
        </p:sp>
        <p:sp>
          <p:nvSpPr>
            <p:cNvPr id="6" name="Google Shape;29;p4">
              <a:extLst>
                <a:ext uri="{FF2B5EF4-FFF2-40B4-BE49-F238E27FC236}">
                  <a16:creationId xmlns:a16="http://schemas.microsoft.com/office/drawing/2014/main" id="{3FCCFE49-1EBF-482A-B7A8-02157C9067F5}"/>
                </a:ext>
              </a:extLst>
            </p:cNvPr>
            <p:cNvSpPr>
              <a:spLocks noChangeArrowheads="1"/>
            </p:cNvSpPr>
            <p:nvPr userDrawn="1"/>
          </p:nvSpPr>
          <p:spPr bwMode="auto">
            <a:xfrm>
              <a:off x="3166999" y="851529"/>
              <a:ext cx="1711414" cy="77100"/>
            </a:xfrm>
            <a:prstGeom prst="rect">
              <a:avLst/>
            </a:prstGeom>
            <a:solidFill>
              <a:schemeClr val="accent1"/>
            </a:solidFill>
            <a:ln>
              <a:noFill/>
            </a:ln>
          </p:spPr>
          <p:txBody>
            <a:bodyPr lIns="91425" tIns="91425" rIns="91425" bIns="91425"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defRPr/>
              </a:pPr>
              <a:endParaRPr lang="en-US" altLang="en-US"/>
            </a:p>
          </p:txBody>
        </p:sp>
      </p:grpSp>
      <p:sp>
        <p:nvSpPr>
          <p:cNvPr id="7" name="Rectangle 6">
            <a:extLst>
              <a:ext uri="{FF2B5EF4-FFF2-40B4-BE49-F238E27FC236}">
                <a16:creationId xmlns:a16="http://schemas.microsoft.com/office/drawing/2014/main" id="{B5412F2D-F7B1-4799-8C19-948978CB4C1C}"/>
              </a:ext>
            </a:extLst>
          </p:cNvPr>
          <p:cNvSpPr/>
          <p:nvPr userDrawn="1"/>
        </p:nvSpPr>
        <p:spPr>
          <a:xfrm>
            <a:off x="0" y="6302375"/>
            <a:ext cx="12196763" cy="5556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8" name="Group 17"/>
          <p:cNvGrpSpPr>
            <a:grpSpLocks/>
          </p:cNvGrpSpPr>
          <p:nvPr userDrawn="1"/>
        </p:nvGrpSpPr>
        <p:grpSpPr bwMode="auto">
          <a:xfrm>
            <a:off x="679450" y="6365875"/>
            <a:ext cx="10820400" cy="487363"/>
            <a:chOff x="528814" y="6238068"/>
            <a:chExt cx="10820163" cy="487908"/>
          </a:xfrm>
        </p:grpSpPr>
        <p:pic>
          <p:nvPicPr>
            <p:cNvPr id="9" name="Picture 1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814" y="6238068"/>
              <a:ext cx="1925885" cy="4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A9896287-1BCE-4028-8D08-AF9525641DDC}"/>
                </a:ext>
              </a:extLst>
            </p:cNvPr>
            <p:cNvCxnSpPr/>
            <p:nvPr userDrawn="1"/>
          </p:nvCxnSpPr>
          <p:spPr>
            <a:xfrm>
              <a:off x="901869" y="6598834"/>
              <a:ext cx="103709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20"/>
            <p:cNvGrpSpPr>
              <a:grpSpLocks/>
            </p:cNvGrpSpPr>
            <p:nvPr userDrawn="1"/>
          </p:nvGrpSpPr>
          <p:grpSpPr bwMode="auto">
            <a:xfrm>
              <a:off x="7802880" y="6286832"/>
              <a:ext cx="3546097" cy="230832"/>
              <a:chOff x="7802880" y="6286832"/>
              <a:chExt cx="3546097" cy="230832"/>
            </a:xfrm>
          </p:grpSpPr>
          <p:sp>
            <p:nvSpPr>
              <p:cNvPr id="12" name="TextBox 21">
                <a:extLst>
                  <a:ext uri="{FF2B5EF4-FFF2-40B4-BE49-F238E27FC236}">
                    <a16:creationId xmlns:a16="http://schemas.microsoft.com/office/drawing/2014/main" id="{BED6C9C9-79CB-463E-A763-F858AF8F0191}"/>
                  </a:ext>
                </a:extLst>
              </p:cNvPr>
              <p:cNvSpPr txBox="1">
                <a:spLocks noChangeArrowheads="1"/>
              </p:cNvSpPr>
              <p:nvPr userDrawn="1"/>
            </p:nvSpPr>
            <p:spPr bwMode="auto">
              <a:xfrm>
                <a:off x="7802580" y="6287336"/>
                <a:ext cx="3546397" cy="230445"/>
              </a:xfrm>
              <a:prstGeom prst="rect">
                <a:avLst/>
              </a:prstGeom>
              <a:no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900">
                    <a:solidFill>
                      <a:schemeClr val="bg1"/>
                    </a:solidFill>
                  </a:rPr>
                  <a:t>KNOWLEDGE             INTEGRITY            IMPACT</a:t>
                </a:r>
              </a:p>
            </p:txBody>
          </p:sp>
          <p:sp>
            <p:nvSpPr>
              <p:cNvPr id="13" name="Rectangle 12">
                <a:extLst>
                  <a:ext uri="{FF2B5EF4-FFF2-40B4-BE49-F238E27FC236}">
                    <a16:creationId xmlns:a16="http://schemas.microsoft.com/office/drawing/2014/main" id="{C5FD5156-A55B-45A8-8C6F-8C2881F62859}"/>
                  </a:ext>
                </a:extLst>
              </p:cNvPr>
              <p:cNvSpPr/>
              <p:nvPr userDrawn="1"/>
            </p:nvSpPr>
            <p:spPr>
              <a:xfrm>
                <a:off x="8609012" y="6346138"/>
                <a:ext cx="111123" cy="11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84B4AB56-E3CF-4DBD-9282-9958EA98F91C}"/>
                  </a:ext>
                </a:extLst>
              </p:cNvPr>
              <p:cNvSpPr/>
              <p:nvPr userDrawn="1"/>
            </p:nvSpPr>
            <p:spPr>
              <a:xfrm>
                <a:off x="9748812" y="6346138"/>
                <a:ext cx="111123" cy="11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85300188-83F6-460B-8E7E-1EC0B7E7B7E8}"/>
                  </a:ext>
                </a:extLst>
              </p:cNvPr>
              <p:cNvSpPr/>
              <p:nvPr userDrawn="1"/>
            </p:nvSpPr>
            <p:spPr>
              <a:xfrm>
                <a:off x="10667955" y="6346138"/>
                <a:ext cx="111123" cy="11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pic>
        <p:nvPicPr>
          <p:cNvPr id="16"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65563" y="-2847975"/>
            <a:ext cx="4424362" cy="4424363"/>
          </a:xfrm>
          <a:prstGeom prst="rect">
            <a:avLst/>
          </a:prstGeom>
          <a:blipFill dpi="0" rotWithShape="1">
            <a:blip r:embed="rId4">
              <a:alphaModFix amt="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33071484-8987-40F3-B11F-9CCF158FCD8B}"/>
              </a:ext>
            </a:extLst>
          </p:cNvPr>
          <p:cNvSpPr/>
          <p:nvPr userDrawn="1"/>
        </p:nvSpPr>
        <p:spPr>
          <a:xfrm>
            <a:off x="0" y="-2538413"/>
            <a:ext cx="12196763" cy="253841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Date Placeholder 6">
            <a:extLst>
              <a:ext uri="{FF2B5EF4-FFF2-40B4-BE49-F238E27FC236}">
                <a16:creationId xmlns:a16="http://schemas.microsoft.com/office/drawing/2014/main" id="{9AB995F8-5381-4E80-B242-6DCDEFED26DB}"/>
              </a:ext>
            </a:extLst>
          </p:cNvPr>
          <p:cNvSpPr>
            <a:spLocks noGrp="1"/>
          </p:cNvSpPr>
          <p:nvPr>
            <p:ph type="dt" sz="half" idx="10"/>
          </p:nvPr>
        </p:nvSpPr>
        <p:spPr/>
        <p:txBody>
          <a:bodyPr/>
          <a:lstStyle>
            <a:lvl1pPr>
              <a:defRPr/>
            </a:lvl1pPr>
          </a:lstStyle>
          <a:p>
            <a:pPr>
              <a:defRPr/>
            </a:pPr>
            <a:fld id="{6299A11F-9BEB-49F4-ADEC-A065140A5026}" type="datetimeFigureOut">
              <a:rPr lang="en-US"/>
              <a:pPr>
                <a:defRPr/>
              </a:pPr>
              <a:t>10/10/2024</a:t>
            </a:fld>
            <a:endParaRPr lang="en-US"/>
          </a:p>
        </p:txBody>
      </p:sp>
      <p:sp>
        <p:nvSpPr>
          <p:cNvPr id="19" name="Footer Placeholder 7">
            <a:extLst>
              <a:ext uri="{FF2B5EF4-FFF2-40B4-BE49-F238E27FC236}">
                <a16:creationId xmlns:a16="http://schemas.microsoft.com/office/drawing/2014/main" id="{1E5544C9-80AE-467D-85C3-966C9ED8E774}"/>
              </a:ext>
            </a:extLst>
          </p:cNvPr>
          <p:cNvSpPr>
            <a:spLocks noGrp="1"/>
          </p:cNvSpPr>
          <p:nvPr>
            <p:ph type="ftr" sz="quarter" idx="11"/>
          </p:nvPr>
        </p:nvSpPr>
        <p:spPr/>
        <p:txBody>
          <a:bodyPr/>
          <a:lstStyle>
            <a:lvl1pPr>
              <a:defRPr/>
            </a:lvl1pPr>
          </a:lstStyle>
          <a:p>
            <a:pPr>
              <a:defRPr/>
            </a:pPr>
            <a:endParaRPr lang="en-US"/>
          </a:p>
        </p:txBody>
      </p:sp>
      <p:sp>
        <p:nvSpPr>
          <p:cNvPr id="20" name="Slide Number Placeholder 8">
            <a:extLst>
              <a:ext uri="{FF2B5EF4-FFF2-40B4-BE49-F238E27FC236}">
                <a16:creationId xmlns:a16="http://schemas.microsoft.com/office/drawing/2014/main" id="{7D372CD1-9051-420A-A708-9FA8D9188E9E}"/>
              </a:ext>
            </a:extLst>
          </p:cNvPr>
          <p:cNvSpPr>
            <a:spLocks noGrp="1"/>
          </p:cNvSpPr>
          <p:nvPr>
            <p:ph type="sldNum" sz="quarter" idx="12"/>
          </p:nvPr>
        </p:nvSpPr>
        <p:spPr/>
        <p:txBody>
          <a:bodyPr/>
          <a:lstStyle>
            <a:lvl1pPr>
              <a:defRPr/>
            </a:lvl1pPr>
          </a:lstStyle>
          <a:p>
            <a:pPr>
              <a:defRPr/>
            </a:pPr>
            <a:fld id="{1126E5CA-BEB1-4775-BA60-A769A84AEC7F}" type="slidenum">
              <a:rPr lang="en-US" altLang="en-US"/>
              <a:pPr>
                <a:defRPr/>
              </a:pPr>
              <a:t>‹#›</a:t>
            </a:fld>
            <a:endParaRPr lang="en-US" altLang="en-US"/>
          </a:p>
        </p:txBody>
      </p:sp>
    </p:spTree>
    <p:extLst>
      <p:ext uri="{BB962C8B-B14F-4D97-AF65-F5344CB8AC3E}">
        <p14:creationId xmlns:p14="http://schemas.microsoft.com/office/powerpoint/2010/main" val="369911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64E4A7-7818-46AD-9A98-F30B2227793B}"/>
              </a:ext>
            </a:extLst>
          </p:cNvPr>
          <p:cNvSpPr/>
          <p:nvPr userDrawn="1"/>
        </p:nvSpPr>
        <p:spPr>
          <a:xfrm>
            <a:off x="0" y="6702425"/>
            <a:ext cx="1897063" cy="152400"/>
          </a:xfrm>
          <a:prstGeom prst="rect">
            <a:avLst/>
          </a:prstGeom>
          <a:solidFill>
            <a:srgbClr val="3FB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50EAA9C6-CFD1-4F0F-A6F7-928A769F5ED6}"/>
              </a:ext>
            </a:extLst>
          </p:cNvPr>
          <p:cNvSpPr/>
          <p:nvPr userDrawn="1"/>
        </p:nvSpPr>
        <p:spPr>
          <a:xfrm>
            <a:off x="1897063" y="6702425"/>
            <a:ext cx="6345237" cy="152400"/>
          </a:xfrm>
          <a:prstGeom prst="rect">
            <a:avLst/>
          </a:prstGeom>
          <a:solidFill>
            <a:srgbClr val="0A68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E36E5566-7CD1-4DC1-B6D7-D316B5A1DB43}"/>
              </a:ext>
            </a:extLst>
          </p:cNvPr>
          <p:cNvSpPr/>
          <p:nvPr userDrawn="1"/>
        </p:nvSpPr>
        <p:spPr>
          <a:xfrm>
            <a:off x="8242300" y="6702425"/>
            <a:ext cx="1874838"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9715CEFE-EC5F-4F1C-BA95-44C2B5CA0899}"/>
              </a:ext>
            </a:extLst>
          </p:cNvPr>
          <p:cNvSpPr/>
          <p:nvPr userDrawn="1"/>
        </p:nvSpPr>
        <p:spPr>
          <a:xfrm>
            <a:off x="10117138" y="6702425"/>
            <a:ext cx="2073275"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1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125" y="5980113"/>
            <a:ext cx="722313" cy="722312"/>
          </a:xfrm>
          <a:prstGeom prst="rect">
            <a:avLst/>
          </a:prstGeom>
          <a:blipFill dpi="0" rotWithShape="1">
            <a:blip r:embed="rId3">
              <a:alphaModFix amt="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10518045" y="0"/>
            <a:ext cx="1672189" cy="6858000"/>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11" name="Title 1"/>
          <p:cNvSpPr>
            <a:spLocks noGrp="1"/>
          </p:cNvSpPr>
          <p:nvPr>
            <p:ph type="title"/>
          </p:nvPr>
        </p:nvSpPr>
        <p:spPr>
          <a:xfrm>
            <a:off x="410748" y="673352"/>
            <a:ext cx="9794348" cy="779930"/>
          </a:xfrm>
        </p:spPr>
        <p:txBody>
          <a:bodyPr anchor="b">
            <a:normAutofit/>
          </a:bodyPr>
          <a:lstStyle>
            <a:lvl1pPr>
              <a:defRPr sz="3600" b="1">
                <a:solidFill>
                  <a:srgbClr val="0A688E"/>
                </a:solidFill>
              </a:defRPr>
            </a:lvl1pPr>
          </a:lstStyle>
          <a:p>
            <a:r>
              <a:rPr lang="en-US" dirty="0"/>
              <a:t>Click to edit Master title style</a:t>
            </a:r>
          </a:p>
        </p:txBody>
      </p:sp>
      <p:sp>
        <p:nvSpPr>
          <p:cNvPr id="12" name="Text Placeholder 3"/>
          <p:cNvSpPr>
            <a:spLocks noGrp="1"/>
          </p:cNvSpPr>
          <p:nvPr>
            <p:ph type="body" sz="half" idx="2"/>
          </p:nvPr>
        </p:nvSpPr>
        <p:spPr>
          <a:xfrm>
            <a:off x="410748" y="1662545"/>
            <a:ext cx="9794348" cy="4611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91389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69246C-3CB4-4A67-A772-90E31707C96E}"/>
              </a:ext>
            </a:extLst>
          </p:cNvPr>
          <p:cNvSpPr/>
          <p:nvPr userDrawn="1"/>
        </p:nvSpPr>
        <p:spPr>
          <a:xfrm>
            <a:off x="0" y="6702425"/>
            <a:ext cx="1897063" cy="152400"/>
          </a:xfrm>
          <a:prstGeom prst="rect">
            <a:avLst/>
          </a:prstGeom>
          <a:solidFill>
            <a:srgbClr val="3FB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6ED00367-D55C-4733-BA8D-051638006063}"/>
              </a:ext>
            </a:extLst>
          </p:cNvPr>
          <p:cNvSpPr/>
          <p:nvPr userDrawn="1"/>
        </p:nvSpPr>
        <p:spPr>
          <a:xfrm>
            <a:off x="1897063" y="6702425"/>
            <a:ext cx="7535862" cy="152400"/>
          </a:xfrm>
          <a:prstGeom prst="rect">
            <a:avLst/>
          </a:prstGeom>
          <a:solidFill>
            <a:srgbClr val="0A68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5907336B-1974-4D6A-935E-D2DFDD2ABC9E}"/>
              </a:ext>
            </a:extLst>
          </p:cNvPr>
          <p:cNvSpPr/>
          <p:nvPr userDrawn="1"/>
        </p:nvSpPr>
        <p:spPr>
          <a:xfrm>
            <a:off x="9432925" y="6702425"/>
            <a:ext cx="1412875"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10912EBF-3E38-4E75-9216-4C9C289168C0}"/>
              </a:ext>
            </a:extLst>
          </p:cNvPr>
          <p:cNvSpPr/>
          <p:nvPr userDrawn="1"/>
        </p:nvSpPr>
        <p:spPr>
          <a:xfrm>
            <a:off x="10845800" y="6702425"/>
            <a:ext cx="2073275"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Content Placeholder 2"/>
          <p:cNvSpPr>
            <a:spLocks noGrp="1"/>
          </p:cNvSpPr>
          <p:nvPr>
            <p:ph sz="half" idx="13"/>
          </p:nvPr>
        </p:nvSpPr>
        <p:spPr>
          <a:xfrm>
            <a:off x="0" y="0"/>
            <a:ext cx="12192000" cy="670197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93519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41CA05-58E3-4E03-A4B4-F24F395744B4}"/>
              </a:ext>
            </a:extLst>
          </p:cNvPr>
          <p:cNvSpPr/>
          <p:nvPr userDrawn="1"/>
        </p:nvSpPr>
        <p:spPr>
          <a:xfrm>
            <a:off x="0" y="6702425"/>
            <a:ext cx="1897063" cy="152400"/>
          </a:xfrm>
          <a:prstGeom prst="rect">
            <a:avLst/>
          </a:prstGeom>
          <a:solidFill>
            <a:srgbClr val="3FB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7C8989A3-9902-4C0D-855E-130DE830CAE5}"/>
              </a:ext>
            </a:extLst>
          </p:cNvPr>
          <p:cNvSpPr/>
          <p:nvPr userDrawn="1"/>
        </p:nvSpPr>
        <p:spPr>
          <a:xfrm>
            <a:off x="1897063" y="6702425"/>
            <a:ext cx="7535862" cy="152400"/>
          </a:xfrm>
          <a:prstGeom prst="rect">
            <a:avLst/>
          </a:prstGeom>
          <a:solidFill>
            <a:srgbClr val="0A68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7287E2B4-B38F-4463-AD6A-CE4E0F15298C}"/>
              </a:ext>
            </a:extLst>
          </p:cNvPr>
          <p:cNvSpPr/>
          <p:nvPr userDrawn="1"/>
        </p:nvSpPr>
        <p:spPr>
          <a:xfrm>
            <a:off x="9432925" y="6702425"/>
            <a:ext cx="1412875"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E1E01D22-8766-48F5-BDE3-ABB0A6CC0293}"/>
              </a:ext>
            </a:extLst>
          </p:cNvPr>
          <p:cNvSpPr/>
          <p:nvPr userDrawn="1"/>
        </p:nvSpPr>
        <p:spPr>
          <a:xfrm>
            <a:off x="10845800" y="6702425"/>
            <a:ext cx="2073275"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Picture Placeholder 2"/>
          <p:cNvSpPr>
            <a:spLocks noGrp="1"/>
          </p:cNvSpPr>
          <p:nvPr>
            <p:ph type="pic" idx="1"/>
          </p:nvPr>
        </p:nvSpPr>
        <p:spPr>
          <a:xfrm>
            <a:off x="6038952" y="0"/>
            <a:ext cx="6153048" cy="670196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7" name="Text Placeholder 3"/>
          <p:cNvSpPr>
            <a:spLocks noGrp="1"/>
          </p:cNvSpPr>
          <p:nvPr>
            <p:ph type="body" sz="half" idx="2"/>
          </p:nvPr>
        </p:nvSpPr>
        <p:spPr>
          <a:xfrm>
            <a:off x="839788" y="1445190"/>
            <a:ext cx="447234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37413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010F8A-2B8A-432A-A8EE-77E16A2B7C4A}"/>
              </a:ext>
            </a:extLst>
          </p:cNvPr>
          <p:cNvSpPr/>
          <p:nvPr userDrawn="1"/>
        </p:nvSpPr>
        <p:spPr>
          <a:xfrm>
            <a:off x="0" y="0"/>
            <a:ext cx="12196763" cy="5111750"/>
          </a:xfrm>
          <a:prstGeom prst="rect">
            <a:avLst/>
          </a:prstGeom>
          <a:solidFill>
            <a:srgbClr val="0E8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 12"/>
          <p:cNvGrpSpPr>
            <a:grpSpLocks/>
          </p:cNvGrpSpPr>
          <p:nvPr userDrawn="1"/>
        </p:nvGrpSpPr>
        <p:grpSpPr bwMode="auto">
          <a:xfrm>
            <a:off x="0" y="4957763"/>
            <a:ext cx="12196763" cy="153987"/>
            <a:chOff x="0" y="6701970"/>
            <a:chExt cx="12918820" cy="153590"/>
          </a:xfrm>
        </p:grpSpPr>
        <p:sp>
          <p:nvSpPr>
            <p:cNvPr id="4" name="Rectangle 3">
              <a:extLst>
                <a:ext uri="{FF2B5EF4-FFF2-40B4-BE49-F238E27FC236}">
                  <a16:creationId xmlns:a16="http://schemas.microsoft.com/office/drawing/2014/main" id="{E9F9556B-26EB-48B6-89B3-27D41614E45C}"/>
                </a:ext>
              </a:extLst>
            </p:cNvPr>
            <p:cNvSpPr/>
            <p:nvPr userDrawn="1"/>
          </p:nvSpPr>
          <p:spPr>
            <a:xfrm>
              <a:off x="0" y="6701970"/>
              <a:ext cx="1896711" cy="153590"/>
            </a:xfrm>
            <a:prstGeom prst="rect">
              <a:avLst/>
            </a:prstGeom>
            <a:solidFill>
              <a:srgbClr val="3FB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29486039-F920-4CC1-8783-7FC67DD8676E}"/>
                </a:ext>
              </a:extLst>
            </p:cNvPr>
            <p:cNvSpPr/>
            <p:nvPr userDrawn="1"/>
          </p:nvSpPr>
          <p:spPr>
            <a:xfrm>
              <a:off x="1896711" y="6701970"/>
              <a:ext cx="7536398" cy="153590"/>
            </a:xfrm>
            <a:prstGeom prst="rect">
              <a:avLst/>
            </a:prstGeom>
            <a:solidFill>
              <a:srgbClr val="0A68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5066732-F2BF-4664-A0F4-A6E247CA50C1}"/>
                </a:ext>
              </a:extLst>
            </p:cNvPr>
            <p:cNvSpPr/>
            <p:nvPr userDrawn="1"/>
          </p:nvSpPr>
          <p:spPr>
            <a:xfrm>
              <a:off x="9433109" y="6701970"/>
              <a:ext cx="1412444" cy="153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0019D3EE-E3DA-4C57-BE2B-B396C743FC91}"/>
                </a:ext>
              </a:extLst>
            </p:cNvPr>
            <p:cNvSpPr/>
            <p:nvPr userDrawn="1"/>
          </p:nvSpPr>
          <p:spPr>
            <a:xfrm>
              <a:off x="10845553" y="6701970"/>
              <a:ext cx="2073267" cy="1535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8" name="Picture 1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64200" y="5568950"/>
            <a:ext cx="855663" cy="855663"/>
          </a:xfrm>
          <a:prstGeom prst="rect">
            <a:avLst/>
          </a:prstGeom>
          <a:blipFill dpi="0" rotWithShape="1">
            <a:blip r:embed="rId3">
              <a:alphaModFix amt="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67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F639B94-0A1A-470B-A50A-B6FD68D73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E8B9F28-27BB-435D-B2D5-4FAA6D1751B5}" type="datetimeFigureOut">
              <a:rPr lang="en-US"/>
              <a:pPr>
                <a:defRPr/>
              </a:pPr>
              <a:t>10/10/2024</a:t>
            </a:fld>
            <a:endParaRPr lang="en-US"/>
          </a:p>
        </p:txBody>
      </p:sp>
      <p:sp>
        <p:nvSpPr>
          <p:cNvPr id="5" name="Footer Placeholder 4">
            <a:extLst>
              <a:ext uri="{FF2B5EF4-FFF2-40B4-BE49-F238E27FC236}">
                <a16:creationId xmlns:a16="http://schemas.microsoft.com/office/drawing/2014/main" id="{77C4C65B-F5C2-4A21-8A90-D06BE1D80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4025603-0C1B-4514-88BE-0C3C00547BF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5940102-B9F0-4113-A214-6F95F604146B}" type="slidenum">
              <a:rPr lang="en-US" altLang="en-US"/>
              <a:pPr>
                <a:defRPr/>
              </a:pPr>
              <a:t>‹#›</a:t>
            </a:fld>
            <a:endParaRPr lang="en-US" altLang="en-US"/>
          </a:p>
        </p:txBody>
      </p:sp>
      <p:sp>
        <p:nvSpPr>
          <p:cNvPr id="7" name="Rectangle 6">
            <a:extLst>
              <a:ext uri="{FF2B5EF4-FFF2-40B4-BE49-F238E27FC236}">
                <a16:creationId xmlns:a16="http://schemas.microsoft.com/office/drawing/2014/main" id="{9E2B0A3F-F2E0-448F-B9DE-88195344594E}"/>
              </a:ext>
            </a:extLst>
          </p:cNvPr>
          <p:cNvSpPr/>
          <p:nvPr userDrawn="1"/>
        </p:nvSpPr>
        <p:spPr>
          <a:xfrm>
            <a:off x="-39688" y="-52388"/>
            <a:ext cx="12236451" cy="69103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32" name="Picture 9"/>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41325" y="482600"/>
            <a:ext cx="268446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
            <a:extLst>
              <a:ext uri="{FF2B5EF4-FFF2-40B4-BE49-F238E27FC236}">
                <a16:creationId xmlns:a16="http://schemas.microsoft.com/office/drawing/2014/main" id="{CB78C009-3C53-424B-8420-BCF646FA76FC}"/>
              </a:ext>
            </a:extLst>
          </p:cNvPr>
          <p:cNvSpPr>
            <a:spLocks noChangeArrowheads="1"/>
          </p:cNvSpPr>
          <p:nvPr userDrawn="1"/>
        </p:nvSpPr>
        <p:spPr bwMode="auto">
          <a:xfrm>
            <a:off x="7180263" y="269875"/>
            <a:ext cx="6319837" cy="6332538"/>
          </a:xfrm>
          <a:prstGeom prst="rect">
            <a:avLst/>
          </a:prstGeom>
          <a:blipFill dpi="0" rotWithShape="1">
            <a:blip r:embed="rId16">
              <a:alphaModFix amt="67000"/>
            </a:blip>
            <a:srcRect/>
            <a:stretch>
              <a:fillRect/>
            </a:stretch>
          </a:blip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defRPr/>
            </a:pPr>
            <a:endParaRPr lang="en-US" altLang="en-US">
              <a:solidFill>
                <a:srgbClr val="FFFFFF"/>
              </a:solidFill>
            </a:endParaRPr>
          </a:p>
        </p:txBody>
      </p:sp>
    </p:spTree>
    <p:extLst>
      <p:ext uri="{BB962C8B-B14F-4D97-AF65-F5344CB8AC3E}">
        <p14:creationId xmlns:p14="http://schemas.microsoft.com/office/powerpoint/2010/main" val="1299000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entury Gothic" panose="020B0502020202020204" pitchFamily="34" charset="0"/>
        </a:defRPr>
      </a:lvl2pPr>
      <a:lvl3pPr algn="l" rtl="0" eaLnBrk="0" fontAlgn="base" hangingPunct="0">
        <a:lnSpc>
          <a:spcPct val="90000"/>
        </a:lnSpc>
        <a:spcBef>
          <a:spcPct val="0"/>
        </a:spcBef>
        <a:spcAft>
          <a:spcPct val="0"/>
        </a:spcAft>
        <a:defRPr sz="4400">
          <a:solidFill>
            <a:schemeClr val="tx1"/>
          </a:solidFill>
          <a:latin typeface="Century Gothic" panose="020B0502020202020204" pitchFamily="34" charset="0"/>
        </a:defRPr>
      </a:lvl3pPr>
      <a:lvl4pPr algn="l" rtl="0" eaLnBrk="0" fontAlgn="base" hangingPunct="0">
        <a:lnSpc>
          <a:spcPct val="90000"/>
        </a:lnSpc>
        <a:spcBef>
          <a:spcPct val="0"/>
        </a:spcBef>
        <a:spcAft>
          <a:spcPct val="0"/>
        </a:spcAft>
        <a:defRPr sz="4400">
          <a:solidFill>
            <a:schemeClr val="tx1"/>
          </a:solidFill>
          <a:latin typeface="Century Gothic" panose="020B0502020202020204" pitchFamily="34" charset="0"/>
        </a:defRPr>
      </a:lvl4pPr>
      <a:lvl5pPr algn="l" rtl="0" eaLnBrk="0" fontAlgn="base" hangingPunct="0">
        <a:lnSpc>
          <a:spcPct val="90000"/>
        </a:lnSpc>
        <a:spcBef>
          <a:spcPct val="0"/>
        </a:spcBef>
        <a:spcAft>
          <a:spcPct val="0"/>
        </a:spcAft>
        <a:defRPr sz="4400">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4400">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4400">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4400">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4400">
          <a:solidFill>
            <a:schemeClr val="tx1"/>
          </a:solidFill>
          <a:latin typeface="Century Gothic" panose="020B0502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comments" Target="../comments/comment1.xml"/><Relationship Id="rId5" Type="http://schemas.openxmlformats.org/officeDocument/2006/relationships/image" Target="../media/image28.pn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0" y="1528763"/>
            <a:ext cx="80549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b="1">
                <a:solidFill>
                  <a:prstClr val="white"/>
                </a:solidFill>
                <a:latin typeface="Garamond" panose="02020404030301010803" pitchFamily="18" charset="0"/>
              </a:rPr>
              <a:t>THE </a:t>
            </a:r>
            <a:r>
              <a:rPr lang="en-US" altLang="en-US" b="1" dirty="0">
                <a:solidFill>
                  <a:prstClr val="white"/>
                </a:solidFill>
                <a:latin typeface="Garamond" panose="02020404030301010803" pitchFamily="18" charset="0"/>
              </a:rPr>
              <a:t>ROLE OF TECHNOLOGIES IN ACHIEVING AFFORDABLE ENERGY IN GHANA </a:t>
            </a:r>
            <a:endParaRPr kumimoji="0" lang="en-US" alt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6387" name="TextBox 4"/>
          <p:cNvSpPr txBox="1">
            <a:spLocks noChangeArrowheads="1"/>
          </p:cNvSpPr>
          <p:nvPr/>
        </p:nvSpPr>
        <p:spPr bwMode="auto">
          <a:xfrm>
            <a:off x="85725" y="3419475"/>
            <a:ext cx="8492667" cy="384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Garamond" panose="02020404030301010803" pitchFamily="18" charset="0"/>
              </a:rPr>
              <a:t>Ing. Prof. Samuel Gyamfi</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solidFill>
                  <a:prstClr val="white"/>
                </a:solidFill>
                <a:latin typeface="Garamond" panose="02020404030301010803" pitchFamily="18" charset="0"/>
              </a:rPr>
              <a:t>Department of Renewable Energy Engineering </a:t>
            </a:r>
            <a:endParaRPr kumimoji="0" lang="en-US" altLang="en-US" sz="2800" b="1" i="0" u="none" strike="noStrike" kern="1200" cap="none" spc="0" normalizeH="0" baseline="0" noProof="0" dirty="0">
              <a:ln>
                <a:noFill/>
              </a:ln>
              <a:solidFill>
                <a:prstClr val="white"/>
              </a:solidFill>
              <a:effectLst/>
              <a:uLnTx/>
              <a:uFillTx/>
              <a:latin typeface="Garamond" panose="02020404030301010803"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solidFill>
                  <a:prstClr val="white"/>
                </a:solidFill>
                <a:latin typeface="Garamond" panose="02020404030301010803" pitchFamily="18" charset="0"/>
              </a:rPr>
              <a:t>Regional Center for Energy and Environmental Sustainability (RCEES)</a:t>
            </a:r>
            <a:endParaRPr kumimoji="0" lang="en-US" altLang="en-US" sz="2800" b="1" i="0" u="none" strike="noStrike" kern="1200" cap="none" spc="0" normalizeH="0" baseline="0" noProof="0" dirty="0">
              <a:ln>
                <a:noFill/>
              </a:ln>
              <a:solidFill>
                <a:prstClr val="white"/>
              </a:solidFill>
              <a:effectLst/>
              <a:uLnTx/>
              <a:uFillTx/>
              <a:latin typeface="Garamond" panose="02020404030301010803" pitchFamily="18" charset="0"/>
            </a:endParaRPr>
          </a:p>
          <a:p>
            <a:pPr marL="0" marR="0" lvl="0" indent="0" algn="l" defTabSz="914400" rtl="0" eaLnBrk="0" fontAlgn="base" latinLnBrk="0" hangingPunct="0">
              <a:lnSpc>
                <a:spcPct val="9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prstClr val="white"/>
                </a:solidFill>
                <a:effectLst/>
                <a:uLnTx/>
                <a:uFillTx/>
                <a:latin typeface="Garamond" panose="02020404030301010803" pitchFamily="18" charset="0"/>
              </a:rPr>
              <a:t>University of Energy and Natural Resources</a:t>
            </a:r>
          </a:p>
          <a:p>
            <a:pPr eaLnBrk="0" fontAlgn="base" hangingPunct="0">
              <a:spcBef>
                <a:spcPct val="0"/>
              </a:spcBef>
              <a:spcAft>
                <a:spcPct val="0"/>
              </a:spcAft>
              <a:buNone/>
            </a:pPr>
            <a:r>
              <a:rPr lang="en-US" altLang="en-US" b="1" dirty="0">
                <a:solidFill>
                  <a:prstClr val="white"/>
                </a:solidFill>
                <a:latin typeface="Garamond" panose="02020404030301010803" pitchFamily="18" charset="0"/>
              </a:rPr>
              <a:t>Sunyani</a:t>
            </a:r>
          </a:p>
          <a:p>
            <a:pPr marL="0" marR="0" lvl="0" indent="0" algn="l" defTabSz="914400" rtl="0" eaLnBrk="0" fontAlgn="base" latinLnBrk="0" hangingPunct="0">
              <a:lnSpc>
                <a:spcPct val="90000"/>
              </a:lnSpc>
              <a:spcBef>
                <a:spcPct val="0"/>
              </a:spcBef>
              <a:spcAft>
                <a:spcPct val="0"/>
              </a:spcAft>
              <a:buClrTx/>
              <a:buSzTx/>
              <a:buFont typeface="Arial" panose="020B0604020202020204" pitchFamily="34" charset="0"/>
              <a:buNone/>
              <a:tabLst/>
              <a:defRPr/>
            </a:pPr>
            <a:endParaRPr kumimoji="0" lang="en-US" alt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6388" name="TextBox 5"/>
          <p:cNvSpPr txBox="1">
            <a:spLocks noChangeArrowheads="1"/>
          </p:cNvSpPr>
          <p:nvPr/>
        </p:nvSpPr>
        <p:spPr bwMode="auto">
          <a:xfrm>
            <a:off x="2960900" y="6334223"/>
            <a:ext cx="4440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Date: October 10, 2024</a:t>
            </a:r>
          </a:p>
        </p:txBody>
      </p:sp>
      <p:pic>
        <p:nvPicPr>
          <p:cNvPr id="163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000" y="464563"/>
            <a:ext cx="22129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407512" y="464563"/>
            <a:ext cx="2010659" cy="781050"/>
          </a:xfrm>
          <a:prstGeom prst="rect">
            <a:avLst/>
          </a:prstGeom>
        </p:spPr>
      </p:pic>
    </p:spTree>
    <p:extLst>
      <p:ext uri="{BB962C8B-B14F-4D97-AF65-F5344CB8AC3E}">
        <p14:creationId xmlns:p14="http://schemas.microsoft.com/office/powerpoint/2010/main" val="146245016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755269-60E3-466A-A639-CEB55EA8315B}"/>
              </a:ext>
            </a:extLst>
          </p:cNvPr>
          <p:cNvSpPr>
            <a:spLocks noGrp="1"/>
          </p:cNvSpPr>
          <p:nvPr>
            <p:ph type="body" idx="1"/>
          </p:nvPr>
        </p:nvSpPr>
        <p:spPr>
          <a:xfrm>
            <a:off x="831850" y="1687513"/>
            <a:ext cx="10515600" cy="4402137"/>
          </a:xfrm>
        </p:spPr>
        <p:txBody>
          <a:bodyPr/>
          <a:lstStyle/>
          <a:p>
            <a:pPr>
              <a:defRPr/>
            </a:pPr>
            <a:endParaRPr lang="en-US"/>
          </a:p>
        </p:txBody>
      </p:sp>
      <p:sp>
        <p:nvSpPr>
          <p:cNvPr id="33795" name="Rectangle 2">
            <a:extLst>
              <a:ext uri="{FF2B5EF4-FFF2-40B4-BE49-F238E27FC236}">
                <a16:creationId xmlns:a16="http://schemas.microsoft.com/office/drawing/2014/main" id="{584B0E8D-833F-4190-802A-DFD1208B441F}"/>
              </a:ext>
            </a:extLst>
          </p:cNvPr>
          <p:cNvSpPr>
            <a:spLocks noGrp="1" noChangeArrowheads="1"/>
          </p:cNvSpPr>
          <p:nvPr>
            <p:ph type="title"/>
          </p:nvPr>
        </p:nvSpPr>
        <p:spPr>
          <a:xfrm>
            <a:off x="836613" y="401638"/>
            <a:ext cx="10515600" cy="754062"/>
          </a:xfrm>
        </p:spPr>
        <p:txBody>
          <a:bodyPr/>
          <a:lstStyle/>
          <a:p>
            <a:pPr algn="ctr">
              <a:spcBef>
                <a:spcPct val="50000"/>
              </a:spcBef>
            </a:pPr>
            <a:r>
              <a:rPr lang="en-AU" altLang="en-US" sz="3600" b="1" dirty="0"/>
              <a:t>Past and Projected World Oil Production</a:t>
            </a:r>
          </a:p>
        </p:txBody>
      </p:sp>
      <p:pic>
        <p:nvPicPr>
          <p:cNvPr id="33796" name="Picture 3">
            <a:extLst>
              <a:ext uri="{FF2B5EF4-FFF2-40B4-BE49-F238E27FC236}">
                <a16:creationId xmlns:a16="http://schemas.microsoft.com/office/drawing/2014/main" id="{C39FB402-E3B5-41D8-B612-C008DDFB3AB1}"/>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844550" y="1687513"/>
            <a:ext cx="10763250" cy="4195762"/>
          </a:xfrm>
        </p:spPr>
      </p:pic>
      <p:sp>
        <p:nvSpPr>
          <p:cNvPr id="5" name="TextBox 4">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10</a:t>
            </a:r>
            <a:endParaRPr lang="en-GB"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8048DE02-E95E-4450-A6AF-72620592F176}"/>
              </a:ext>
            </a:extLst>
          </p:cNvPr>
          <p:cNvSpPr>
            <a:spLocks noChangeAspect="1" noChangeArrowheads="1"/>
          </p:cNvSpPr>
          <p:nvPr/>
        </p:nvSpPr>
        <p:spPr bwMode="auto">
          <a:xfrm>
            <a:off x="3795713" y="3978275"/>
            <a:ext cx="63500" cy="250190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19" name="Rectangle 6">
            <a:extLst>
              <a:ext uri="{FF2B5EF4-FFF2-40B4-BE49-F238E27FC236}">
                <a16:creationId xmlns:a16="http://schemas.microsoft.com/office/drawing/2014/main" id="{1A28A965-16B8-421D-97DC-17D95A927587}"/>
              </a:ext>
            </a:extLst>
          </p:cNvPr>
          <p:cNvSpPr>
            <a:spLocks noChangeAspect="1" noChangeArrowheads="1"/>
          </p:cNvSpPr>
          <p:nvPr/>
        </p:nvSpPr>
        <p:spPr bwMode="auto">
          <a:xfrm>
            <a:off x="3667125" y="4102100"/>
            <a:ext cx="65088" cy="237966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20" name="Rectangle 7">
            <a:extLst>
              <a:ext uri="{FF2B5EF4-FFF2-40B4-BE49-F238E27FC236}">
                <a16:creationId xmlns:a16="http://schemas.microsoft.com/office/drawing/2014/main" id="{788AF9F6-63CD-4582-8922-3832331661EB}"/>
              </a:ext>
            </a:extLst>
          </p:cNvPr>
          <p:cNvSpPr>
            <a:spLocks noChangeAspect="1" noChangeArrowheads="1"/>
          </p:cNvSpPr>
          <p:nvPr/>
        </p:nvSpPr>
        <p:spPr bwMode="auto">
          <a:xfrm>
            <a:off x="3732213" y="4319588"/>
            <a:ext cx="65087" cy="216217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22568" name="Rectangle 8">
            <a:extLst>
              <a:ext uri="{FF2B5EF4-FFF2-40B4-BE49-F238E27FC236}">
                <a16:creationId xmlns:a16="http://schemas.microsoft.com/office/drawing/2014/main" id="{6F430325-2825-43DE-9DDB-00B856BA07D4}"/>
              </a:ext>
            </a:extLst>
          </p:cNvPr>
          <p:cNvSpPr>
            <a:spLocks noChangeAspect="1" noChangeArrowheads="1"/>
          </p:cNvSpPr>
          <p:nvPr/>
        </p:nvSpPr>
        <p:spPr bwMode="auto">
          <a:xfrm>
            <a:off x="3797300" y="3984625"/>
            <a:ext cx="63500" cy="250190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22" name="Rectangle 9">
            <a:extLst>
              <a:ext uri="{FF2B5EF4-FFF2-40B4-BE49-F238E27FC236}">
                <a16:creationId xmlns:a16="http://schemas.microsoft.com/office/drawing/2014/main" id="{8838EC7A-40B3-4626-853F-BE58FF5BB0C0}"/>
              </a:ext>
            </a:extLst>
          </p:cNvPr>
          <p:cNvSpPr>
            <a:spLocks noChangeAspect="1" noChangeArrowheads="1"/>
          </p:cNvSpPr>
          <p:nvPr/>
        </p:nvSpPr>
        <p:spPr bwMode="auto">
          <a:xfrm>
            <a:off x="3860800" y="5522913"/>
            <a:ext cx="65088" cy="95885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23" name="Rectangle 10">
            <a:extLst>
              <a:ext uri="{FF2B5EF4-FFF2-40B4-BE49-F238E27FC236}">
                <a16:creationId xmlns:a16="http://schemas.microsoft.com/office/drawing/2014/main" id="{123CEA8B-A0CF-46F4-BA0C-C58B94371237}"/>
              </a:ext>
            </a:extLst>
          </p:cNvPr>
          <p:cNvSpPr>
            <a:spLocks noChangeAspect="1" noChangeArrowheads="1"/>
          </p:cNvSpPr>
          <p:nvPr/>
        </p:nvSpPr>
        <p:spPr bwMode="auto">
          <a:xfrm>
            <a:off x="3925888" y="5778500"/>
            <a:ext cx="63500" cy="70326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24" name="Rectangle 11">
            <a:extLst>
              <a:ext uri="{FF2B5EF4-FFF2-40B4-BE49-F238E27FC236}">
                <a16:creationId xmlns:a16="http://schemas.microsoft.com/office/drawing/2014/main" id="{CC908572-D6A6-4590-B7AD-BFE112070C3A}"/>
              </a:ext>
            </a:extLst>
          </p:cNvPr>
          <p:cNvSpPr>
            <a:spLocks noChangeAspect="1" noChangeArrowheads="1"/>
          </p:cNvSpPr>
          <p:nvPr/>
        </p:nvSpPr>
        <p:spPr bwMode="auto">
          <a:xfrm>
            <a:off x="3989388" y="6256338"/>
            <a:ext cx="65087" cy="22542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25" name="Rectangle 12">
            <a:extLst>
              <a:ext uri="{FF2B5EF4-FFF2-40B4-BE49-F238E27FC236}">
                <a16:creationId xmlns:a16="http://schemas.microsoft.com/office/drawing/2014/main" id="{91CC4848-6845-4C91-9DF5-53572AE00AAA}"/>
              </a:ext>
            </a:extLst>
          </p:cNvPr>
          <p:cNvSpPr>
            <a:spLocks noChangeAspect="1" noChangeArrowheads="1"/>
          </p:cNvSpPr>
          <p:nvPr/>
        </p:nvSpPr>
        <p:spPr bwMode="auto">
          <a:xfrm>
            <a:off x="4054475" y="6237288"/>
            <a:ext cx="65088" cy="24447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26" name="Rectangle 13">
            <a:extLst>
              <a:ext uri="{FF2B5EF4-FFF2-40B4-BE49-F238E27FC236}">
                <a16:creationId xmlns:a16="http://schemas.microsoft.com/office/drawing/2014/main" id="{AC28FD0D-F2B1-4BC6-87AF-61A9654ECADC}"/>
              </a:ext>
            </a:extLst>
          </p:cNvPr>
          <p:cNvSpPr>
            <a:spLocks noChangeAspect="1" noChangeArrowheads="1"/>
          </p:cNvSpPr>
          <p:nvPr/>
        </p:nvSpPr>
        <p:spPr bwMode="auto">
          <a:xfrm>
            <a:off x="4119563" y="5953125"/>
            <a:ext cx="65087" cy="52863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27" name="Rectangle 14">
            <a:extLst>
              <a:ext uri="{FF2B5EF4-FFF2-40B4-BE49-F238E27FC236}">
                <a16:creationId xmlns:a16="http://schemas.microsoft.com/office/drawing/2014/main" id="{934516F1-87A3-460B-986D-D4137DEE29D5}"/>
              </a:ext>
            </a:extLst>
          </p:cNvPr>
          <p:cNvSpPr>
            <a:spLocks noChangeAspect="1" noChangeArrowheads="1"/>
          </p:cNvSpPr>
          <p:nvPr/>
        </p:nvSpPr>
        <p:spPr bwMode="auto">
          <a:xfrm>
            <a:off x="4184650" y="5921375"/>
            <a:ext cx="63500" cy="56038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28" name="Rectangle 15">
            <a:extLst>
              <a:ext uri="{FF2B5EF4-FFF2-40B4-BE49-F238E27FC236}">
                <a16:creationId xmlns:a16="http://schemas.microsoft.com/office/drawing/2014/main" id="{BAF655A5-DF96-4AC8-BB39-07F4811ABB85}"/>
              </a:ext>
            </a:extLst>
          </p:cNvPr>
          <p:cNvSpPr>
            <a:spLocks noChangeAspect="1" noChangeArrowheads="1"/>
          </p:cNvSpPr>
          <p:nvPr/>
        </p:nvSpPr>
        <p:spPr bwMode="auto">
          <a:xfrm>
            <a:off x="4248150" y="6015038"/>
            <a:ext cx="65088" cy="46672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29" name="Rectangle 16">
            <a:extLst>
              <a:ext uri="{FF2B5EF4-FFF2-40B4-BE49-F238E27FC236}">
                <a16:creationId xmlns:a16="http://schemas.microsoft.com/office/drawing/2014/main" id="{A47D1442-1E46-4FDE-978F-22E7943ED49A}"/>
              </a:ext>
            </a:extLst>
          </p:cNvPr>
          <p:cNvSpPr>
            <a:spLocks noChangeAspect="1" noChangeArrowheads="1"/>
          </p:cNvSpPr>
          <p:nvPr/>
        </p:nvSpPr>
        <p:spPr bwMode="auto">
          <a:xfrm>
            <a:off x="4313238" y="2951163"/>
            <a:ext cx="63500" cy="353060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30" name="Rectangle 17">
            <a:extLst>
              <a:ext uri="{FF2B5EF4-FFF2-40B4-BE49-F238E27FC236}">
                <a16:creationId xmlns:a16="http://schemas.microsoft.com/office/drawing/2014/main" id="{BCE029C3-52E6-459C-920B-D9E6F11073E9}"/>
              </a:ext>
            </a:extLst>
          </p:cNvPr>
          <p:cNvSpPr>
            <a:spLocks noChangeAspect="1" noChangeArrowheads="1"/>
          </p:cNvSpPr>
          <p:nvPr/>
        </p:nvSpPr>
        <p:spPr bwMode="auto">
          <a:xfrm>
            <a:off x="4376738" y="2625725"/>
            <a:ext cx="65087" cy="385603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31" name="Rectangle 18">
            <a:extLst>
              <a:ext uri="{FF2B5EF4-FFF2-40B4-BE49-F238E27FC236}">
                <a16:creationId xmlns:a16="http://schemas.microsoft.com/office/drawing/2014/main" id="{AC0ECEDE-40B6-459A-9518-CBCBAFB57D83}"/>
              </a:ext>
            </a:extLst>
          </p:cNvPr>
          <p:cNvSpPr>
            <a:spLocks noChangeAspect="1" noChangeArrowheads="1"/>
          </p:cNvSpPr>
          <p:nvPr/>
        </p:nvSpPr>
        <p:spPr bwMode="auto">
          <a:xfrm>
            <a:off x="4441825" y="2586038"/>
            <a:ext cx="63500" cy="389572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32" name="Rectangle 19">
            <a:extLst>
              <a:ext uri="{FF2B5EF4-FFF2-40B4-BE49-F238E27FC236}">
                <a16:creationId xmlns:a16="http://schemas.microsoft.com/office/drawing/2014/main" id="{1B620061-E044-4803-8C97-95B7A1A8319B}"/>
              </a:ext>
            </a:extLst>
          </p:cNvPr>
          <p:cNvSpPr>
            <a:spLocks noChangeAspect="1" noChangeArrowheads="1"/>
          </p:cNvSpPr>
          <p:nvPr/>
        </p:nvSpPr>
        <p:spPr bwMode="auto">
          <a:xfrm>
            <a:off x="4505325" y="5075238"/>
            <a:ext cx="65088" cy="140652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33" name="Rectangle 20">
            <a:extLst>
              <a:ext uri="{FF2B5EF4-FFF2-40B4-BE49-F238E27FC236}">
                <a16:creationId xmlns:a16="http://schemas.microsoft.com/office/drawing/2014/main" id="{01701BF4-62C4-45E2-A269-5D22CE1BBEF0}"/>
              </a:ext>
            </a:extLst>
          </p:cNvPr>
          <p:cNvSpPr>
            <a:spLocks noChangeAspect="1" noChangeArrowheads="1"/>
          </p:cNvSpPr>
          <p:nvPr/>
        </p:nvSpPr>
        <p:spPr bwMode="auto">
          <a:xfrm>
            <a:off x="4570413" y="5362575"/>
            <a:ext cx="65087" cy="111918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34" name="Rectangle 21">
            <a:extLst>
              <a:ext uri="{FF2B5EF4-FFF2-40B4-BE49-F238E27FC236}">
                <a16:creationId xmlns:a16="http://schemas.microsoft.com/office/drawing/2014/main" id="{CE9E32D6-0794-4F98-88C0-FBC5762C3E9C}"/>
              </a:ext>
            </a:extLst>
          </p:cNvPr>
          <p:cNvSpPr>
            <a:spLocks noChangeAspect="1" noChangeArrowheads="1"/>
          </p:cNvSpPr>
          <p:nvPr/>
        </p:nvSpPr>
        <p:spPr bwMode="auto">
          <a:xfrm>
            <a:off x="4635500" y="4595813"/>
            <a:ext cx="65088" cy="188595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35" name="Rectangle 22">
            <a:extLst>
              <a:ext uri="{FF2B5EF4-FFF2-40B4-BE49-F238E27FC236}">
                <a16:creationId xmlns:a16="http://schemas.microsoft.com/office/drawing/2014/main" id="{0552A727-6D4F-4FAC-A41F-9517F65C4B46}"/>
              </a:ext>
            </a:extLst>
          </p:cNvPr>
          <p:cNvSpPr>
            <a:spLocks noChangeAspect="1" noChangeArrowheads="1"/>
          </p:cNvSpPr>
          <p:nvPr/>
        </p:nvSpPr>
        <p:spPr bwMode="auto">
          <a:xfrm>
            <a:off x="4700588" y="5008563"/>
            <a:ext cx="63500" cy="147320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36" name="Rectangle 23">
            <a:extLst>
              <a:ext uri="{FF2B5EF4-FFF2-40B4-BE49-F238E27FC236}">
                <a16:creationId xmlns:a16="http://schemas.microsoft.com/office/drawing/2014/main" id="{90D73E94-69F4-4277-85EF-167267E1D221}"/>
              </a:ext>
            </a:extLst>
          </p:cNvPr>
          <p:cNvSpPr>
            <a:spLocks noChangeAspect="1" noChangeArrowheads="1"/>
          </p:cNvSpPr>
          <p:nvPr/>
        </p:nvSpPr>
        <p:spPr bwMode="auto">
          <a:xfrm>
            <a:off x="4764088" y="4502150"/>
            <a:ext cx="65087" cy="197961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37" name="Rectangle 24">
            <a:extLst>
              <a:ext uri="{FF2B5EF4-FFF2-40B4-BE49-F238E27FC236}">
                <a16:creationId xmlns:a16="http://schemas.microsoft.com/office/drawing/2014/main" id="{B2EF2757-EAB5-4E5C-B740-B2741D1B8085}"/>
              </a:ext>
            </a:extLst>
          </p:cNvPr>
          <p:cNvSpPr>
            <a:spLocks noChangeAspect="1" noChangeArrowheads="1"/>
          </p:cNvSpPr>
          <p:nvPr/>
        </p:nvSpPr>
        <p:spPr bwMode="auto">
          <a:xfrm>
            <a:off x="4829175" y="4760913"/>
            <a:ext cx="63500" cy="172085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38" name="Rectangle 25">
            <a:extLst>
              <a:ext uri="{FF2B5EF4-FFF2-40B4-BE49-F238E27FC236}">
                <a16:creationId xmlns:a16="http://schemas.microsoft.com/office/drawing/2014/main" id="{86895D1B-D312-4DE4-BCEF-6DB995913597}"/>
              </a:ext>
            </a:extLst>
          </p:cNvPr>
          <p:cNvSpPr>
            <a:spLocks noChangeAspect="1" noChangeArrowheads="1"/>
          </p:cNvSpPr>
          <p:nvPr/>
        </p:nvSpPr>
        <p:spPr bwMode="auto">
          <a:xfrm>
            <a:off x="4892675" y="4064000"/>
            <a:ext cx="65088" cy="241776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39" name="Rectangle 26">
            <a:extLst>
              <a:ext uri="{FF2B5EF4-FFF2-40B4-BE49-F238E27FC236}">
                <a16:creationId xmlns:a16="http://schemas.microsoft.com/office/drawing/2014/main" id="{6767D92D-632A-4FCC-A04F-4610EFE47109}"/>
              </a:ext>
            </a:extLst>
          </p:cNvPr>
          <p:cNvSpPr>
            <a:spLocks noChangeAspect="1" noChangeArrowheads="1"/>
          </p:cNvSpPr>
          <p:nvPr/>
        </p:nvSpPr>
        <p:spPr bwMode="auto">
          <a:xfrm>
            <a:off x="4957763" y="3629025"/>
            <a:ext cx="65087" cy="285273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40" name="Rectangle 27">
            <a:extLst>
              <a:ext uri="{FF2B5EF4-FFF2-40B4-BE49-F238E27FC236}">
                <a16:creationId xmlns:a16="http://schemas.microsoft.com/office/drawing/2014/main" id="{A29E1482-37A1-445F-BD26-49F08DE53392}"/>
              </a:ext>
            </a:extLst>
          </p:cNvPr>
          <p:cNvSpPr>
            <a:spLocks noChangeAspect="1" noChangeArrowheads="1"/>
          </p:cNvSpPr>
          <p:nvPr/>
        </p:nvSpPr>
        <p:spPr bwMode="auto">
          <a:xfrm>
            <a:off x="5022850" y="3370263"/>
            <a:ext cx="63500" cy="311150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41" name="Rectangle 28">
            <a:extLst>
              <a:ext uri="{FF2B5EF4-FFF2-40B4-BE49-F238E27FC236}">
                <a16:creationId xmlns:a16="http://schemas.microsoft.com/office/drawing/2014/main" id="{75406234-8EB7-48A7-8816-76DB77724A94}"/>
              </a:ext>
            </a:extLst>
          </p:cNvPr>
          <p:cNvSpPr>
            <a:spLocks noChangeAspect="1" noChangeArrowheads="1"/>
          </p:cNvSpPr>
          <p:nvPr/>
        </p:nvSpPr>
        <p:spPr bwMode="auto">
          <a:xfrm>
            <a:off x="5086350" y="3848100"/>
            <a:ext cx="63500" cy="263366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42" name="Rectangle 29">
            <a:extLst>
              <a:ext uri="{FF2B5EF4-FFF2-40B4-BE49-F238E27FC236}">
                <a16:creationId xmlns:a16="http://schemas.microsoft.com/office/drawing/2014/main" id="{41EB2253-CBEB-477B-B5E4-A6929FCBF7FB}"/>
              </a:ext>
            </a:extLst>
          </p:cNvPr>
          <p:cNvSpPr>
            <a:spLocks noChangeAspect="1" noChangeArrowheads="1"/>
          </p:cNvSpPr>
          <p:nvPr/>
        </p:nvSpPr>
        <p:spPr bwMode="auto">
          <a:xfrm>
            <a:off x="5149850" y="3225800"/>
            <a:ext cx="65088" cy="325596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43" name="Rectangle 30">
            <a:extLst>
              <a:ext uri="{FF2B5EF4-FFF2-40B4-BE49-F238E27FC236}">
                <a16:creationId xmlns:a16="http://schemas.microsoft.com/office/drawing/2014/main" id="{B76737B5-53D7-48EE-BD9C-FF04DBFFA272}"/>
              </a:ext>
            </a:extLst>
          </p:cNvPr>
          <p:cNvSpPr>
            <a:spLocks noChangeAspect="1" noChangeArrowheads="1"/>
          </p:cNvSpPr>
          <p:nvPr/>
        </p:nvSpPr>
        <p:spPr bwMode="auto">
          <a:xfrm>
            <a:off x="5280025" y="3065463"/>
            <a:ext cx="63500" cy="341630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44" name="Rectangle 31">
            <a:extLst>
              <a:ext uri="{FF2B5EF4-FFF2-40B4-BE49-F238E27FC236}">
                <a16:creationId xmlns:a16="http://schemas.microsoft.com/office/drawing/2014/main" id="{C0859206-7A1E-4282-8243-E25DB01347BD}"/>
              </a:ext>
            </a:extLst>
          </p:cNvPr>
          <p:cNvSpPr>
            <a:spLocks noChangeAspect="1" noChangeArrowheads="1"/>
          </p:cNvSpPr>
          <p:nvPr/>
        </p:nvSpPr>
        <p:spPr bwMode="auto">
          <a:xfrm>
            <a:off x="5343525" y="2667000"/>
            <a:ext cx="65088" cy="381476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45" name="Rectangle 32">
            <a:extLst>
              <a:ext uri="{FF2B5EF4-FFF2-40B4-BE49-F238E27FC236}">
                <a16:creationId xmlns:a16="http://schemas.microsoft.com/office/drawing/2014/main" id="{B8AF0763-7BA4-40A1-BEE3-9F7F050E54A5}"/>
              </a:ext>
            </a:extLst>
          </p:cNvPr>
          <p:cNvSpPr>
            <a:spLocks noChangeAspect="1" noChangeArrowheads="1"/>
          </p:cNvSpPr>
          <p:nvPr/>
        </p:nvSpPr>
        <p:spPr bwMode="auto">
          <a:xfrm>
            <a:off x="5408613" y="2647950"/>
            <a:ext cx="63500" cy="383381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46" name="Rectangle 33">
            <a:extLst>
              <a:ext uri="{FF2B5EF4-FFF2-40B4-BE49-F238E27FC236}">
                <a16:creationId xmlns:a16="http://schemas.microsoft.com/office/drawing/2014/main" id="{27A8D614-4E02-4DEF-BD4B-011BBCB86F44}"/>
              </a:ext>
            </a:extLst>
          </p:cNvPr>
          <p:cNvSpPr>
            <a:spLocks noChangeAspect="1" noChangeArrowheads="1"/>
          </p:cNvSpPr>
          <p:nvPr/>
        </p:nvSpPr>
        <p:spPr bwMode="auto">
          <a:xfrm>
            <a:off x="5472113" y="2560638"/>
            <a:ext cx="65087" cy="392112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47" name="Rectangle 34">
            <a:extLst>
              <a:ext uri="{FF2B5EF4-FFF2-40B4-BE49-F238E27FC236}">
                <a16:creationId xmlns:a16="http://schemas.microsoft.com/office/drawing/2014/main" id="{68FAFA36-2661-41EB-8F92-72D9424ED341}"/>
              </a:ext>
            </a:extLst>
          </p:cNvPr>
          <p:cNvSpPr>
            <a:spLocks noChangeAspect="1" noChangeArrowheads="1"/>
          </p:cNvSpPr>
          <p:nvPr/>
        </p:nvSpPr>
        <p:spPr bwMode="auto">
          <a:xfrm>
            <a:off x="5537200" y="3927475"/>
            <a:ext cx="65088" cy="255428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48" name="Rectangle 35">
            <a:extLst>
              <a:ext uri="{FF2B5EF4-FFF2-40B4-BE49-F238E27FC236}">
                <a16:creationId xmlns:a16="http://schemas.microsoft.com/office/drawing/2014/main" id="{B08EEB63-F5A5-41FF-9F88-AAA1B69F0489}"/>
              </a:ext>
            </a:extLst>
          </p:cNvPr>
          <p:cNvSpPr>
            <a:spLocks noChangeAspect="1" noChangeArrowheads="1"/>
          </p:cNvSpPr>
          <p:nvPr/>
        </p:nvSpPr>
        <p:spPr bwMode="auto">
          <a:xfrm>
            <a:off x="5602288" y="4148138"/>
            <a:ext cx="65087" cy="233362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49" name="Rectangle 36">
            <a:extLst>
              <a:ext uri="{FF2B5EF4-FFF2-40B4-BE49-F238E27FC236}">
                <a16:creationId xmlns:a16="http://schemas.microsoft.com/office/drawing/2014/main" id="{60F1A38A-AC44-4462-8322-247F3C7BA348}"/>
              </a:ext>
            </a:extLst>
          </p:cNvPr>
          <p:cNvSpPr>
            <a:spLocks noChangeAspect="1" noChangeArrowheads="1"/>
          </p:cNvSpPr>
          <p:nvPr/>
        </p:nvSpPr>
        <p:spPr bwMode="auto">
          <a:xfrm>
            <a:off x="5667375" y="4202113"/>
            <a:ext cx="63500" cy="227965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50" name="Rectangle 37">
            <a:extLst>
              <a:ext uri="{FF2B5EF4-FFF2-40B4-BE49-F238E27FC236}">
                <a16:creationId xmlns:a16="http://schemas.microsoft.com/office/drawing/2014/main" id="{F80BB39D-3919-4E93-9CEA-1E3F0CDC03A0}"/>
              </a:ext>
            </a:extLst>
          </p:cNvPr>
          <p:cNvSpPr>
            <a:spLocks noChangeAspect="1" noChangeArrowheads="1"/>
          </p:cNvSpPr>
          <p:nvPr/>
        </p:nvSpPr>
        <p:spPr bwMode="auto">
          <a:xfrm>
            <a:off x="5730875" y="3914775"/>
            <a:ext cx="65088" cy="256698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51" name="Rectangle 38">
            <a:extLst>
              <a:ext uri="{FF2B5EF4-FFF2-40B4-BE49-F238E27FC236}">
                <a16:creationId xmlns:a16="http://schemas.microsoft.com/office/drawing/2014/main" id="{850859D1-7486-4B9B-964B-DB4D8692BF3D}"/>
              </a:ext>
            </a:extLst>
          </p:cNvPr>
          <p:cNvSpPr>
            <a:spLocks noChangeAspect="1" noChangeArrowheads="1"/>
          </p:cNvSpPr>
          <p:nvPr/>
        </p:nvSpPr>
        <p:spPr bwMode="auto">
          <a:xfrm>
            <a:off x="3216275" y="5953125"/>
            <a:ext cx="65088" cy="53022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52" name="Rectangle 39">
            <a:extLst>
              <a:ext uri="{FF2B5EF4-FFF2-40B4-BE49-F238E27FC236}">
                <a16:creationId xmlns:a16="http://schemas.microsoft.com/office/drawing/2014/main" id="{801D7A62-8FF2-49E9-A387-6AF49C6D335B}"/>
              </a:ext>
            </a:extLst>
          </p:cNvPr>
          <p:cNvSpPr>
            <a:spLocks noChangeAspect="1" noChangeArrowheads="1"/>
          </p:cNvSpPr>
          <p:nvPr/>
        </p:nvSpPr>
        <p:spPr bwMode="auto">
          <a:xfrm>
            <a:off x="3281363" y="5886450"/>
            <a:ext cx="63500" cy="59690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53" name="Rectangle 40">
            <a:extLst>
              <a:ext uri="{FF2B5EF4-FFF2-40B4-BE49-F238E27FC236}">
                <a16:creationId xmlns:a16="http://schemas.microsoft.com/office/drawing/2014/main" id="{660E8B59-0407-4F56-88AE-E79FD6B78F88}"/>
              </a:ext>
            </a:extLst>
          </p:cNvPr>
          <p:cNvSpPr>
            <a:spLocks noChangeAspect="1" noChangeArrowheads="1"/>
          </p:cNvSpPr>
          <p:nvPr/>
        </p:nvSpPr>
        <p:spPr bwMode="auto">
          <a:xfrm>
            <a:off x="3344863" y="6256338"/>
            <a:ext cx="65087" cy="227012"/>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54" name="Rectangle 41">
            <a:extLst>
              <a:ext uri="{FF2B5EF4-FFF2-40B4-BE49-F238E27FC236}">
                <a16:creationId xmlns:a16="http://schemas.microsoft.com/office/drawing/2014/main" id="{1C35F661-3704-47AC-BE31-82B718C2D2BE}"/>
              </a:ext>
            </a:extLst>
          </p:cNvPr>
          <p:cNvSpPr>
            <a:spLocks noChangeAspect="1" noChangeArrowheads="1"/>
          </p:cNvSpPr>
          <p:nvPr/>
        </p:nvSpPr>
        <p:spPr bwMode="auto">
          <a:xfrm>
            <a:off x="3409950" y="6256338"/>
            <a:ext cx="63500" cy="22542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55" name="Rectangle 42">
            <a:extLst>
              <a:ext uri="{FF2B5EF4-FFF2-40B4-BE49-F238E27FC236}">
                <a16:creationId xmlns:a16="http://schemas.microsoft.com/office/drawing/2014/main" id="{30FC4DF3-07C3-443F-8E25-BCF883F673A1}"/>
              </a:ext>
            </a:extLst>
          </p:cNvPr>
          <p:cNvSpPr>
            <a:spLocks noChangeAspect="1" noChangeArrowheads="1"/>
          </p:cNvSpPr>
          <p:nvPr/>
        </p:nvSpPr>
        <p:spPr bwMode="auto">
          <a:xfrm>
            <a:off x="3473450" y="6300788"/>
            <a:ext cx="63500" cy="18097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56" name="Rectangle 43">
            <a:extLst>
              <a:ext uri="{FF2B5EF4-FFF2-40B4-BE49-F238E27FC236}">
                <a16:creationId xmlns:a16="http://schemas.microsoft.com/office/drawing/2014/main" id="{616739B0-4DB4-4146-BDDB-866A146ED20F}"/>
              </a:ext>
            </a:extLst>
          </p:cNvPr>
          <p:cNvSpPr>
            <a:spLocks noChangeAspect="1" noChangeArrowheads="1"/>
          </p:cNvSpPr>
          <p:nvPr/>
        </p:nvSpPr>
        <p:spPr bwMode="auto">
          <a:xfrm>
            <a:off x="3536950" y="5822950"/>
            <a:ext cx="65088" cy="65881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57" name="Rectangle 44">
            <a:extLst>
              <a:ext uri="{FF2B5EF4-FFF2-40B4-BE49-F238E27FC236}">
                <a16:creationId xmlns:a16="http://schemas.microsoft.com/office/drawing/2014/main" id="{2271142B-868D-483F-9F7A-ABC3D2C51EDC}"/>
              </a:ext>
            </a:extLst>
          </p:cNvPr>
          <p:cNvSpPr>
            <a:spLocks noChangeAspect="1" noChangeArrowheads="1"/>
          </p:cNvSpPr>
          <p:nvPr/>
        </p:nvSpPr>
        <p:spPr bwMode="auto">
          <a:xfrm>
            <a:off x="3602038" y="5702300"/>
            <a:ext cx="65087" cy="77946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58" name="Rectangle 45">
            <a:extLst>
              <a:ext uri="{FF2B5EF4-FFF2-40B4-BE49-F238E27FC236}">
                <a16:creationId xmlns:a16="http://schemas.microsoft.com/office/drawing/2014/main" id="{5F4CBE6D-BAD4-405D-BFEC-387FA75CA554}"/>
              </a:ext>
            </a:extLst>
          </p:cNvPr>
          <p:cNvSpPr>
            <a:spLocks noChangeAspect="1" noChangeArrowheads="1"/>
          </p:cNvSpPr>
          <p:nvPr/>
        </p:nvSpPr>
        <p:spPr bwMode="auto">
          <a:xfrm>
            <a:off x="5214938" y="3013075"/>
            <a:ext cx="65087" cy="346868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59" name="Rectangle 46">
            <a:extLst>
              <a:ext uri="{FF2B5EF4-FFF2-40B4-BE49-F238E27FC236}">
                <a16:creationId xmlns:a16="http://schemas.microsoft.com/office/drawing/2014/main" id="{14C81F68-8FB5-4F8A-A75C-EEE62D45AF8C}"/>
              </a:ext>
            </a:extLst>
          </p:cNvPr>
          <p:cNvSpPr>
            <a:spLocks noChangeAspect="1" noChangeArrowheads="1"/>
          </p:cNvSpPr>
          <p:nvPr/>
        </p:nvSpPr>
        <p:spPr bwMode="auto">
          <a:xfrm>
            <a:off x="6246813" y="3629025"/>
            <a:ext cx="65087" cy="285273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60" name="Rectangle 47">
            <a:extLst>
              <a:ext uri="{FF2B5EF4-FFF2-40B4-BE49-F238E27FC236}">
                <a16:creationId xmlns:a16="http://schemas.microsoft.com/office/drawing/2014/main" id="{AFD54360-5376-4BFF-AC3E-68CA85860CF4}"/>
              </a:ext>
            </a:extLst>
          </p:cNvPr>
          <p:cNvSpPr>
            <a:spLocks noChangeAspect="1" noChangeArrowheads="1"/>
          </p:cNvSpPr>
          <p:nvPr/>
        </p:nvSpPr>
        <p:spPr bwMode="auto">
          <a:xfrm>
            <a:off x="6311900" y="3890963"/>
            <a:ext cx="63500" cy="259080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61" name="Rectangle 48">
            <a:extLst>
              <a:ext uri="{FF2B5EF4-FFF2-40B4-BE49-F238E27FC236}">
                <a16:creationId xmlns:a16="http://schemas.microsoft.com/office/drawing/2014/main" id="{43D54A97-F5E7-4251-B836-C54709E994A0}"/>
              </a:ext>
            </a:extLst>
          </p:cNvPr>
          <p:cNvSpPr>
            <a:spLocks noChangeAspect="1" noChangeArrowheads="1"/>
          </p:cNvSpPr>
          <p:nvPr/>
        </p:nvSpPr>
        <p:spPr bwMode="auto">
          <a:xfrm>
            <a:off x="6375400" y="4514850"/>
            <a:ext cx="63500" cy="196691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62" name="Rectangle 49">
            <a:extLst>
              <a:ext uri="{FF2B5EF4-FFF2-40B4-BE49-F238E27FC236}">
                <a16:creationId xmlns:a16="http://schemas.microsoft.com/office/drawing/2014/main" id="{B46B6D61-B471-4231-8EDE-DF64AB5B8C46}"/>
              </a:ext>
            </a:extLst>
          </p:cNvPr>
          <p:cNvSpPr>
            <a:spLocks noChangeAspect="1" noChangeArrowheads="1"/>
          </p:cNvSpPr>
          <p:nvPr/>
        </p:nvSpPr>
        <p:spPr bwMode="auto">
          <a:xfrm>
            <a:off x="6438900" y="4735513"/>
            <a:ext cx="65088" cy="174625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63" name="Rectangle 50">
            <a:extLst>
              <a:ext uri="{FF2B5EF4-FFF2-40B4-BE49-F238E27FC236}">
                <a16:creationId xmlns:a16="http://schemas.microsoft.com/office/drawing/2014/main" id="{64AB7F4B-B8BA-4D83-819C-ABABE451CDE6}"/>
              </a:ext>
            </a:extLst>
          </p:cNvPr>
          <p:cNvSpPr>
            <a:spLocks noChangeAspect="1" noChangeArrowheads="1"/>
          </p:cNvSpPr>
          <p:nvPr/>
        </p:nvSpPr>
        <p:spPr bwMode="auto">
          <a:xfrm>
            <a:off x="6503988" y="5046663"/>
            <a:ext cx="66675" cy="143510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64" name="Rectangle 51">
            <a:extLst>
              <a:ext uri="{FF2B5EF4-FFF2-40B4-BE49-F238E27FC236}">
                <a16:creationId xmlns:a16="http://schemas.microsoft.com/office/drawing/2014/main" id="{93F9C5BC-4FA2-4395-B015-778C317DD543}"/>
              </a:ext>
            </a:extLst>
          </p:cNvPr>
          <p:cNvSpPr>
            <a:spLocks noChangeAspect="1" noChangeArrowheads="1"/>
          </p:cNvSpPr>
          <p:nvPr/>
        </p:nvSpPr>
        <p:spPr bwMode="auto">
          <a:xfrm>
            <a:off x="6570663" y="5194300"/>
            <a:ext cx="65087" cy="128746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65" name="Rectangle 52">
            <a:extLst>
              <a:ext uri="{FF2B5EF4-FFF2-40B4-BE49-F238E27FC236}">
                <a16:creationId xmlns:a16="http://schemas.microsoft.com/office/drawing/2014/main" id="{5323B86A-C5EB-4BCD-BCA7-792AEB835E78}"/>
              </a:ext>
            </a:extLst>
          </p:cNvPr>
          <p:cNvSpPr>
            <a:spLocks noChangeAspect="1" noChangeArrowheads="1"/>
          </p:cNvSpPr>
          <p:nvPr/>
        </p:nvSpPr>
        <p:spPr bwMode="auto">
          <a:xfrm>
            <a:off x="6635750" y="5227638"/>
            <a:ext cx="63500" cy="125412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66" name="Rectangle 53">
            <a:extLst>
              <a:ext uri="{FF2B5EF4-FFF2-40B4-BE49-F238E27FC236}">
                <a16:creationId xmlns:a16="http://schemas.microsoft.com/office/drawing/2014/main" id="{74B6A8AA-BC16-403C-AB36-5459C351AE2D}"/>
              </a:ext>
            </a:extLst>
          </p:cNvPr>
          <p:cNvSpPr>
            <a:spLocks noChangeAspect="1" noChangeArrowheads="1"/>
          </p:cNvSpPr>
          <p:nvPr/>
        </p:nvSpPr>
        <p:spPr bwMode="auto">
          <a:xfrm>
            <a:off x="6699250" y="5310188"/>
            <a:ext cx="63500" cy="117157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67" name="Rectangle 54">
            <a:extLst>
              <a:ext uri="{FF2B5EF4-FFF2-40B4-BE49-F238E27FC236}">
                <a16:creationId xmlns:a16="http://schemas.microsoft.com/office/drawing/2014/main" id="{03103CE1-6270-4B4A-96A9-636A446F7B31}"/>
              </a:ext>
            </a:extLst>
          </p:cNvPr>
          <p:cNvSpPr>
            <a:spLocks noChangeAspect="1" noChangeArrowheads="1"/>
          </p:cNvSpPr>
          <p:nvPr/>
        </p:nvSpPr>
        <p:spPr bwMode="auto">
          <a:xfrm>
            <a:off x="6762750" y="5465763"/>
            <a:ext cx="65088" cy="101600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68" name="Rectangle 55">
            <a:extLst>
              <a:ext uri="{FF2B5EF4-FFF2-40B4-BE49-F238E27FC236}">
                <a16:creationId xmlns:a16="http://schemas.microsoft.com/office/drawing/2014/main" id="{35FA7E8D-31AD-4AE6-9939-895465927B58}"/>
              </a:ext>
            </a:extLst>
          </p:cNvPr>
          <p:cNvSpPr>
            <a:spLocks noChangeAspect="1" noChangeArrowheads="1"/>
          </p:cNvSpPr>
          <p:nvPr/>
        </p:nvSpPr>
        <p:spPr bwMode="auto">
          <a:xfrm>
            <a:off x="6827838" y="5480050"/>
            <a:ext cx="63500" cy="100171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69" name="Rectangle 56">
            <a:extLst>
              <a:ext uri="{FF2B5EF4-FFF2-40B4-BE49-F238E27FC236}">
                <a16:creationId xmlns:a16="http://schemas.microsoft.com/office/drawing/2014/main" id="{93060D26-03DD-4690-A410-94DC1A9B7EED}"/>
              </a:ext>
            </a:extLst>
          </p:cNvPr>
          <p:cNvSpPr>
            <a:spLocks noChangeAspect="1" noChangeArrowheads="1"/>
          </p:cNvSpPr>
          <p:nvPr/>
        </p:nvSpPr>
        <p:spPr bwMode="auto">
          <a:xfrm>
            <a:off x="6891338" y="5465763"/>
            <a:ext cx="65087" cy="101600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70" name="Rectangle 57">
            <a:extLst>
              <a:ext uri="{FF2B5EF4-FFF2-40B4-BE49-F238E27FC236}">
                <a16:creationId xmlns:a16="http://schemas.microsoft.com/office/drawing/2014/main" id="{C8645328-724F-4D38-B732-87D22C8D3843}"/>
              </a:ext>
            </a:extLst>
          </p:cNvPr>
          <p:cNvSpPr>
            <a:spLocks noChangeAspect="1" noChangeArrowheads="1"/>
          </p:cNvSpPr>
          <p:nvPr/>
        </p:nvSpPr>
        <p:spPr bwMode="auto">
          <a:xfrm>
            <a:off x="6956425" y="5267325"/>
            <a:ext cx="65088" cy="121443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71" name="Rectangle 58">
            <a:extLst>
              <a:ext uri="{FF2B5EF4-FFF2-40B4-BE49-F238E27FC236}">
                <a16:creationId xmlns:a16="http://schemas.microsoft.com/office/drawing/2014/main" id="{C580A85D-A884-4540-B274-769EED221F91}"/>
              </a:ext>
            </a:extLst>
          </p:cNvPr>
          <p:cNvSpPr>
            <a:spLocks noChangeAspect="1" noChangeArrowheads="1"/>
          </p:cNvSpPr>
          <p:nvPr/>
        </p:nvSpPr>
        <p:spPr bwMode="auto">
          <a:xfrm>
            <a:off x="7021513" y="5319713"/>
            <a:ext cx="63500" cy="116205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72" name="Rectangle 59">
            <a:extLst>
              <a:ext uri="{FF2B5EF4-FFF2-40B4-BE49-F238E27FC236}">
                <a16:creationId xmlns:a16="http://schemas.microsoft.com/office/drawing/2014/main" id="{FD736F9F-FF0A-4DBE-810E-7FA22D0003E3}"/>
              </a:ext>
            </a:extLst>
          </p:cNvPr>
          <p:cNvSpPr>
            <a:spLocks noChangeAspect="1" noChangeArrowheads="1"/>
          </p:cNvSpPr>
          <p:nvPr/>
        </p:nvSpPr>
        <p:spPr bwMode="auto">
          <a:xfrm>
            <a:off x="7085013" y="5027613"/>
            <a:ext cx="63500" cy="145415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73" name="Rectangle 60">
            <a:extLst>
              <a:ext uri="{FF2B5EF4-FFF2-40B4-BE49-F238E27FC236}">
                <a16:creationId xmlns:a16="http://schemas.microsoft.com/office/drawing/2014/main" id="{C798853B-BE7C-4DD8-82EF-85B6893472AD}"/>
              </a:ext>
            </a:extLst>
          </p:cNvPr>
          <p:cNvSpPr>
            <a:spLocks noChangeAspect="1" noChangeArrowheads="1"/>
          </p:cNvSpPr>
          <p:nvPr/>
        </p:nvSpPr>
        <p:spPr bwMode="auto">
          <a:xfrm>
            <a:off x="7148513" y="5227638"/>
            <a:ext cx="65087" cy="125412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74" name="Rectangle 61">
            <a:extLst>
              <a:ext uri="{FF2B5EF4-FFF2-40B4-BE49-F238E27FC236}">
                <a16:creationId xmlns:a16="http://schemas.microsoft.com/office/drawing/2014/main" id="{9A2FB4A8-4864-4A85-B307-94C37C2477F8}"/>
              </a:ext>
            </a:extLst>
          </p:cNvPr>
          <p:cNvSpPr>
            <a:spLocks noChangeAspect="1" noChangeArrowheads="1"/>
          </p:cNvSpPr>
          <p:nvPr/>
        </p:nvSpPr>
        <p:spPr bwMode="auto">
          <a:xfrm>
            <a:off x="7213600" y="5432425"/>
            <a:ext cx="63500" cy="104933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75" name="Rectangle 62">
            <a:extLst>
              <a:ext uri="{FF2B5EF4-FFF2-40B4-BE49-F238E27FC236}">
                <a16:creationId xmlns:a16="http://schemas.microsoft.com/office/drawing/2014/main" id="{53F78A26-1DF5-414F-9AB4-FBAA93B72B42}"/>
              </a:ext>
            </a:extLst>
          </p:cNvPr>
          <p:cNvSpPr>
            <a:spLocks noChangeAspect="1" noChangeArrowheads="1"/>
          </p:cNvSpPr>
          <p:nvPr/>
        </p:nvSpPr>
        <p:spPr bwMode="auto">
          <a:xfrm>
            <a:off x="7277100" y="5907088"/>
            <a:ext cx="65088" cy="57467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76" name="Rectangle 63">
            <a:extLst>
              <a:ext uri="{FF2B5EF4-FFF2-40B4-BE49-F238E27FC236}">
                <a16:creationId xmlns:a16="http://schemas.microsoft.com/office/drawing/2014/main" id="{043730B2-A2CF-44F6-AD26-F3CB178D3E62}"/>
              </a:ext>
            </a:extLst>
          </p:cNvPr>
          <p:cNvSpPr>
            <a:spLocks noChangeAspect="1" noChangeArrowheads="1"/>
          </p:cNvSpPr>
          <p:nvPr/>
        </p:nvSpPr>
        <p:spPr bwMode="auto">
          <a:xfrm>
            <a:off x="7342188" y="6015038"/>
            <a:ext cx="65087" cy="46672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77" name="Rectangle 64">
            <a:extLst>
              <a:ext uri="{FF2B5EF4-FFF2-40B4-BE49-F238E27FC236}">
                <a16:creationId xmlns:a16="http://schemas.microsoft.com/office/drawing/2014/main" id="{32E77A9C-772B-4F68-8E14-14B61EB9D512}"/>
              </a:ext>
            </a:extLst>
          </p:cNvPr>
          <p:cNvSpPr>
            <a:spLocks noChangeAspect="1" noChangeArrowheads="1"/>
          </p:cNvSpPr>
          <p:nvPr/>
        </p:nvSpPr>
        <p:spPr bwMode="auto">
          <a:xfrm>
            <a:off x="7407275" y="5907088"/>
            <a:ext cx="65088" cy="57467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78" name="Rectangle 65">
            <a:extLst>
              <a:ext uri="{FF2B5EF4-FFF2-40B4-BE49-F238E27FC236}">
                <a16:creationId xmlns:a16="http://schemas.microsoft.com/office/drawing/2014/main" id="{7653E08C-E507-44E2-AE37-2B1EE6009BB2}"/>
              </a:ext>
            </a:extLst>
          </p:cNvPr>
          <p:cNvSpPr>
            <a:spLocks noChangeAspect="1" noChangeArrowheads="1"/>
          </p:cNvSpPr>
          <p:nvPr/>
        </p:nvSpPr>
        <p:spPr bwMode="auto">
          <a:xfrm>
            <a:off x="7472363" y="5886450"/>
            <a:ext cx="63500" cy="59531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79" name="Rectangle 66">
            <a:extLst>
              <a:ext uri="{FF2B5EF4-FFF2-40B4-BE49-F238E27FC236}">
                <a16:creationId xmlns:a16="http://schemas.microsoft.com/office/drawing/2014/main" id="{4F669D1C-61E9-4C09-8830-333119576FF6}"/>
              </a:ext>
            </a:extLst>
          </p:cNvPr>
          <p:cNvSpPr>
            <a:spLocks noChangeAspect="1" noChangeArrowheads="1"/>
          </p:cNvSpPr>
          <p:nvPr/>
        </p:nvSpPr>
        <p:spPr bwMode="auto">
          <a:xfrm>
            <a:off x="7535863" y="5840413"/>
            <a:ext cx="65087" cy="64135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80" name="Rectangle 67">
            <a:extLst>
              <a:ext uri="{FF2B5EF4-FFF2-40B4-BE49-F238E27FC236}">
                <a16:creationId xmlns:a16="http://schemas.microsoft.com/office/drawing/2014/main" id="{207DFD41-D4B8-497D-9776-BB1F2CD13306}"/>
              </a:ext>
            </a:extLst>
          </p:cNvPr>
          <p:cNvSpPr>
            <a:spLocks noChangeAspect="1" noChangeArrowheads="1"/>
          </p:cNvSpPr>
          <p:nvPr/>
        </p:nvSpPr>
        <p:spPr bwMode="auto">
          <a:xfrm>
            <a:off x="7600950" y="5729288"/>
            <a:ext cx="65088" cy="75247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81" name="Rectangle 68">
            <a:extLst>
              <a:ext uri="{FF2B5EF4-FFF2-40B4-BE49-F238E27FC236}">
                <a16:creationId xmlns:a16="http://schemas.microsoft.com/office/drawing/2014/main" id="{918B6880-05B6-474F-AD34-E2A87AE1201F}"/>
              </a:ext>
            </a:extLst>
          </p:cNvPr>
          <p:cNvSpPr>
            <a:spLocks noChangeAspect="1" noChangeArrowheads="1"/>
          </p:cNvSpPr>
          <p:nvPr/>
        </p:nvSpPr>
        <p:spPr bwMode="auto">
          <a:xfrm>
            <a:off x="7666038" y="5451475"/>
            <a:ext cx="65087" cy="103028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82" name="Rectangle 69">
            <a:extLst>
              <a:ext uri="{FF2B5EF4-FFF2-40B4-BE49-F238E27FC236}">
                <a16:creationId xmlns:a16="http://schemas.microsoft.com/office/drawing/2014/main" id="{41054D6E-CDF3-4760-9215-9102CCA99D12}"/>
              </a:ext>
            </a:extLst>
          </p:cNvPr>
          <p:cNvSpPr>
            <a:spLocks noChangeAspect="1" noChangeArrowheads="1"/>
          </p:cNvSpPr>
          <p:nvPr/>
        </p:nvSpPr>
        <p:spPr bwMode="auto">
          <a:xfrm>
            <a:off x="7731125" y="5432425"/>
            <a:ext cx="63500" cy="104933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83" name="Rectangle 70">
            <a:extLst>
              <a:ext uri="{FF2B5EF4-FFF2-40B4-BE49-F238E27FC236}">
                <a16:creationId xmlns:a16="http://schemas.microsoft.com/office/drawing/2014/main" id="{F4CECA14-FB5A-4BDD-BEB7-81DBDE66B906}"/>
              </a:ext>
            </a:extLst>
          </p:cNvPr>
          <p:cNvSpPr>
            <a:spLocks noChangeAspect="1" noChangeArrowheads="1"/>
          </p:cNvSpPr>
          <p:nvPr/>
        </p:nvSpPr>
        <p:spPr bwMode="auto">
          <a:xfrm>
            <a:off x="7859713" y="5953125"/>
            <a:ext cx="65087" cy="52863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84" name="Rectangle 71">
            <a:extLst>
              <a:ext uri="{FF2B5EF4-FFF2-40B4-BE49-F238E27FC236}">
                <a16:creationId xmlns:a16="http://schemas.microsoft.com/office/drawing/2014/main" id="{E2E201DC-75C9-494A-920A-4EFE0464CDB2}"/>
              </a:ext>
            </a:extLst>
          </p:cNvPr>
          <p:cNvSpPr>
            <a:spLocks noChangeAspect="1" noChangeArrowheads="1"/>
          </p:cNvSpPr>
          <p:nvPr/>
        </p:nvSpPr>
        <p:spPr bwMode="auto">
          <a:xfrm>
            <a:off x="7924800" y="6064250"/>
            <a:ext cx="63500" cy="41751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85" name="Rectangle 72">
            <a:extLst>
              <a:ext uri="{FF2B5EF4-FFF2-40B4-BE49-F238E27FC236}">
                <a16:creationId xmlns:a16="http://schemas.microsoft.com/office/drawing/2014/main" id="{224A1CE3-B280-4A0E-ABDA-E8EAC947D22C}"/>
              </a:ext>
            </a:extLst>
          </p:cNvPr>
          <p:cNvSpPr>
            <a:spLocks noChangeAspect="1" noChangeArrowheads="1"/>
          </p:cNvSpPr>
          <p:nvPr/>
        </p:nvSpPr>
        <p:spPr bwMode="auto">
          <a:xfrm>
            <a:off x="5795963" y="4078288"/>
            <a:ext cx="63500" cy="240347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86" name="Rectangle 73">
            <a:extLst>
              <a:ext uri="{FF2B5EF4-FFF2-40B4-BE49-F238E27FC236}">
                <a16:creationId xmlns:a16="http://schemas.microsoft.com/office/drawing/2014/main" id="{160E3982-55AE-471B-B620-D3AB9B17C1E8}"/>
              </a:ext>
            </a:extLst>
          </p:cNvPr>
          <p:cNvSpPr>
            <a:spLocks noChangeAspect="1" noChangeArrowheads="1"/>
          </p:cNvSpPr>
          <p:nvPr/>
        </p:nvSpPr>
        <p:spPr bwMode="auto">
          <a:xfrm>
            <a:off x="5859463" y="4356100"/>
            <a:ext cx="66675" cy="212566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87" name="Rectangle 74">
            <a:extLst>
              <a:ext uri="{FF2B5EF4-FFF2-40B4-BE49-F238E27FC236}">
                <a16:creationId xmlns:a16="http://schemas.microsoft.com/office/drawing/2014/main" id="{8F99FD41-42AA-4617-97E8-DFEC0589DF95}"/>
              </a:ext>
            </a:extLst>
          </p:cNvPr>
          <p:cNvSpPr>
            <a:spLocks noChangeAspect="1" noChangeArrowheads="1"/>
          </p:cNvSpPr>
          <p:nvPr/>
        </p:nvSpPr>
        <p:spPr bwMode="auto">
          <a:xfrm>
            <a:off x="5926138" y="4672013"/>
            <a:ext cx="63500" cy="180975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88" name="Rectangle 75">
            <a:extLst>
              <a:ext uri="{FF2B5EF4-FFF2-40B4-BE49-F238E27FC236}">
                <a16:creationId xmlns:a16="http://schemas.microsoft.com/office/drawing/2014/main" id="{86E68A41-5A1F-4D55-AA48-6583C8FAE47C}"/>
              </a:ext>
            </a:extLst>
          </p:cNvPr>
          <p:cNvSpPr>
            <a:spLocks noChangeAspect="1" noChangeArrowheads="1"/>
          </p:cNvSpPr>
          <p:nvPr/>
        </p:nvSpPr>
        <p:spPr bwMode="auto">
          <a:xfrm>
            <a:off x="5989638" y="4699000"/>
            <a:ext cx="63500" cy="178276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89" name="Rectangle 76">
            <a:extLst>
              <a:ext uri="{FF2B5EF4-FFF2-40B4-BE49-F238E27FC236}">
                <a16:creationId xmlns:a16="http://schemas.microsoft.com/office/drawing/2014/main" id="{B1AA8BE8-ED39-4612-8F46-44D2D5D6CA26}"/>
              </a:ext>
            </a:extLst>
          </p:cNvPr>
          <p:cNvSpPr>
            <a:spLocks noChangeAspect="1" noChangeArrowheads="1"/>
          </p:cNvSpPr>
          <p:nvPr/>
        </p:nvSpPr>
        <p:spPr bwMode="auto">
          <a:xfrm>
            <a:off x="6053138" y="4530725"/>
            <a:ext cx="65087" cy="195103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90" name="Rectangle 77">
            <a:extLst>
              <a:ext uri="{FF2B5EF4-FFF2-40B4-BE49-F238E27FC236}">
                <a16:creationId xmlns:a16="http://schemas.microsoft.com/office/drawing/2014/main" id="{004D83C8-546F-4702-8C79-86255289A5FF}"/>
              </a:ext>
            </a:extLst>
          </p:cNvPr>
          <p:cNvSpPr>
            <a:spLocks noChangeAspect="1" noChangeArrowheads="1"/>
          </p:cNvSpPr>
          <p:nvPr/>
        </p:nvSpPr>
        <p:spPr bwMode="auto">
          <a:xfrm>
            <a:off x="6118225" y="4078288"/>
            <a:ext cx="65088" cy="240347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91" name="Rectangle 78">
            <a:extLst>
              <a:ext uri="{FF2B5EF4-FFF2-40B4-BE49-F238E27FC236}">
                <a16:creationId xmlns:a16="http://schemas.microsoft.com/office/drawing/2014/main" id="{54CADCEE-1FFA-42C1-97F1-48352674F47A}"/>
              </a:ext>
            </a:extLst>
          </p:cNvPr>
          <p:cNvSpPr>
            <a:spLocks noChangeAspect="1" noChangeArrowheads="1"/>
          </p:cNvSpPr>
          <p:nvPr/>
        </p:nvSpPr>
        <p:spPr bwMode="auto">
          <a:xfrm>
            <a:off x="6183313" y="3644900"/>
            <a:ext cx="63500" cy="283686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92" name="Rectangle 79">
            <a:extLst>
              <a:ext uri="{FF2B5EF4-FFF2-40B4-BE49-F238E27FC236}">
                <a16:creationId xmlns:a16="http://schemas.microsoft.com/office/drawing/2014/main" id="{CCE22AA8-AA07-4A36-8241-E0E6CD0046AF}"/>
              </a:ext>
            </a:extLst>
          </p:cNvPr>
          <p:cNvSpPr>
            <a:spLocks noChangeAspect="1" noChangeArrowheads="1"/>
          </p:cNvSpPr>
          <p:nvPr/>
        </p:nvSpPr>
        <p:spPr bwMode="auto">
          <a:xfrm>
            <a:off x="7794625" y="5646738"/>
            <a:ext cx="65088" cy="83502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sp>
        <p:nvSpPr>
          <p:cNvPr id="34893" name="Line 80">
            <a:extLst>
              <a:ext uri="{FF2B5EF4-FFF2-40B4-BE49-F238E27FC236}">
                <a16:creationId xmlns:a16="http://schemas.microsoft.com/office/drawing/2014/main" id="{97B42EF0-817E-4BFD-AC42-92741B707D2D}"/>
              </a:ext>
            </a:extLst>
          </p:cNvPr>
          <p:cNvSpPr>
            <a:spLocks noChangeAspect="1" noChangeShapeType="1"/>
          </p:cNvSpPr>
          <p:nvPr/>
        </p:nvSpPr>
        <p:spPr bwMode="auto">
          <a:xfrm>
            <a:off x="3138488" y="2333625"/>
            <a:ext cx="1587" cy="41481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94" name="Group 81">
            <a:extLst>
              <a:ext uri="{FF2B5EF4-FFF2-40B4-BE49-F238E27FC236}">
                <a16:creationId xmlns:a16="http://schemas.microsoft.com/office/drawing/2014/main" id="{077EBA93-DA58-4C42-B06A-6DEA4F61341A}"/>
              </a:ext>
            </a:extLst>
          </p:cNvPr>
          <p:cNvGrpSpPr>
            <a:grpSpLocks/>
          </p:cNvGrpSpPr>
          <p:nvPr/>
        </p:nvGrpSpPr>
        <p:grpSpPr bwMode="auto">
          <a:xfrm>
            <a:off x="3036888" y="6569075"/>
            <a:ext cx="6805612" cy="158750"/>
            <a:chOff x="2223" y="7502"/>
            <a:chExt cx="7867" cy="174"/>
          </a:xfrm>
        </p:grpSpPr>
        <p:sp>
          <p:nvSpPr>
            <p:cNvPr id="34928" name="Text Box 82">
              <a:extLst>
                <a:ext uri="{FF2B5EF4-FFF2-40B4-BE49-F238E27FC236}">
                  <a16:creationId xmlns:a16="http://schemas.microsoft.com/office/drawing/2014/main" id="{35F1396A-DA4E-4AB8-9FF0-08CF67BD167D}"/>
                </a:ext>
              </a:extLst>
            </p:cNvPr>
            <p:cNvSpPr txBox="1">
              <a:spLocks noChangeArrowheads="1"/>
            </p:cNvSpPr>
            <p:nvPr/>
          </p:nvSpPr>
          <p:spPr bwMode="auto">
            <a:xfrm>
              <a:off x="2223" y="7502"/>
              <a:ext cx="4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1930</a:t>
              </a:r>
              <a:endParaRPr lang="en-GB" altLang="en-US" sz="1800">
                <a:solidFill>
                  <a:srgbClr val="000000"/>
                </a:solidFill>
                <a:latin typeface="Arial" panose="020B0604020202020204" pitchFamily="34" charset="0"/>
                <a:cs typeface="Arial" panose="020B0604020202020204" pitchFamily="34" charset="0"/>
              </a:endParaRPr>
            </a:p>
          </p:txBody>
        </p:sp>
        <p:sp>
          <p:nvSpPr>
            <p:cNvPr id="34929" name="Text Box 83">
              <a:extLst>
                <a:ext uri="{FF2B5EF4-FFF2-40B4-BE49-F238E27FC236}">
                  <a16:creationId xmlns:a16="http://schemas.microsoft.com/office/drawing/2014/main" id="{6AA041DF-AC70-42C9-AF02-3B175D48CC85}"/>
                </a:ext>
              </a:extLst>
            </p:cNvPr>
            <p:cNvSpPr txBox="1">
              <a:spLocks noChangeArrowheads="1"/>
            </p:cNvSpPr>
            <p:nvPr/>
          </p:nvSpPr>
          <p:spPr bwMode="auto">
            <a:xfrm>
              <a:off x="2967" y="7502"/>
              <a:ext cx="41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1940</a:t>
              </a:r>
              <a:endParaRPr lang="en-GB" altLang="en-US" sz="1800">
                <a:solidFill>
                  <a:srgbClr val="000000"/>
                </a:solidFill>
                <a:latin typeface="Arial" panose="020B0604020202020204" pitchFamily="34" charset="0"/>
                <a:cs typeface="Arial" panose="020B0604020202020204" pitchFamily="34" charset="0"/>
              </a:endParaRPr>
            </a:p>
          </p:txBody>
        </p:sp>
        <p:sp>
          <p:nvSpPr>
            <p:cNvPr id="34930" name="Text Box 84">
              <a:extLst>
                <a:ext uri="{FF2B5EF4-FFF2-40B4-BE49-F238E27FC236}">
                  <a16:creationId xmlns:a16="http://schemas.microsoft.com/office/drawing/2014/main" id="{80BBABD6-0B93-43A9-BF6E-CF6A3EA2E4FA}"/>
                </a:ext>
              </a:extLst>
            </p:cNvPr>
            <p:cNvSpPr txBox="1">
              <a:spLocks noChangeArrowheads="1"/>
            </p:cNvSpPr>
            <p:nvPr/>
          </p:nvSpPr>
          <p:spPr bwMode="auto">
            <a:xfrm>
              <a:off x="3711" y="7502"/>
              <a:ext cx="4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1950</a:t>
              </a:r>
              <a:endParaRPr lang="en-GB" altLang="en-US" sz="1800">
                <a:solidFill>
                  <a:srgbClr val="000000"/>
                </a:solidFill>
                <a:latin typeface="Arial" panose="020B0604020202020204" pitchFamily="34" charset="0"/>
                <a:cs typeface="Arial" panose="020B0604020202020204" pitchFamily="34" charset="0"/>
              </a:endParaRPr>
            </a:p>
          </p:txBody>
        </p:sp>
        <p:sp>
          <p:nvSpPr>
            <p:cNvPr id="34931" name="Text Box 85">
              <a:extLst>
                <a:ext uri="{FF2B5EF4-FFF2-40B4-BE49-F238E27FC236}">
                  <a16:creationId xmlns:a16="http://schemas.microsoft.com/office/drawing/2014/main" id="{F2ABA1CB-24B0-4FA3-9CA4-97ACA7385BCF}"/>
                </a:ext>
              </a:extLst>
            </p:cNvPr>
            <p:cNvSpPr txBox="1">
              <a:spLocks noChangeArrowheads="1"/>
            </p:cNvSpPr>
            <p:nvPr/>
          </p:nvSpPr>
          <p:spPr bwMode="auto">
            <a:xfrm>
              <a:off x="4456" y="7502"/>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1960</a:t>
              </a:r>
              <a:endParaRPr lang="en-GB" altLang="en-US" sz="1800">
                <a:solidFill>
                  <a:srgbClr val="000000"/>
                </a:solidFill>
                <a:latin typeface="Arial" panose="020B0604020202020204" pitchFamily="34" charset="0"/>
                <a:cs typeface="Arial" panose="020B0604020202020204" pitchFamily="34" charset="0"/>
              </a:endParaRPr>
            </a:p>
          </p:txBody>
        </p:sp>
        <p:sp>
          <p:nvSpPr>
            <p:cNvPr id="34932" name="Text Box 86">
              <a:extLst>
                <a:ext uri="{FF2B5EF4-FFF2-40B4-BE49-F238E27FC236}">
                  <a16:creationId xmlns:a16="http://schemas.microsoft.com/office/drawing/2014/main" id="{F19DB6ED-0BCD-4D24-AD24-AFCB59EC9631}"/>
                </a:ext>
              </a:extLst>
            </p:cNvPr>
            <p:cNvSpPr txBox="1">
              <a:spLocks noChangeArrowheads="1"/>
            </p:cNvSpPr>
            <p:nvPr/>
          </p:nvSpPr>
          <p:spPr bwMode="auto">
            <a:xfrm>
              <a:off x="5205" y="7502"/>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1970</a:t>
              </a:r>
              <a:endParaRPr lang="en-GB" altLang="en-US" sz="1800">
                <a:solidFill>
                  <a:srgbClr val="000000"/>
                </a:solidFill>
                <a:latin typeface="Arial" panose="020B0604020202020204" pitchFamily="34" charset="0"/>
                <a:cs typeface="Arial" panose="020B0604020202020204" pitchFamily="34" charset="0"/>
              </a:endParaRPr>
            </a:p>
          </p:txBody>
        </p:sp>
        <p:sp>
          <p:nvSpPr>
            <p:cNvPr id="34933" name="Text Box 87">
              <a:extLst>
                <a:ext uri="{FF2B5EF4-FFF2-40B4-BE49-F238E27FC236}">
                  <a16:creationId xmlns:a16="http://schemas.microsoft.com/office/drawing/2014/main" id="{6AE7ED73-7BEB-43F5-8E90-D7FB40A740F8}"/>
                </a:ext>
              </a:extLst>
            </p:cNvPr>
            <p:cNvSpPr txBox="1">
              <a:spLocks noChangeArrowheads="1"/>
            </p:cNvSpPr>
            <p:nvPr/>
          </p:nvSpPr>
          <p:spPr bwMode="auto">
            <a:xfrm>
              <a:off x="5947" y="7502"/>
              <a:ext cx="4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1980</a:t>
              </a:r>
              <a:endParaRPr lang="en-GB" altLang="en-US" sz="1800">
                <a:solidFill>
                  <a:srgbClr val="000000"/>
                </a:solidFill>
                <a:latin typeface="Arial" panose="020B0604020202020204" pitchFamily="34" charset="0"/>
                <a:cs typeface="Arial" panose="020B0604020202020204" pitchFamily="34" charset="0"/>
              </a:endParaRPr>
            </a:p>
          </p:txBody>
        </p:sp>
        <p:sp>
          <p:nvSpPr>
            <p:cNvPr id="34934" name="Text Box 88">
              <a:extLst>
                <a:ext uri="{FF2B5EF4-FFF2-40B4-BE49-F238E27FC236}">
                  <a16:creationId xmlns:a16="http://schemas.microsoft.com/office/drawing/2014/main" id="{2BF6A345-C71D-49CB-AD94-493ED947F9A4}"/>
                </a:ext>
              </a:extLst>
            </p:cNvPr>
            <p:cNvSpPr txBox="1">
              <a:spLocks noChangeArrowheads="1"/>
            </p:cNvSpPr>
            <p:nvPr/>
          </p:nvSpPr>
          <p:spPr bwMode="auto">
            <a:xfrm>
              <a:off x="6693" y="7502"/>
              <a:ext cx="4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1990</a:t>
              </a:r>
              <a:endParaRPr lang="en-GB" altLang="en-US" sz="1800">
                <a:solidFill>
                  <a:srgbClr val="000000"/>
                </a:solidFill>
                <a:latin typeface="Arial" panose="020B0604020202020204" pitchFamily="34" charset="0"/>
                <a:cs typeface="Arial" panose="020B0604020202020204" pitchFamily="34" charset="0"/>
              </a:endParaRPr>
            </a:p>
          </p:txBody>
        </p:sp>
        <p:sp>
          <p:nvSpPr>
            <p:cNvPr id="34935" name="Text Box 89">
              <a:extLst>
                <a:ext uri="{FF2B5EF4-FFF2-40B4-BE49-F238E27FC236}">
                  <a16:creationId xmlns:a16="http://schemas.microsoft.com/office/drawing/2014/main" id="{A37083A2-7B76-446D-B10A-A0894DEA4ECE}"/>
                </a:ext>
              </a:extLst>
            </p:cNvPr>
            <p:cNvSpPr txBox="1">
              <a:spLocks noChangeArrowheads="1"/>
            </p:cNvSpPr>
            <p:nvPr/>
          </p:nvSpPr>
          <p:spPr bwMode="auto">
            <a:xfrm>
              <a:off x="7441" y="7502"/>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2000</a:t>
              </a:r>
              <a:endParaRPr lang="en-GB" altLang="en-US" sz="1800">
                <a:solidFill>
                  <a:srgbClr val="000000"/>
                </a:solidFill>
                <a:latin typeface="Arial" panose="020B0604020202020204" pitchFamily="34" charset="0"/>
                <a:cs typeface="Arial" panose="020B0604020202020204" pitchFamily="34" charset="0"/>
              </a:endParaRPr>
            </a:p>
          </p:txBody>
        </p:sp>
        <p:sp>
          <p:nvSpPr>
            <p:cNvPr id="34936" name="Text Box 90">
              <a:extLst>
                <a:ext uri="{FF2B5EF4-FFF2-40B4-BE49-F238E27FC236}">
                  <a16:creationId xmlns:a16="http://schemas.microsoft.com/office/drawing/2014/main" id="{742AC872-C012-4829-8910-0C132B6B30EF}"/>
                </a:ext>
              </a:extLst>
            </p:cNvPr>
            <p:cNvSpPr txBox="1">
              <a:spLocks noChangeArrowheads="1"/>
            </p:cNvSpPr>
            <p:nvPr/>
          </p:nvSpPr>
          <p:spPr bwMode="auto">
            <a:xfrm>
              <a:off x="8184" y="7502"/>
              <a:ext cx="4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2010</a:t>
              </a:r>
              <a:endParaRPr lang="en-GB" altLang="en-US" sz="1800">
                <a:solidFill>
                  <a:srgbClr val="000000"/>
                </a:solidFill>
                <a:latin typeface="Arial" panose="020B0604020202020204" pitchFamily="34" charset="0"/>
                <a:cs typeface="Arial" panose="020B0604020202020204" pitchFamily="34" charset="0"/>
              </a:endParaRPr>
            </a:p>
          </p:txBody>
        </p:sp>
        <p:sp>
          <p:nvSpPr>
            <p:cNvPr id="34937" name="Text Box 91">
              <a:extLst>
                <a:ext uri="{FF2B5EF4-FFF2-40B4-BE49-F238E27FC236}">
                  <a16:creationId xmlns:a16="http://schemas.microsoft.com/office/drawing/2014/main" id="{12F97418-EFEE-48E1-A2B8-FFFC6DD79281}"/>
                </a:ext>
              </a:extLst>
            </p:cNvPr>
            <p:cNvSpPr txBox="1">
              <a:spLocks noChangeArrowheads="1"/>
            </p:cNvSpPr>
            <p:nvPr/>
          </p:nvSpPr>
          <p:spPr bwMode="auto">
            <a:xfrm>
              <a:off x="8929" y="7502"/>
              <a:ext cx="41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2020</a:t>
              </a:r>
              <a:endParaRPr lang="en-GB" altLang="en-US" sz="1800">
                <a:solidFill>
                  <a:srgbClr val="000000"/>
                </a:solidFill>
                <a:latin typeface="Arial" panose="020B0604020202020204" pitchFamily="34" charset="0"/>
                <a:cs typeface="Arial" panose="020B0604020202020204" pitchFamily="34" charset="0"/>
              </a:endParaRPr>
            </a:p>
          </p:txBody>
        </p:sp>
        <p:sp>
          <p:nvSpPr>
            <p:cNvPr id="34938" name="Text Box 92">
              <a:extLst>
                <a:ext uri="{FF2B5EF4-FFF2-40B4-BE49-F238E27FC236}">
                  <a16:creationId xmlns:a16="http://schemas.microsoft.com/office/drawing/2014/main" id="{9DE3D622-4C6C-4717-8D8F-3CE691587CE8}"/>
                </a:ext>
              </a:extLst>
            </p:cNvPr>
            <p:cNvSpPr txBox="1">
              <a:spLocks noChangeArrowheads="1"/>
            </p:cNvSpPr>
            <p:nvPr/>
          </p:nvSpPr>
          <p:spPr bwMode="auto">
            <a:xfrm>
              <a:off x="9673" y="7502"/>
              <a:ext cx="41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2030</a:t>
              </a:r>
              <a:endParaRPr lang="en-GB" altLang="en-US" sz="1800">
                <a:solidFill>
                  <a:srgbClr val="000000"/>
                </a:solidFill>
                <a:latin typeface="Arial" panose="020B0604020202020204" pitchFamily="34" charset="0"/>
                <a:cs typeface="Arial" panose="020B0604020202020204" pitchFamily="34" charset="0"/>
              </a:endParaRPr>
            </a:p>
          </p:txBody>
        </p:sp>
      </p:grpSp>
      <p:sp>
        <p:nvSpPr>
          <p:cNvPr id="34895" name="Text Box 93">
            <a:extLst>
              <a:ext uri="{FF2B5EF4-FFF2-40B4-BE49-F238E27FC236}">
                <a16:creationId xmlns:a16="http://schemas.microsoft.com/office/drawing/2014/main" id="{37EF63EA-B400-4900-9C8E-DC177F803FCC}"/>
              </a:ext>
            </a:extLst>
          </p:cNvPr>
          <p:cNvSpPr txBox="1">
            <a:spLocks noChangeArrowheads="1"/>
          </p:cNvSpPr>
          <p:nvPr/>
        </p:nvSpPr>
        <p:spPr bwMode="auto">
          <a:xfrm>
            <a:off x="2897188" y="2255838"/>
            <a:ext cx="2905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60</a:t>
            </a:r>
            <a:endParaRPr lang="en-GB" altLang="en-US" sz="1800">
              <a:solidFill>
                <a:srgbClr val="000000"/>
              </a:solidFill>
              <a:latin typeface="Arial" panose="020B0604020202020204" pitchFamily="34" charset="0"/>
              <a:cs typeface="Arial" panose="020B0604020202020204" pitchFamily="34" charset="0"/>
            </a:endParaRPr>
          </a:p>
        </p:txBody>
      </p:sp>
      <p:sp>
        <p:nvSpPr>
          <p:cNvPr id="34896" name="Text Box 94">
            <a:extLst>
              <a:ext uri="{FF2B5EF4-FFF2-40B4-BE49-F238E27FC236}">
                <a16:creationId xmlns:a16="http://schemas.microsoft.com/office/drawing/2014/main" id="{7809E10B-A71D-40FB-914C-EC1183BD588A}"/>
              </a:ext>
            </a:extLst>
          </p:cNvPr>
          <p:cNvSpPr txBox="1">
            <a:spLocks noChangeArrowheads="1"/>
          </p:cNvSpPr>
          <p:nvPr/>
        </p:nvSpPr>
        <p:spPr bwMode="auto">
          <a:xfrm>
            <a:off x="2897188" y="2987675"/>
            <a:ext cx="2381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50</a:t>
            </a:r>
            <a:endParaRPr lang="en-GB" altLang="en-US" sz="1800">
              <a:solidFill>
                <a:srgbClr val="000000"/>
              </a:solidFill>
              <a:latin typeface="Arial" panose="020B0604020202020204" pitchFamily="34" charset="0"/>
              <a:cs typeface="Arial" panose="020B0604020202020204" pitchFamily="34" charset="0"/>
            </a:endParaRPr>
          </a:p>
        </p:txBody>
      </p:sp>
      <p:sp>
        <p:nvSpPr>
          <p:cNvPr id="34897" name="Text Box 95">
            <a:extLst>
              <a:ext uri="{FF2B5EF4-FFF2-40B4-BE49-F238E27FC236}">
                <a16:creationId xmlns:a16="http://schemas.microsoft.com/office/drawing/2014/main" id="{51418919-6ADD-46EE-821B-E5C6672E7A7F}"/>
              </a:ext>
            </a:extLst>
          </p:cNvPr>
          <p:cNvSpPr txBox="1">
            <a:spLocks noChangeArrowheads="1"/>
          </p:cNvSpPr>
          <p:nvPr/>
        </p:nvSpPr>
        <p:spPr bwMode="auto">
          <a:xfrm>
            <a:off x="2897188" y="3729038"/>
            <a:ext cx="2778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40</a:t>
            </a:r>
            <a:endParaRPr lang="en-GB" altLang="en-US" sz="1800">
              <a:solidFill>
                <a:srgbClr val="000000"/>
              </a:solidFill>
              <a:latin typeface="Arial" panose="020B0604020202020204" pitchFamily="34" charset="0"/>
              <a:cs typeface="Arial" panose="020B0604020202020204" pitchFamily="34" charset="0"/>
            </a:endParaRPr>
          </a:p>
        </p:txBody>
      </p:sp>
      <p:sp>
        <p:nvSpPr>
          <p:cNvPr id="34898" name="Text Box 96">
            <a:extLst>
              <a:ext uri="{FF2B5EF4-FFF2-40B4-BE49-F238E27FC236}">
                <a16:creationId xmlns:a16="http://schemas.microsoft.com/office/drawing/2014/main" id="{91355E43-561E-4017-9B81-DB515B43BE77}"/>
              </a:ext>
            </a:extLst>
          </p:cNvPr>
          <p:cNvSpPr txBox="1">
            <a:spLocks noChangeArrowheads="1"/>
          </p:cNvSpPr>
          <p:nvPr/>
        </p:nvSpPr>
        <p:spPr bwMode="auto">
          <a:xfrm>
            <a:off x="2897188" y="4465638"/>
            <a:ext cx="27781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30</a:t>
            </a:r>
            <a:endParaRPr lang="en-GB" altLang="en-US" sz="1800">
              <a:solidFill>
                <a:srgbClr val="000000"/>
              </a:solidFill>
              <a:latin typeface="Arial" panose="020B0604020202020204" pitchFamily="34" charset="0"/>
              <a:cs typeface="Arial" panose="020B0604020202020204" pitchFamily="34" charset="0"/>
            </a:endParaRPr>
          </a:p>
        </p:txBody>
      </p:sp>
      <p:sp>
        <p:nvSpPr>
          <p:cNvPr id="34899" name="Text Box 97">
            <a:extLst>
              <a:ext uri="{FF2B5EF4-FFF2-40B4-BE49-F238E27FC236}">
                <a16:creationId xmlns:a16="http://schemas.microsoft.com/office/drawing/2014/main" id="{833414D1-7900-4E62-82F0-42D177168968}"/>
              </a:ext>
            </a:extLst>
          </p:cNvPr>
          <p:cNvSpPr txBox="1">
            <a:spLocks noChangeArrowheads="1"/>
          </p:cNvSpPr>
          <p:nvPr/>
        </p:nvSpPr>
        <p:spPr bwMode="auto">
          <a:xfrm>
            <a:off x="2897188" y="5207000"/>
            <a:ext cx="2905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20</a:t>
            </a:r>
            <a:endParaRPr lang="en-GB" altLang="en-US" sz="1800">
              <a:solidFill>
                <a:srgbClr val="000000"/>
              </a:solidFill>
              <a:latin typeface="Arial" panose="020B0604020202020204" pitchFamily="34" charset="0"/>
              <a:cs typeface="Arial" panose="020B0604020202020204" pitchFamily="34" charset="0"/>
            </a:endParaRPr>
          </a:p>
        </p:txBody>
      </p:sp>
      <p:sp>
        <p:nvSpPr>
          <p:cNvPr id="34900" name="Text Box 98">
            <a:extLst>
              <a:ext uri="{FF2B5EF4-FFF2-40B4-BE49-F238E27FC236}">
                <a16:creationId xmlns:a16="http://schemas.microsoft.com/office/drawing/2014/main" id="{7556DA5E-A2C0-4814-B3D9-84284F6283F2}"/>
              </a:ext>
            </a:extLst>
          </p:cNvPr>
          <p:cNvSpPr txBox="1">
            <a:spLocks noChangeArrowheads="1"/>
          </p:cNvSpPr>
          <p:nvPr/>
        </p:nvSpPr>
        <p:spPr bwMode="auto">
          <a:xfrm>
            <a:off x="2897188" y="5943600"/>
            <a:ext cx="2778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10</a:t>
            </a:r>
            <a:endParaRPr lang="en-GB" altLang="en-US" sz="1800">
              <a:solidFill>
                <a:srgbClr val="000000"/>
              </a:solidFill>
              <a:latin typeface="Arial" panose="020B0604020202020204" pitchFamily="34" charset="0"/>
              <a:cs typeface="Arial" panose="020B0604020202020204" pitchFamily="34" charset="0"/>
            </a:endParaRPr>
          </a:p>
        </p:txBody>
      </p:sp>
      <p:sp>
        <p:nvSpPr>
          <p:cNvPr id="34901" name="Text Box 99">
            <a:extLst>
              <a:ext uri="{FF2B5EF4-FFF2-40B4-BE49-F238E27FC236}">
                <a16:creationId xmlns:a16="http://schemas.microsoft.com/office/drawing/2014/main" id="{FBEEE0A2-712B-4816-A53F-5B1B8BACD604}"/>
              </a:ext>
            </a:extLst>
          </p:cNvPr>
          <p:cNvSpPr txBox="1">
            <a:spLocks noChangeArrowheads="1"/>
          </p:cNvSpPr>
          <p:nvPr/>
        </p:nvSpPr>
        <p:spPr bwMode="auto">
          <a:xfrm rot="-5400000">
            <a:off x="707232" y="4209256"/>
            <a:ext cx="3746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GB" altLang="en-US" sz="1800">
                <a:solidFill>
                  <a:srgbClr val="000000"/>
                </a:solidFill>
                <a:latin typeface="Arial" panose="020B0604020202020204" pitchFamily="34" charset="0"/>
                <a:cs typeface="Arial" panose="020B0604020202020204" pitchFamily="34" charset="0"/>
              </a:rPr>
              <a:t>Billions of Barrels per year</a:t>
            </a:r>
            <a:endParaRPr lang="en-GB" altLang="en-US">
              <a:solidFill>
                <a:srgbClr val="000000"/>
              </a:solidFill>
              <a:latin typeface="Arial" panose="020B0604020202020204" pitchFamily="34" charset="0"/>
              <a:cs typeface="Arial" panose="020B0604020202020204" pitchFamily="34" charset="0"/>
            </a:endParaRPr>
          </a:p>
        </p:txBody>
      </p:sp>
      <p:sp>
        <p:nvSpPr>
          <p:cNvPr id="34902" name="Text Box 101">
            <a:extLst>
              <a:ext uri="{FF2B5EF4-FFF2-40B4-BE49-F238E27FC236}">
                <a16:creationId xmlns:a16="http://schemas.microsoft.com/office/drawing/2014/main" id="{4C683FD3-1AB8-45C7-9013-EC83F3589DBE}"/>
              </a:ext>
            </a:extLst>
          </p:cNvPr>
          <p:cNvSpPr txBox="1">
            <a:spLocks noChangeArrowheads="1"/>
          </p:cNvSpPr>
          <p:nvPr/>
        </p:nvSpPr>
        <p:spPr bwMode="auto">
          <a:xfrm>
            <a:off x="4965700" y="5964238"/>
            <a:ext cx="18145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GB" altLang="en-US" sz="2400">
                <a:solidFill>
                  <a:srgbClr val="FFFFFF"/>
                </a:solidFill>
                <a:latin typeface="Arial" panose="020B0604020202020204" pitchFamily="34" charset="0"/>
                <a:cs typeface="Arial" panose="020B0604020202020204" pitchFamily="34" charset="0"/>
              </a:rPr>
              <a:t>Discovery</a:t>
            </a:r>
            <a:endParaRPr lang="en-GB" altLang="en-US" sz="3600">
              <a:solidFill>
                <a:srgbClr val="FFFFFF"/>
              </a:solidFill>
              <a:latin typeface="Arial" panose="020B0604020202020204" pitchFamily="34" charset="0"/>
              <a:cs typeface="Arial" panose="020B0604020202020204" pitchFamily="34" charset="0"/>
            </a:endParaRPr>
          </a:p>
        </p:txBody>
      </p:sp>
      <p:grpSp>
        <p:nvGrpSpPr>
          <p:cNvPr id="3" name="Group 102">
            <a:extLst>
              <a:ext uri="{FF2B5EF4-FFF2-40B4-BE49-F238E27FC236}">
                <a16:creationId xmlns:a16="http://schemas.microsoft.com/office/drawing/2014/main" id="{57C1D7C6-8BB8-404A-A9B0-BA48BBF90A4B}"/>
              </a:ext>
            </a:extLst>
          </p:cNvPr>
          <p:cNvGrpSpPr>
            <a:grpSpLocks/>
          </p:cNvGrpSpPr>
          <p:nvPr/>
        </p:nvGrpSpPr>
        <p:grpSpPr bwMode="auto">
          <a:xfrm>
            <a:off x="2759075" y="1589088"/>
            <a:ext cx="4595813" cy="2190750"/>
            <a:chOff x="742" y="1011"/>
            <a:chExt cx="2895" cy="1380"/>
          </a:xfrm>
        </p:grpSpPr>
        <p:sp>
          <p:nvSpPr>
            <p:cNvPr id="34914" name="Text Box 103">
              <a:extLst>
                <a:ext uri="{FF2B5EF4-FFF2-40B4-BE49-F238E27FC236}">
                  <a16:creationId xmlns:a16="http://schemas.microsoft.com/office/drawing/2014/main" id="{CD01F5ED-B175-4C42-AB6E-443808702820}"/>
                </a:ext>
              </a:extLst>
            </p:cNvPr>
            <p:cNvSpPr txBox="1">
              <a:spLocks noChangeArrowheads="1"/>
            </p:cNvSpPr>
            <p:nvPr/>
          </p:nvSpPr>
          <p:spPr bwMode="auto">
            <a:xfrm>
              <a:off x="1094" y="1929"/>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NZ" altLang="en-US" sz="1800">
                  <a:solidFill>
                    <a:srgbClr val="000000"/>
                  </a:solidFill>
                  <a:latin typeface="Arial" panose="020B0604020202020204" pitchFamily="34" charset="0"/>
                  <a:cs typeface="Arial" panose="020B0604020202020204" pitchFamily="34" charset="0"/>
                </a:rPr>
                <a:t>Kuwait</a:t>
              </a:r>
              <a:endParaRPr lang="en-GB" altLang="en-US" sz="1800">
                <a:solidFill>
                  <a:srgbClr val="000000"/>
                </a:solidFill>
                <a:latin typeface="Arial" panose="020B0604020202020204" pitchFamily="34" charset="0"/>
                <a:cs typeface="Arial" panose="020B0604020202020204" pitchFamily="34" charset="0"/>
              </a:endParaRPr>
            </a:p>
          </p:txBody>
        </p:sp>
        <p:sp>
          <p:nvSpPr>
            <p:cNvPr id="34915" name="Text Box 104">
              <a:extLst>
                <a:ext uri="{FF2B5EF4-FFF2-40B4-BE49-F238E27FC236}">
                  <a16:creationId xmlns:a16="http://schemas.microsoft.com/office/drawing/2014/main" id="{59A380F7-BFF1-4C37-9BC6-3F699E416B9E}"/>
                </a:ext>
              </a:extLst>
            </p:cNvPr>
            <p:cNvSpPr txBox="1">
              <a:spLocks noChangeArrowheads="1"/>
            </p:cNvSpPr>
            <p:nvPr/>
          </p:nvSpPr>
          <p:spPr bwMode="auto">
            <a:xfrm>
              <a:off x="1005" y="1301"/>
              <a:ext cx="9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NZ" altLang="en-US" sz="1800">
                  <a:solidFill>
                    <a:srgbClr val="000000"/>
                  </a:solidFill>
                  <a:latin typeface="Arial" panose="020B0604020202020204" pitchFamily="34" charset="0"/>
                  <a:cs typeface="Arial" panose="020B0604020202020204" pitchFamily="34" charset="0"/>
                </a:rPr>
                <a:t>Saudi Arabia</a:t>
              </a:r>
              <a:endParaRPr lang="en-GB" altLang="en-US" sz="1800">
                <a:solidFill>
                  <a:srgbClr val="000000"/>
                </a:solidFill>
                <a:latin typeface="Arial" panose="020B0604020202020204" pitchFamily="34" charset="0"/>
                <a:cs typeface="Arial" panose="020B0604020202020204" pitchFamily="34" charset="0"/>
              </a:endParaRPr>
            </a:p>
          </p:txBody>
        </p:sp>
        <p:sp>
          <p:nvSpPr>
            <p:cNvPr id="34916" name="Text Box 105">
              <a:extLst>
                <a:ext uri="{FF2B5EF4-FFF2-40B4-BE49-F238E27FC236}">
                  <a16:creationId xmlns:a16="http://schemas.microsoft.com/office/drawing/2014/main" id="{95E6E8E6-B520-4454-80D8-E33F1AA9EECC}"/>
                </a:ext>
              </a:extLst>
            </p:cNvPr>
            <p:cNvSpPr txBox="1">
              <a:spLocks noChangeArrowheads="1"/>
            </p:cNvSpPr>
            <p:nvPr/>
          </p:nvSpPr>
          <p:spPr bwMode="auto">
            <a:xfrm>
              <a:off x="1130" y="1068"/>
              <a:ext cx="9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NZ" altLang="en-US" sz="1800">
                  <a:solidFill>
                    <a:srgbClr val="000000"/>
                  </a:solidFill>
                  <a:latin typeface="Arial" panose="020B0604020202020204" pitchFamily="34" charset="0"/>
                  <a:cs typeface="Arial" panose="020B0604020202020204" pitchFamily="34" charset="0"/>
                </a:rPr>
                <a:t>Saudi Arabia</a:t>
              </a:r>
              <a:endParaRPr lang="en-GB" altLang="en-US" sz="1800">
                <a:solidFill>
                  <a:srgbClr val="000000"/>
                </a:solidFill>
                <a:latin typeface="Arial" panose="020B0604020202020204" pitchFamily="34" charset="0"/>
                <a:cs typeface="Arial" panose="020B0604020202020204" pitchFamily="34" charset="0"/>
              </a:endParaRPr>
            </a:p>
          </p:txBody>
        </p:sp>
        <p:sp>
          <p:nvSpPr>
            <p:cNvPr id="34917" name="Text Box 106">
              <a:extLst>
                <a:ext uri="{FF2B5EF4-FFF2-40B4-BE49-F238E27FC236}">
                  <a16:creationId xmlns:a16="http://schemas.microsoft.com/office/drawing/2014/main" id="{C6EF2B59-3344-491C-9B5A-50CA0A11A8B3}"/>
                </a:ext>
              </a:extLst>
            </p:cNvPr>
            <p:cNvSpPr txBox="1">
              <a:spLocks noChangeArrowheads="1"/>
            </p:cNvSpPr>
            <p:nvPr/>
          </p:nvSpPr>
          <p:spPr bwMode="auto">
            <a:xfrm>
              <a:off x="1816" y="1214"/>
              <a:ext cx="9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NZ" altLang="en-US" sz="1800">
                  <a:solidFill>
                    <a:srgbClr val="000000"/>
                  </a:solidFill>
                  <a:latin typeface="Arial" panose="020B0604020202020204" pitchFamily="34" charset="0"/>
                  <a:cs typeface="Arial" panose="020B0604020202020204" pitchFamily="34" charset="0"/>
                </a:rPr>
                <a:t>Saudi Arabia</a:t>
              </a:r>
              <a:endParaRPr lang="en-GB" altLang="en-US" sz="1800">
                <a:solidFill>
                  <a:srgbClr val="000000"/>
                </a:solidFill>
                <a:latin typeface="Arial" panose="020B0604020202020204" pitchFamily="34" charset="0"/>
                <a:cs typeface="Arial" panose="020B0604020202020204" pitchFamily="34" charset="0"/>
              </a:endParaRPr>
            </a:p>
          </p:txBody>
        </p:sp>
        <p:sp>
          <p:nvSpPr>
            <p:cNvPr id="34918" name="Text Box 107">
              <a:extLst>
                <a:ext uri="{FF2B5EF4-FFF2-40B4-BE49-F238E27FC236}">
                  <a16:creationId xmlns:a16="http://schemas.microsoft.com/office/drawing/2014/main" id="{2A324A79-DD2F-47AF-B469-0B40D04D818F}"/>
                </a:ext>
              </a:extLst>
            </p:cNvPr>
            <p:cNvSpPr txBox="1">
              <a:spLocks noChangeArrowheads="1"/>
            </p:cNvSpPr>
            <p:nvPr/>
          </p:nvSpPr>
          <p:spPr bwMode="auto">
            <a:xfrm>
              <a:off x="2057" y="1011"/>
              <a:ext cx="9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NZ" altLang="en-US" sz="1800">
                  <a:solidFill>
                    <a:srgbClr val="000000"/>
                  </a:solidFill>
                  <a:latin typeface="Arial" panose="020B0604020202020204" pitchFamily="34" charset="0"/>
                  <a:cs typeface="Arial" panose="020B0604020202020204" pitchFamily="34" charset="0"/>
                </a:rPr>
                <a:t>Saudi Arabia</a:t>
              </a:r>
              <a:endParaRPr lang="en-GB" altLang="en-US" sz="1800">
                <a:solidFill>
                  <a:srgbClr val="000000"/>
                </a:solidFill>
                <a:latin typeface="Arial" panose="020B0604020202020204" pitchFamily="34" charset="0"/>
                <a:cs typeface="Arial" panose="020B0604020202020204" pitchFamily="34" charset="0"/>
              </a:endParaRPr>
            </a:p>
          </p:txBody>
        </p:sp>
        <p:sp>
          <p:nvSpPr>
            <p:cNvPr id="34919" name="Text Box 108">
              <a:extLst>
                <a:ext uri="{FF2B5EF4-FFF2-40B4-BE49-F238E27FC236}">
                  <a16:creationId xmlns:a16="http://schemas.microsoft.com/office/drawing/2014/main" id="{34F4269B-F28B-4635-BE6B-10642F978BD2}"/>
                </a:ext>
              </a:extLst>
            </p:cNvPr>
            <p:cNvSpPr txBox="1">
              <a:spLocks noChangeArrowheads="1"/>
            </p:cNvSpPr>
            <p:nvPr/>
          </p:nvSpPr>
          <p:spPr bwMode="auto">
            <a:xfrm>
              <a:off x="1940" y="1412"/>
              <a:ext cx="9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NZ" altLang="en-US" sz="1800">
                  <a:solidFill>
                    <a:srgbClr val="000000"/>
                  </a:solidFill>
                  <a:latin typeface="Arial" panose="020B0604020202020204" pitchFamily="34" charset="0"/>
                  <a:cs typeface="Arial" panose="020B0604020202020204" pitchFamily="34" charset="0"/>
                </a:rPr>
                <a:t>Saudi Arabia</a:t>
              </a:r>
              <a:endParaRPr lang="en-GB" altLang="en-US" sz="1800">
                <a:solidFill>
                  <a:srgbClr val="000000"/>
                </a:solidFill>
                <a:latin typeface="Arial" panose="020B0604020202020204" pitchFamily="34" charset="0"/>
                <a:cs typeface="Arial" panose="020B0604020202020204" pitchFamily="34" charset="0"/>
              </a:endParaRPr>
            </a:p>
          </p:txBody>
        </p:sp>
        <p:sp>
          <p:nvSpPr>
            <p:cNvPr id="34920" name="Text Box 109">
              <a:extLst>
                <a:ext uri="{FF2B5EF4-FFF2-40B4-BE49-F238E27FC236}">
                  <a16:creationId xmlns:a16="http://schemas.microsoft.com/office/drawing/2014/main" id="{C6897AF3-8214-4AE1-86BE-4DC70734CCBF}"/>
                </a:ext>
              </a:extLst>
            </p:cNvPr>
            <p:cNvSpPr txBox="1">
              <a:spLocks noChangeArrowheads="1"/>
            </p:cNvSpPr>
            <p:nvPr/>
          </p:nvSpPr>
          <p:spPr bwMode="auto">
            <a:xfrm>
              <a:off x="2697" y="1200"/>
              <a:ext cx="9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NZ" altLang="en-US" sz="1800">
                  <a:solidFill>
                    <a:srgbClr val="000000"/>
                  </a:solidFill>
                  <a:latin typeface="Arial" panose="020B0604020202020204" pitchFamily="34" charset="0"/>
                  <a:cs typeface="Arial" panose="020B0604020202020204" pitchFamily="34" charset="0"/>
                </a:rPr>
                <a:t>Saudi Arabia</a:t>
              </a:r>
              <a:endParaRPr lang="en-GB" altLang="en-US" sz="1800">
                <a:solidFill>
                  <a:srgbClr val="000000"/>
                </a:solidFill>
                <a:latin typeface="Arial" panose="020B0604020202020204" pitchFamily="34" charset="0"/>
                <a:cs typeface="Arial" panose="020B0604020202020204" pitchFamily="34" charset="0"/>
              </a:endParaRPr>
            </a:p>
          </p:txBody>
        </p:sp>
        <p:sp>
          <p:nvSpPr>
            <p:cNvPr id="34921" name="Text Box 110">
              <a:extLst>
                <a:ext uri="{FF2B5EF4-FFF2-40B4-BE49-F238E27FC236}">
                  <a16:creationId xmlns:a16="http://schemas.microsoft.com/office/drawing/2014/main" id="{46B1BB88-4B87-46E9-A7D5-EB2939C4F369}"/>
                </a:ext>
              </a:extLst>
            </p:cNvPr>
            <p:cNvSpPr txBox="1">
              <a:spLocks noChangeArrowheads="1"/>
            </p:cNvSpPr>
            <p:nvPr/>
          </p:nvSpPr>
          <p:spPr bwMode="auto">
            <a:xfrm>
              <a:off x="2793" y="1929"/>
              <a:ext cx="5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NZ" altLang="en-US" sz="1800">
                  <a:solidFill>
                    <a:srgbClr val="000000"/>
                  </a:solidFill>
                  <a:latin typeface="Arial" panose="020B0604020202020204" pitchFamily="34" charset="0"/>
                  <a:cs typeface="Arial" panose="020B0604020202020204" pitchFamily="34" charset="0"/>
                </a:rPr>
                <a:t>Mexico</a:t>
              </a:r>
              <a:endParaRPr lang="en-GB" altLang="en-US" sz="1800">
                <a:solidFill>
                  <a:srgbClr val="000000"/>
                </a:solidFill>
                <a:latin typeface="Arial" panose="020B0604020202020204" pitchFamily="34" charset="0"/>
                <a:cs typeface="Arial" panose="020B0604020202020204" pitchFamily="34" charset="0"/>
              </a:endParaRPr>
            </a:p>
          </p:txBody>
        </p:sp>
        <p:sp>
          <p:nvSpPr>
            <p:cNvPr id="34922" name="Text Box 111">
              <a:extLst>
                <a:ext uri="{FF2B5EF4-FFF2-40B4-BE49-F238E27FC236}">
                  <a16:creationId xmlns:a16="http://schemas.microsoft.com/office/drawing/2014/main" id="{B9062532-0E4E-4C9C-8C2E-9B7875546C3E}"/>
                </a:ext>
              </a:extLst>
            </p:cNvPr>
            <p:cNvSpPr txBox="1">
              <a:spLocks noChangeArrowheads="1"/>
            </p:cNvSpPr>
            <p:nvPr/>
          </p:nvSpPr>
          <p:spPr bwMode="auto">
            <a:xfrm>
              <a:off x="2436" y="2132"/>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NZ" altLang="en-US" sz="1800">
                  <a:solidFill>
                    <a:srgbClr val="000000"/>
                  </a:solidFill>
                  <a:latin typeface="Arial" panose="020B0604020202020204" pitchFamily="34" charset="0"/>
                  <a:cs typeface="Arial" panose="020B0604020202020204" pitchFamily="34" charset="0"/>
                </a:rPr>
                <a:t>Alaska</a:t>
              </a:r>
              <a:endParaRPr lang="en-GB" altLang="en-US" sz="1800">
                <a:solidFill>
                  <a:srgbClr val="000000"/>
                </a:solidFill>
                <a:latin typeface="Arial" panose="020B0604020202020204" pitchFamily="34" charset="0"/>
                <a:cs typeface="Arial" panose="020B0604020202020204" pitchFamily="34" charset="0"/>
              </a:endParaRPr>
            </a:p>
          </p:txBody>
        </p:sp>
        <p:sp>
          <p:nvSpPr>
            <p:cNvPr id="34923" name="Text Box 112">
              <a:extLst>
                <a:ext uri="{FF2B5EF4-FFF2-40B4-BE49-F238E27FC236}">
                  <a16:creationId xmlns:a16="http://schemas.microsoft.com/office/drawing/2014/main" id="{E70A80D5-4153-44D2-95CC-ACE4A23E0FB4}"/>
                </a:ext>
              </a:extLst>
            </p:cNvPr>
            <p:cNvSpPr txBox="1">
              <a:spLocks noChangeArrowheads="1"/>
            </p:cNvSpPr>
            <p:nvPr/>
          </p:nvSpPr>
          <p:spPr bwMode="auto">
            <a:xfrm>
              <a:off x="2610" y="1579"/>
              <a:ext cx="3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NZ" altLang="en-US" sz="1800">
                  <a:solidFill>
                    <a:srgbClr val="000000"/>
                  </a:solidFill>
                  <a:latin typeface="Arial" panose="020B0604020202020204" pitchFamily="34" charset="0"/>
                  <a:cs typeface="Arial" panose="020B0604020202020204" pitchFamily="34" charset="0"/>
                </a:rPr>
                <a:t>Iran</a:t>
              </a:r>
              <a:endParaRPr lang="en-GB" altLang="en-US" sz="1800">
                <a:solidFill>
                  <a:srgbClr val="000000"/>
                </a:solidFill>
                <a:latin typeface="Arial" panose="020B0604020202020204" pitchFamily="34" charset="0"/>
                <a:cs typeface="Arial" panose="020B0604020202020204" pitchFamily="34" charset="0"/>
              </a:endParaRPr>
            </a:p>
          </p:txBody>
        </p:sp>
        <p:sp>
          <p:nvSpPr>
            <p:cNvPr id="34924" name="Text Box 113">
              <a:extLst>
                <a:ext uri="{FF2B5EF4-FFF2-40B4-BE49-F238E27FC236}">
                  <a16:creationId xmlns:a16="http://schemas.microsoft.com/office/drawing/2014/main" id="{9E10F508-ED6E-4BD1-B833-3DF375280290}"/>
                </a:ext>
              </a:extLst>
            </p:cNvPr>
            <p:cNvSpPr txBox="1">
              <a:spLocks noChangeArrowheads="1"/>
            </p:cNvSpPr>
            <p:nvPr/>
          </p:nvSpPr>
          <p:spPr bwMode="auto">
            <a:xfrm>
              <a:off x="1947" y="1609"/>
              <a:ext cx="3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NZ" altLang="en-US" sz="1800">
                  <a:solidFill>
                    <a:srgbClr val="000000"/>
                  </a:solidFill>
                  <a:latin typeface="Arial" panose="020B0604020202020204" pitchFamily="34" charset="0"/>
                  <a:cs typeface="Arial" panose="020B0604020202020204" pitchFamily="34" charset="0"/>
                </a:rPr>
                <a:t>Iran</a:t>
              </a:r>
              <a:endParaRPr lang="en-GB" altLang="en-US" sz="1800">
                <a:solidFill>
                  <a:srgbClr val="000000"/>
                </a:solidFill>
                <a:latin typeface="Arial" panose="020B0604020202020204" pitchFamily="34" charset="0"/>
                <a:cs typeface="Arial" panose="020B0604020202020204" pitchFamily="34" charset="0"/>
              </a:endParaRPr>
            </a:p>
          </p:txBody>
        </p:sp>
        <p:sp>
          <p:nvSpPr>
            <p:cNvPr id="34925" name="Text Box 114">
              <a:extLst>
                <a:ext uri="{FF2B5EF4-FFF2-40B4-BE49-F238E27FC236}">
                  <a16:creationId xmlns:a16="http://schemas.microsoft.com/office/drawing/2014/main" id="{6DEB2ACC-17EB-4AB4-A5E0-4E443371C09E}"/>
                </a:ext>
              </a:extLst>
            </p:cNvPr>
            <p:cNvSpPr txBox="1">
              <a:spLocks noChangeArrowheads="1"/>
            </p:cNvSpPr>
            <p:nvPr/>
          </p:nvSpPr>
          <p:spPr bwMode="auto">
            <a:xfrm>
              <a:off x="1844" y="1842"/>
              <a:ext cx="3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NZ" altLang="en-US" sz="1800">
                  <a:solidFill>
                    <a:srgbClr val="000000"/>
                  </a:solidFill>
                  <a:latin typeface="Arial" panose="020B0604020202020204" pitchFamily="34" charset="0"/>
                  <a:cs typeface="Arial" panose="020B0604020202020204" pitchFamily="34" charset="0"/>
                </a:rPr>
                <a:t>Iraq</a:t>
              </a:r>
              <a:endParaRPr lang="en-GB" altLang="en-US" sz="1800">
                <a:solidFill>
                  <a:srgbClr val="000000"/>
                </a:solidFill>
                <a:latin typeface="Arial" panose="020B0604020202020204" pitchFamily="34" charset="0"/>
                <a:cs typeface="Arial" panose="020B0604020202020204" pitchFamily="34" charset="0"/>
              </a:endParaRPr>
            </a:p>
          </p:txBody>
        </p:sp>
        <p:sp>
          <p:nvSpPr>
            <p:cNvPr id="34926" name="Text Box 115">
              <a:extLst>
                <a:ext uri="{FF2B5EF4-FFF2-40B4-BE49-F238E27FC236}">
                  <a16:creationId xmlns:a16="http://schemas.microsoft.com/office/drawing/2014/main" id="{BC03EF47-0172-4749-8A84-F3654E8B3D48}"/>
                </a:ext>
              </a:extLst>
            </p:cNvPr>
            <p:cNvSpPr txBox="1">
              <a:spLocks noChangeArrowheads="1"/>
            </p:cNvSpPr>
            <p:nvPr/>
          </p:nvSpPr>
          <p:spPr bwMode="auto">
            <a:xfrm>
              <a:off x="1072" y="2160"/>
              <a:ext cx="3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NZ" altLang="en-US" sz="1800">
                  <a:solidFill>
                    <a:srgbClr val="000000"/>
                  </a:solidFill>
                  <a:latin typeface="Arial" panose="020B0604020202020204" pitchFamily="34" charset="0"/>
                  <a:cs typeface="Arial" panose="020B0604020202020204" pitchFamily="34" charset="0"/>
                </a:rPr>
                <a:t>Iran</a:t>
              </a:r>
              <a:endParaRPr lang="en-GB" altLang="en-US" sz="1800">
                <a:solidFill>
                  <a:srgbClr val="000000"/>
                </a:solidFill>
                <a:latin typeface="Arial" panose="020B0604020202020204" pitchFamily="34" charset="0"/>
                <a:cs typeface="Arial" panose="020B0604020202020204" pitchFamily="34" charset="0"/>
              </a:endParaRPr>
            </a:p>
          </p:txBody>
        </p:sp>
        <p:sp>
          <p:nvSpPr>
            <p:cNvPr id="34927" name="Text Box 116">
              <a:extLst>
                <a:ext uri="{FF2B5EF4-FFF2-40B4-BE49-F238E27FC236}">
                  <a16:creationId xmlns:a16="http://schemas.microsoft.com/office/drawing/2014/main" id="{E05F6DD9-B9C6-4273-87F5-A99F44FAF5C2}"/>
                </a:ext>
              </a:extLst>
            </p:cNvPr>
            <p:cNvSpPr txBox="1">
              <a:spLocks noChangeArrowheads="1"/>
            </p:cNvSpPr>
            <p:nvPr/>
          </p:nvSpPr>
          <p:spPr bwMode="auto">
            <a:xfrm>
              <a:off x="742" y="1491"/>
              <a:ext cx="3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NZ" altLang="en-US" sz="1800">
                  <a:solidFill>
                    <a:srgbClr val="000000"/>
                  </a:solidFill>
                  <a:latin typeface="Arial" panose="020B0604020202020204" pitchFamily="34" charset="0"/>
                  <a:cs typeface="Arial" panose="020B0604020202020204" pitchFamily="34" charset="0"/>
                </a:rPr>
                <a:t>Iran</a:t>
              </a:r>
              <a:endParaRPr lang="en-GB" altLang="en-US" sz="1800">
                <a:solidFill>
                  <a:srgbClr val="000000"/>
                </a:solidFill>
                <a:latin typeface="Arial" panose="020B0604020202020204" pitchFamily="34" charset="0"/>
                <a:cs typeface="Arial" panose="020B0604020202020204" pitchFamily="34" charset="0"/>
              </a:endParaRPr>
            </a:p>
          </p:txBody>
        </p:sp>
      </p:grpSp>
      <p:sp>
        <p:nvSpPr>
          <p:cNvPr id="34904" name="Rectangle 117">
            <a:extLst>
              <a:ext uri="{FF2B5EF4-FFF2-40B4-BE49-F238E27FC236}">
                <a16:creationId xmlns:a16="http://schemas.microsoft.com/office/drawing/2014/main" id="{5D8F3035-A0CE-49A3-8AD1-43054057601E}"/>
              </a:ext>
            </a:extLst>
          </p:cNvPr>
          <p:cNvSpPr>
            <a:spLocks noChangeAspect="1" noChangeArrowheads="1"/>
          </p:cNvSpPr>
          <p:nvPr/>
        </p:nvSpPr>
        <p:spPr bwMode="auto">
          <a:xfrm>
            <a:off x="3149600" y="3979863"/>
            <a:ext cx="63500" cy="250190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NZ" altLang="en-US" sz="1800">
              <a:solidFill>
                <a:srgbClr val="000000"/>
              </a:solidFill>
              <a:latin typeface="Arial" panose="020B0604020202020204" pitchFamily="34" charset="0"/>
              <a:cs typeface="Arial" panose="020B0604020202020204" pitchFamily="34" charset="0"/>
            </a:endParaRPr>
          </a:p>
        </p:txBody>
      </p:sp>
      <p:grpSp>
        <p:nvGrpSpPr>
          <p:cNvPr id="4" name="Group 118">
            <a:extLst>
              <a:ext uri="{FF2B5EF4-FFF2-40B4-BE49-F238E27FC236}">
                <a16:creationId xmlns:a16="http://schemas.microsoft.com/office/drawing/2014/main" id="{5CEEE63B-249A-4595-83CD-ED9CC0BDBAB8}"/>
              </a:ext>
            </a:extLst>
          </p:cNvPr>
          <p:cNvGrpSpPr>
            <a:grpSpLocks/>
          </p:cNvGrpSpPr>
          <p:nvPr/>
        </p:nvGrpSpPr>
        <p:grpSpPr bwMode="auto">
          <a:xfrm>
            <a:off x="2266950" y="473075"/>
            <a:ext cx="7772400" cy="5903913"/>
            <a:chOff x="432" y="175"/>
            <a:chExt cx="4896" cy="3719"/>
          </a:xfrm>
        </p:grpSpPr>
        <p:grpSp>
          <p:nvGrpSpPr>
            <p:cNvPr id="34909" name="Group 119">
              <a:extLst>
                <a:ext uri="{FF2B5EF4-FFF2-40B4-BE49-F238E27FC236}">
                  <a16:creationId xmlns:a16="http://schemas.microsoft.com/office/drawing/2014/main" id="{B3F158A1-C4BD-48B5-93B6-8A61682BB450}"/>
                </a:ext>
              </a:extLst>
            </p:cNvPr>
            <p:cNvGrpSpPr>
              <a:grpSpLocks/>
            </p:cNvGrpSpPr>
            <p:nvPr/>
          </p:nvGrpSpPr>
          <p:grpSpPr bwMode="auto">
            <a:xfrm>
              <a:off x="1045" y="2428"/>
              <a:ext cx="4158" cy="1466"/>
              <a:chOff x="1045" y="2428"/>
              <a:chExt cx="4158" cy="1466"/>
            </a:xfrm>
          </p:grpSpPr>
          <p:sp>
            <p:nvSpPr>
              <p:cNvPr id="34911" name="Freeform 120">
                <a:extLst>
                  <a:ext uri="{FF2B5EF4-FFF2-40B4-BE49-F238E27FC236}">
                    <a16:creationId xmlns:a16="http://schemas.microsoft.com/office/drawing/2014/main" id="{A360259A-3662-4FAB-8288-B95A8ED0FA50}"/>
                  </a:ext>
                </a:extLst>
              </p:cNvPr>
              <p:cNvSpPr>
                <a:spLocks noChangeAspect="1"/>
              </p:cNvSpPr>
              <p:nvPr/>
            </p:nvSpPr>
            <p:spPr bwMode="auto">
              <a:xfrm>
                <a:off x="1045" y="2606"/>
                <a:ext cx="3001" cy="1288"/>
              </a:xfrm>
              <a:custGeom>
                <a:avLst/>
                <a:gdLst>
                  <a:gd name="T0" fmla="*/ 0 w 9217"/>
                  <a:gd name="T1" fmla="*/ 0 h 3689"/>
                  <a:gd name="T2" fmla="*/ 0 w 9217"/>
                  <a:gd name="T3" fmla="*/ 0 h 3689"/>
                  <a:gd name="T4" fmla="*/ 0 w 9217"/>
                  <a:gd name="T5" fmla="*/ 0 h 3689"/>
                  <a:gd name="T6" fmla="*/ 0 w 9217"/>
                  <a:gd name="T7" fmla="*/ 0 h 3689"/>
                  <a:gd name="T8" fmla="*/ 0 w 9217"/>
                  <a:gd name="T9" fmla="*/ 0 h 3689"/>
                  <a:gd name="T10" fmla="*/ 0 w 9217"/>
                  <a:gd name="T11" fmla="*/ 0 h 3689"/>
                  <a:gd name="T12" fmla="*/ 0 w 9217"/>
                  <a:gd name="T13" fmla="*/ 0 h 3689"/>
                  <a:gd name="T14" fmla="*/ 0 w 9217"/>
                  <a:gd name="T15" fmla="*/ 0 h 3689"/>
                  <a:gd name="T16" fmla="*/ 0 w 9217"/>
                  <a:gd name="T17" fmla="*/ 0 h 3689"/>
                  <a:gd name="T18" fmla="*/ 0 w 9217"/>
                  <a:gd name="T19" fmla="*/ 0 h 3689"/>
                  <a:gd name="T20" fmla="*/ 0 w 9217"/>
                  <a:gd name="T21" fmla="*/ 0 h 3689"/>
                  <a:gd name="T22" fmla="*/ 0 w 9217"/>
                  <a:gd name="T23" fmla="*/ 0 h 3689"/>
                  <a:gd name="T24" fmla="*/ 0 w 9217"/>
                  <a:gd name="T25" fmla="*/ 0 h 3689"/>
                  <a:gd name="T26" fmla="*/ 0 w 9217"/>
                  <a:gd name="T27" fmla="*/ 0 h 3689"/>
                  <a:gd name="T28" fmla="*/ 0 w 9217"/>
                  <a:gd name="T29" fmla="*/ 0 h 3689"/>
                  <a:gd name="T30" fmla="*/ 0 w 9217"/>
                  <a:gd name="T31" fmla="*/ 0 h 3689"/>
                  <a:gd name="T32" fmla="*/ 0 w 9217"/>
                  <a:gd name="T33" fmla="*/ 0 h 3689"/>
                  <a:gd name="T34" fmla="*/ 0 w 9217"/>
                  <a:gd name="T35" fmla="*/ 0 h 3689"/>
                  <a:gd name="T36" fmla="*/ 0 w 9217"/>
                  <a:gd name="T37" fmla="*/ 0 h 3689"/>
                  <a:gd name="T38" fmla="*/ 0 w 9217"/>
                  <a:gd name="T39" fmla="*/ 0 h 3689"/>
                  <a:gd name="T40" fmla="*/ 0 w 9217"/>
                  <a:gd name="T41" fmla="*/ 0 h 3689"/>
                  <a:gd name="T42" fmla="*/ 0 w 9217"/>
                  <a:gd name="T43" fmla="*/ 0 h 3689"/>
                  <a:gd name="T44" fmla="*/ 0 w 9217"/>
                  <a:gd name="T45" fmla="*/ 0 h 3689"/>
                  <a:gd name="T46" fmla="*/ 0 w 9217"/>
                  <a:gd name="T47" fmla="*/ 0 h 3689"/>
                  <a:gd name="T48" fmla="*/ 0 w 9217"/>
                  <a:gd name="T49" fmla="*/ 0 h 3689"/>
                  <a:gd name="T50" fmla="*/ 0 w 9217"/>
                  <a:gd name="T51" fmla="*/ 0 h 3689"/>
                  <a:gd name="T52" fmla="*/ 0 w 9217"/>
                  <a:gd name="T53" fmla="*/ 0 h 3689"/>
                  <a:gd name="T54" fmla="*/ 0 w 9217"/>
                  <a:gd name="T55" fmla="*/ 0 h 3689"/>
                  <a:gd name="T56" fmla="*/ 0 w 9217"/>
                  <a:gd name="T57" fmla="*/ 0 h 3689"/>
                  <a:gd name="T58" fmla="*/ 0 w 9217"/>
                  <a:gd name="T59" fmla="*/ 0 h 3689"/>
                  <a:gd name="T60" fmla="*/ 0 w 9217"/>
                  <a:gd name="T61" fmla="*/ 0 h 3689"/>
                  <a:gd name="T62" fmla="*/ 0 w 9217"/>
                  <a:gd name="T63" fmla="*/ 0 h 3689"/>
                  <a:gd name="T64" fmla="*/ 0 w 9217"/>
                  <a:gd name="T65" fmla="*/ 0 h 3689"/>
                  <a:gd name="T66" fmla="*/ 0 w 9217"/>
                  <a:gd name="T67" fmla="*/ 0 h 3689"/>
                  <a:gd name="T68" fmla="*/ 0 w 9217"/>
                  <a:gd name="T69" fmla="*/ 0 h 36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217"/>
                  <a:gd name="T106" fmla="*/ 0 h 3689"/>
                  <a:gd name="T107" fmla="*/ 9217 w 9217"/>
                  <a:gd name="T108" fmla="*/ 3689 h 36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217" h="3689">
                    <a:moveTo>
                      <a:pt x="0" y="3689"/>
                    </a:moveTo>
                    <a:lnTo>
                      <a:pt x="120" y="3676"/>
                    </a:lnTo>
                    <a:lnTo>
                      <a:pt x="240" y="3669"/>
                    </a:lnTo>
                    <a:lnTo>
                      <a:pt x="365" y="3660"/>
                    </a:lnTo>
                    <a:lnTo>
                      <a:pt x="486" y="3646"/>
                    </a:lnTo>
                    <a:lnTo>
                      <a:pt x="616" y="3639"/>
                    </a:lnTo>
                    <a:lnTo>
                      <a:pt x="739" y="3630"/>
                    </a:lnTo>
                    <a:lnTo>
                      <a:pt x="863" y="3616"/>
                    </a:lnTo>
                    <a:lnTo>
                      <a:pt x="993" y="3606"/>
                    </a:lnTo>
                    <a:lnTo>
                      <a:pt x="1110" y="3599"/>
                    </a:lnTo>
                    <a:lnTo>
                      <a:pt x="1250" y="3586"/>
                    </a:lnTo>
                    <a:lnTo>
                      <a:pt x="1340" y="3586"/>
                    </a:lnTo>
                    <a:lnTo>
                      <a:pt x="1456" y="3572"/>
                    </a:lnTo>
                    <a:lnTo>
                      <a:pt x="1570" y="3569"/>
                    </a:lnTo>
                    <a:lnTo>
                      <a:pt x="1666" y="3529"/>
                    </a:lnTo>
                    <a:lnTo>
                      <a:pt x="1826" y="3526"/>
                    </a:lnTo>
                    <a:lnTo>
                      <a:pt x="1980" y="3486"/>
                    </a:lnTo>
                    <a:lnTo>
                      <a:pt x="2100" y="3442"/>
                    </a:lnTo>
                    <a:lnTo>
                      <a:pt x="2203" y="3419"/>
                    </a:lnTo>
                    <a:lnTo>
                      <a:pt x="2320" y="3412"/>
                    </a:lnTo>
                    <a:lnTo>
                      <a:pt x="2500" y="3319"/>
                    </a:lnTo>
                    <a:lnTo>
                      <a:pt x="2623" y="3272"/>
                    </a:lnTo>
                    <a:lnTo>
                      <a:pt x="2753" y="3232"/>
                    </a:lnTo>
                    <a:lnTo>
                      <a:pt x="2880" y="3206"/>
                    </a:lnTo>
                    <a:lnTo>
                      <a:pt x="2966" y="3156"/>
                    </a:lnTo>
                    <a:lnTo>
                      <a:pt x="3110" y="3068"/>
                    </a:lnTo>
                    <a:lnTo>
                      <a:pt x="3233" y="3022"/>
                    </a:lnTo>
                    <a:lnTo>
                      <a:pt x="3353" y="2999"/>
                    </a:lnTo>
                    <a:lnTo>
                      <a:pt x="3473" y="2956"/>
                    </a:lnTo>
                    <a:lnTo>
                      <a:pt x="3608" y="2876"/>
                    </a:lnTo>
                    <a:lnTo>
                      <a:pt x="3733" y="2787"/>
                    </a:lnTo>
                    <a:lnTo>
                      <a:pt x="3850" y="2709"/>
                    </a:lnTo>
                    <a:lnTo>
                      <a:pt x="3970" y="2622"/>
                    </a:lnTo>
                    <a:lnTo>
                      <a:pt x="4107" y="2503"/>
                    </a:lnTo>
                    <a:lnTo>
                      <a:pt x="4216" y="2429"/>
                    </a:lnTo>
                    <a:lnTo>
                      <a:pt x="4336" y="2299"/>
                    </a:lnTo>
                    <a:lnTo>
                      <a:pt x="4460" y="2189"/>
                    </a:lnTo>
                    <a:lnTo>
                      <a:pt x="4583" y="2029"/>
                    </a:lnTo>
                    <a:lnTo>
                      <a:pt x="4720" y="1866"/>
                    </a:lnTo>
                    <a:lnTo>
                      <a:pt x="4850" y="1692"/>
                    </a:lnTo>
                    <a:lnTo>
                      <a:pt x="4983" y="1532"/>
                    </a:lnTo>
                    <a:lnTo>
                      <a:pt x="5089" y="1446"/>
                    </a:lnTo>
                    <a:lnTo>
                      <a:pt x="5170" y="1356"/>
                    </a:lnTo>
                    <a:lnTo>
                      <a:pt x="5231" y="1247"/>
                    </a:lnTo>
                    <a:lnTo>
                      <a:pt x="5282" y="1111"/>
                    </a:lnTo>
                    <a:lnTo>
                      <a:pt x="5406" y="1052"/>
                    </a:lnTo>
                    <a:lnTo>
                      <a:pt x="5515" y="1188"/>
                    </a:lnTo>
                    <a:lnTo>
                      <a:pt x="5653" y="1014"/>
                    </a:lnTo>
                    <a:lnTo>
                      <a:pt x="5791" y="918"/>
                    </a:lnTo>
                    <a:lnTo>
                      <a:pt x="5908" y="857"/>
                    </a:lnTo>
                    <a:lnTo>
                      <a:pt x="6007" y="744"/>
                    </a:lnTo>
                    <a:lnTo>
                      <a:pt x="6157" y="888"/>
                    </a:lnTo>
                    <a:lnTo>
                      <a:pt x="6283" y="1068"/>
                    </a:lnTo>
                    <a:lnTo>
                      <a:pt x="6385" y="1164"/>
                    </a:lnTo>
                    <a:lnTo>
                      <a:pt x="6523" y="1176"/>
                    </a:lnTo>
                    <a:lnTo>
                      <a:pt x="6643" y="1122"/>
                    </a:lnTo>
                    <a:lnTo>
                      <a:pt x="6769" y="1140"/>
                    </a:lnTo>
                    <a:lnTo>
                      <a:pt x="6890" y="1017"/>
                    </a:lnTo>
                    <a:lnTo>
                      <a:pt x="7040" y="997"/>
                    </a:lnTo>
                    <a:lnTo>
                      <a:pt x="7262" y="789"/>
                    </a:lnTo>
                    <a:lnTo>
                      <a:pt x="7431" y="743"/>
                    </a:lnTo>
                    <a:lnTo>
                      <a:pt x="7763" y="750"/>
                    </a:lnTo>
                    <a:lnTo>
                      <a:pt x="7921" y="684"/>
                    </a:lnTo>
                    <a:lnTo>
                      <a:pt x="8239" y="456"/>
                    </a:lnTo>
                    <a:lnTo>
                      <a:pt x="8402" y="391"/>
                    </a:lnTo>
                    <a:lnTo>
                      <a:pt x="8519" y="456"/>
                    </a:lnTo>
                    <a:lnTo>
                      <a:pt x="8636" y="313"/>
                    </a:lnTo>
                    <a:lnTo>
                      <a:pt x="8799" y="300"/>
                    </a:lnTo>
                    <a:lnTo>
                      <a:pt x="8897" y="339"/>
                    </a:lnTo>
                    <a:lnTo>
                      <a:pt x="9151" y="72"/>
                    </a:lnTo>
                    <a:lnTo>
                      <a:pt x="9217" y="0"/>
                    </a:ln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12" name="Freeform 121">
                <a:extLst>
                  <a:ext uri="{FF2B5EF4-FFF2-40B4-BE49-F238E27FC236}">
                    <a16:creationId xmlns:a16="http://schemas.microsoft.com/office/drawing/2014/main" id="{B0D72170-6571-4777-BEE3-9CAE11C862B7}"/>
                  </a:ext>
                </a:extLst>
              </p:cNvPr>
              <p:cNvSpPr>
                <a:spLocks noChangeAspect="1"/>
              </p:cNvSpPr>
              <p:nvPr/>
            </p:nvSpPr>
            <p:spPr bwMode="auto">
              <a:xfrm>
                <a:off x="4059" y="2569"/>
                <a:ext cx="1144" cy="521"/>
              </a:xfrm>
              <a:custGeom>
                <a:avLst/>
                <a:gdLst>
                  <a:gd name="T0" fmla="*/ 0 w 3512"/>
                  <a:gd name="T1" fmla="*/ 0 h 1491"/>
                  <a:gd name="T2" fmla="*/ 0 w 3512"/>
                  <a:gd name="T3" fmla="*/ 0 h 1491"/>
                  <a:gd name="T4" fmla="*/ 0 w 3512"/>
                  <a:gd name="T5" fmla="*/ 0 h 1491"/>
                  <a:gd name="T6" fmla="*/ 0 w 3512"/>
                  <a:gd name="T7" fmla="*/ 0 h 1491"/>
                  <a:gd name="T8" fmla="*/ 0 w 3512"/>
                  <a:gd name="T9" fmla="*/ 0 h 1491"/>
                  <a:gd name="T10" fmla="*/ 0 w 3512"/>
                  <a:gd name="T11" fmla="*/ 0 h 1491"/>
                  <a:gd name="T12" fmla="*/ 0 w 3512"/>
                  <a:gd name="T13" fmla="*/ 0 h 1491"/>
                  <a:gd name="T14" fmla="*/ 0 w 3512"/>
                  <a:gd name="T15" fmla="*/ 0 h 1491"/>
                  <a:gd name="T16" fmla="*/ 0 w 3512"/>
                  <a:gd name="T17" fmla="*/ 0 h 1491"/>
                  <a:gd name="T18" fmla="*/ 0 w 3512"/>
                  <a:gd name="T19" fmla="*/ 0 h 1491"/>
                  <a:gd name="T20" fmla="*/ 0 w 3512"/>
                  <a:gd name="T21" fmla="*/ 0 h 1491"/>
                  <a:gd name="T22" fmla="*/ 0 w 3512"/>
                  <a:gd name="T23" fmla="*/ 0 h 1491"/>
                  <a:gd name="T24" fmla="*/ 0 w 3512"/>
                  <a:gd name="T25" fmla="*/ 0 h 1491"/>
                  <a:gd name="T26" fmla="*/ 0 w 3512"/>
                  <a:gd name="T27" fmla="*/ 0 h 1491"/>
                  <a:gd name="T28" fmla="*/ 0 w 3512"/>
                  <a:gd name="T29" fmla="*/ 0 h 1491"/>
                  <a:gd name="T30" fmla="*/ 0 w 3512"/>
                  <a:gd name="T31" fmla="*/ 0 h 1491"/>
                  <a:gd name="T32" fmla="*/ 0 w 3512"/>
                  <a:gd name="T33" fmla="*/ 0 h 1491"/>
                  <a:gd name="T34" fmla="*/ 0 w 3512"/>
                  <a:gd name="T35" fmla="*/ 0 h 1491"/>
                  <a:gd name="T36" fmla="*/ 0 w 3512"/>
                  <a:gd name="T37" fmla="*/ 0 h 1491"/>
                  <a:gd name="T38" fmla="*/ 0 w 3512"/>
                  <a:gd name="T39" fmla="*/ 0 h 1491"/>
                  <a:gd name="T40" fmla="*/ 0 w 3512"/>
                  <a:gd name="T41" fmla="*/ 0 h 1491"/>
                  <a:gd name="T42" fmla="*/ 0 w 3512"/>
                  <a:gd name="T43" fmla="*/ 0 h 1491"/>
                  <a:gd name="T44" fmla="*/ 0 w 3512"/>
                  <a:gd name="T45" fmla="*/ 0 h 1491"/>
                  <a:gd name="T46" fmla="*/ 0 w 3512"/>
                  <a:gd name="T47" fmla="*/ 0 h 1491"/>
                  <a:gd name="T48" fmla="*/ 0 w 3512"/>
                  <a:gd name="T49" fmla="*/ 0 h 1491"/>
                  <a:gd name="T50" fmla="*/ 0 w 3512"/>
                  <a:gd name="T51" fmla="*/ 0 h 1491"/>
                  <a:gd name="T52" fmla="*/ 0 w 3512"/>
                  <a:gd name="T53" fmla="*/ 0 h 1491"/>
                  <a:gd name="T54" fmla="*/ 0 w 3512"/>
                  <a:gd name="T55" fmla="*/ 0 h 1491"/>
                  <a:gd name="T56" fmla="*/ 0 w 3512"/>
                  <a:gd name="T57" fmla="*/ 0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12"/>
                  <a:gd name="T88" fmla="*/ 0 h 1491"/>
                  <a:gd name="T89" fmla="*/ 3512 w 3512"/>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12" h="1491">
                    <a:moveTo>
                      <a:pt x="0" y="88"/>
                    </a:moveTo>
                    <a:lnTo>
                      <a:pt x="139" y="42"/>
                    </a:lnTo>
                    <a:lnTo>
                      <a:pt x="261" y="0"/>
                    </a:lnTo>
                    <a:lnTo>
                      <a:pt x="383" y="16"/>
                    </a:lnTo>
                    <a:lnTo>
                      <a:pt x="496" y="36"/>
                    </a:lnTo>
                    <a:lnTo>
                      <a:pt x="633" y="84"/>
                    </a:lnTo>
                    <a:lnTo>
                      <a:pt x="750" y="150"/>
                    </a:lnTo>
                    <a:lnTo>
                      <a:pt x="872" y="244"/>
                    </a:lnTo>
                    <a:lnTo>
                      <a:pt x="1008" y="336"/>
                    </a:lnTo>
                    <a:lnTo>
                      <a:pt x="1123" y="412"/>
                    </a:lnTo>
                    <a:lnTo>
                      <a:pt x="1256" y="500"/>
                    </a:lnTo>
                    <a:lnTo>
                      <a:pt x="1388" y="572"/>
                    </a:lnTo>
                    <a:lnTo>
                      <a:pt x="1504" y="653"/>
                    </a:lnTo>
                    <a:lnTo>
                      <a:pt x="1636" y="739"/>
                    </a:lnTo>
                    <a:lnTo>
                      <a:pt x="1751" y="808"/>
                    </a:lnTo>
                    <a:lnTo>
                      <a:pt x="1868" y="876"/>
                    </a:lnTo>
                    <a:lnTo>
                      <a:pt x="1993" y="929"/>
                    </a:lnTo>
                    <a:lnTo>
                      <a:pt x="2123" y="984"/>
                    </a:lnTo>
                    <a:lnTo>
                      <a:pt x="2252" y="1033"/>
                    </a:lnTo>
                    <a:lnTo>
                      <a:pt x="2379" y="1067"/>
                    </a:lnTo>
                    <a:lnTo>
                      <a:pt x="2501" y="1106"/>
                    </a:lnTo>
                    <a:lnTo>
                      <a:pt x="2629" y="1151"/>
                    </a:lnTo>
                    <a:lnTo>
                      <a:pt x="2757" y="1190"/>
                    </a:lnTo>
                    <a:lnTo>
                      <a:pt x="2874" y="1234"/>
                    </a:lnTo>
                    <a:lnTo>
                      <a:pt x="3002" y="1273"/>
                    </a:lnTo>
                    <a:lnTo>
                      <a:pt x="3113" y="1320"/>
                    </a:lnTo>
                    <a:lnTo>
                      <a:pt x="3260" y="1384"/>
                    </a:lnTo>
                    <a:lnTo>
                      <a:pt x="3374" y="1441"/>
                    </a:lnTo>
                    <a:lnTo>
                      <a:pt x="3512" y="1491"/>
                    </a:lnTo>
                  </a:path>
                </a:pathLst>
              </a:custGeom>
              <a:noFill/>
              <a:ln w="38100"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13" name="Text Box 122">
                <a:extLst>
                  <a:ext uri="{FF2B5EF4-FFF2-40B4-BE49-F238E27FC236}">
                    <a16:creationId xmlns:a16="http://schemas.microsoft.com/office/drawing/2014/main" id="{6846155A-9D24-4812-AC10-9626B7A97378}"/>
                  </a:ext>
                </a:extLst>
              </p:cNvPr>
              <p:cNvSpPr txBox="1">
                <a:spLocks noChangeArrowheads="1"/>
              </p:cNvSpPr>
              <p:nvPr/>
            </p:nvSpPr>
            <p:spPr bwMode="auto">
              <a:xfrm>
                <a:off x="3311" y="2428"/>
                <a:ext cx="82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GB" altLang="en-US" sz="1600">
                    <a:solidFill>
                      <a:srgbClr val="D60000"/>
                    </a:solidFill>
                    <a:latin typeface="Arial" panose="020B0604020202020204" pitchFamily="34" charset="0"/>
                    <a:cs typeface="Arial" panose="020B0604020202020204" pitchFamily="34" charset="0"/>
                  </a:rPr>
                  <a:t>Production</a:t>
                </a:r>
                <a:endParaRPr lang="en-GB" altLang="en-US" sz="2400">
                  <a:solidFill>
                    <a:srgbClr val="D60000"/>
                  </a:solidFill>
                  <a:latin typeface="Arial" panose="020B0604020202020204" pitchFamily="34" charset="0"/>
                  <a:cs typeface="Arial" panose="020B0604020202020204" pitchFamily="34" charset="0"/>
                </a:endParaRPr>
              </a:p>
            </p:txBody>
          </p:sp>
        </p:grpSp>
        <p:sp>
          <p:nvSpPr>
            <p:cNvPr id="34910" name="Rectangle 123">
              <a:extLst>
                <a:ext uri="{FF2B5EF4-FFF2-40B4-BE49-F238E27FC236}">
                  <a16:creationId xmlns:a16="http://schemas.microsoft.com/office/drawing/2014/main" id="{1D6D938A-6455-4632-AB14-72327C688472}"/>
                </a:ext>
              </a:extLst>
            </p:cNvPr>
            <p:cNvSpPr>
              <a:spLocks noChangeArrowheads="1"/>
            </p:cNvSpPr>
            <p:nvPr/>
          </p:nvSpPr>
          <p:spPr bwMode="auto">
            <a:xfrm>
              <a:off x="432" y="175"/>
              <a:ext cx="4896"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tabLst>
                  <a:tab pos="7535863" algn="r"/>
                </a:tabLst>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tabLst>
                  <a:tab pos="7535863" algn="r"/>
                </a:tabLst>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tabLst>
                  <a:tab pos="7535863" algn="r"/>
                </a:tabLst>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tabLst>
                  <a:tab pos="7535863" algn="r"/>
                </a:tabLst>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tabLst>
                  <a:tab pos="7535863" algn="r"/>
                </a:tabLst>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7535863" algn="r"/>
                </a:tabLst>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7535863" algn="r"/>
                </a:tabLst>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7535863" algn="r"/>
                </a:tabLst>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7535863" algn="r"/>
                </a:tabLst>
                <a:defRPr>
                  <a:solidFill>
                    <a:schemeClr val="tx1"/>
                  </a:solidFill>
                  <a:latin typeface="Century Gothic" panose="020B0502020202020204" pitchFamily="34" charset="0"/>
                </a:defRPr>
              </a:lvl9pPr>
            </a:lstStyle>
            <a:p>
              <a:pPr eaLnBrk="1" hangingPunct="1">
                <a:spcBef>
                  <a:spcPct val="0"/>
                </a:spcBef>
                <a:buFontTx/>
                <a:buNone/>
              </a:pPr>
              <a:r>
                <a:rPr lang="en-US" altLang="en-US" sz="3400">
                  <a:solidFill>
                    <a:srgbClr val="000000"/>
                  </a:solidFill>
                  <a:latin typeface="Times New Roman" panose="02020603050405020304" pitchFamily="18" charset="0"/>
                  <a:cs typeface="Arial" panose="020B0604020202020204" pitchFamily="34" charset="0"/>
                </a:rPr>
                <a:t>	</a:t>
              </a:r>
              <a:endParaRPr lang="en-GB" altLang="en-US" sz="3400">
                <a:solidFill>
                  <a:srgbClr val="000000"/>
                </a:solidFill>
                <a:latin typeface="Times New Roman" panose="02020603050405020304" pitchFamily="18" charset="0"/>
                <a:cs typeface="Arial" panose="020B0604020202020204" pitchFamily="34" charset="0"/>
              </a:endParaRPr>
            </a:p>
          </p:txBody>
        </p:sp>
      </p:grpSp>
      <p:pic>
        <p:nvPicPr>
          <p:cNvPr id="322684" name="Picture 124" descr="map04">
            <a:extLst>
              <a:ext uri="{FF2B5EF4-FFF2-40B4-BE49-F238E27FC236}">
                <a16:creationId xmlns:a16="http://schemas.microsoft.com/office/drawing/2014/main" id="{E6ADF527-BA28-4D70-9118-F216D26E4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925" y="1974850"/>
            <a:ext cx="5513388"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18">
            <a:extLst>
              <a:ext uri="{FF2B5EF4-FFF2-40B4-BE49-F238E27FC236}">
                <a16:creationId xmlns:a16="http://schemas.microsoft.com/office/drawing/2014/main" id="{2C8AF4AD-4C29-480C-9DAE-E731119DE6F5}"/>
              </a:ext>
            </a:extLst>
          </p:cNvPr>
          <p:cNvSpPr>
            <a:spLocks noGrp="1"/>
          </p:cNvSpPr>
          <p:nvPr>
            <p:ph type="body" idx="1"/>
          </p:nvPr>
        </p:nvSpPr>
        <p:spPr>
          <a:xfrm>
            <a:off x="831850" y="1687513"/>
            <a:ext cx="10515600" cy="4402137"/>
          </a:xfrm>
        </p:spPr>
        <p:txBody>
          <a:bodyPr/>
          <a:lstStyle/>
          <a:p>
            <a:pPr>
              <a:defRPr/>
            </a:pPr>
            <a:endParaRPr lang="en-US" dirty="0"/>
          </a:p>
        </p:txBody>
      </p:sp>
      <p:sp>
        <p:nvSpPr>
          <p:cNvPr id="123" name="Rectangle 2">
            <a:extLst>
              <a:ext uri="{FF2B5EF4-FFF2-40B4-BE49-F238E27FC236}">
                <a16:creationId xmlns:a16="http://schemas.microsoft.com/office/drawing/2014/main" id="{513C8D79-0B09-48A7-90A7-E96CBDD259F7}"/>
              </a:ext>
            </a:extLst>
          </p:cNvPr>
          <p:cNvSpPr>
            <a:spLocks noGrp="1" noChangeArrowheads="1"/>
          </p:cNvSpPr>
          <p:nvPr>
            <p:ph type="title"/>
          </p:nvPr>
        </p:nvSpPr>
        <p:spPr>
          <a:xfrm>
            <a:off x="836613" y="401638"/>
            <a:ext cx="11114087" cy="754062"/>
          </a:xfrm>
        </p:spPr>
        <p:txBody>
          <a:bodyPr>
            <a:normAutofit/>
          </a:bodyPr>
          <a:lstStyle/>
          <a:p>
            <a:pPr eaLnBrk="1" hangingPunct="1">
              <a:defRPr/>
            </a:pPr>
            <a:r>
              <a:rPr lang="en-AU" sz="3600" b="1" dirty="0"/>
              <a:t>Past and Projected World Oil Production (Cont.)</a:t>
            </a:r>
          </a:p>
        </p:txBody>
      </p:sp>
      <p:sp>
        <p:nvSpPr>
          <p:cNvPr id="124" name="TextBox 123">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11</a:t>
            </a:r>
            <a:endParaRPr lang="en-GB"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2684"/>
                                        </p:tgtEl>
                                        <p:attrNameLst>
                                          <p:attrName>style.visibility</p:attrName>
                                        </p:attrNameLst>
                                      </p:cBhvr>
                                      <p:to>
                                        <p:strVal val="visible"/>
                                      </p:to>
                                    </p:set>
                                    <p:animEffect transition="in" filter="fade">
                                      <p:cBhvr>
                                        <p:cTn id="12" dur="2000"/>
                                        <p:tgtEl>
                                          <p:spTgt spid="322684"/>
                                        </p:tgtEl>
                                      </p:cBhvr>
                                    </p:animEffect>
                                  </p:childTnLst>
                                  <p:subTnLst>
                                    <p:set>
                                      <p:cBhvr override="childStyle">
                                        <p:cTn dur="1" fill="hold" display="0" masterRel="nextClick" afterEffect="1"/>
                                        <p:tgtEl>
                                          <p:spTgt spid="322684"/>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0" presetClass="path" presetSubtype="0" accel="50000" decel="50000" fill="hold" grpId="0" nodeType="clickEffect">
                                  <p:stCondLst>
                                    <p:cond delay="0"/>
                                  </p:stCondLst>
                                  <p:childTnLst>
                                    <p:animMotion origin="layout" path="M -3.33333E-6 -0.01573 C 0.05903 -0.04972 0.11858 -0.08372 0.17118 -0.0969 C 0.22379 -0.11032 0.26355 -0.11147 0.31407 -0.09598 C 0.36441 -0.08048 0.44115 -0.02243 0.47448 -0.00324 " pathEditMode="relative" rAng="0" ptsTypes="aaaa">
                                      <p:cBhvr>
                                        <p:cTn id="21" dur="2000" fill="hold"/>
                                        <p:tgtEl>
                                          <p:spTgt spid="322568"/>
                                        </p:tgtEl>
                                        <p:attrNameLst>
                                          <p:attrName>ppt_x</p:attrName>
                                          <p:attrName>ppt_y</p:attrName>
                                        </p:attrNameLst>
                                      </p:cBhvr>
                                      <p:rCtr x="23700" y="-4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5">
            <a:extLst>
              <a:ext uri="{FF2B5EF4-FFF2-40B4-BE49-F238E27FC236}">
                <a16:creationId xmlns:a16="http://schemas.microsoft.com/office/drawing/2014/main" id="{DD856568-B0A4-4CE8-8C55-911FFD739453}"/>
              </a:ext>
            </a:extLst>
          </p:cNvPr>
          <p:cNvGrpSpPr>
            <a:grpSpLocks/>
          </p:cNvGrpSpPr>
          <p:nvPr/>
        </p:nvGrpSpPr>
        <p:grpSpPr bwMode="auto">
          <a:xfrm>
            <a:off x="3286125" y="2379663"/>
            <a:ext cx="4772025" cy="3922712"/>
            <a:chOff x="12705" y="4484"/>
            <a:chExt cx="4782" cy="3666"/>
          </a:xfrm>
        </p:grpSpPr>
        <p:sp>
          <p:nvSpPr>
            <p:cNvPr id="36930" name="Rectangle 6">
              <a:extLst>
                <a:ext uri="{FF2B5EF4-FFF2-40B4-BE49-F238E27FC236}">
                  <a16:creationId xmlns:a16="http://schemas.microsoft.com/office/drawing/2014/main" id="{01FF3C47-D086-40C5-92B7-4F9759158D3D}"/>
                </a:ext>
              </a:extLst>
            </p:cNvPr>
            <p:cNvSpPr>
              <a:spLocks noChangeAspect="1" noChangeArrowheads="1"/>
            </p:cNvSpPr>
            <p:nvPr/>
          </p:nvSpPr>
          <p:spPr bwMode="auto">
            <a:xfrm>
              <a:off x="13157" y="5924"/>
              <a:ext cx="65" cy="222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31" name="Rectangle 7">
              <a:extLst>
                <a:ext uri="{FF2B5EF4-FFF2-40B4-BE49-F238E27FC236}">
                  <a16:creationId xmlns:a16="http://schemas.microsoft.com/office/drawing/2014/main" id="{C66D65AA-0CD1-43F3-AFFB-64A4B5666B16}"/>
                </a:ext>
              </a:extLst>
            </p:cNvPr>
            <p:cNvSpPr>
              <a:spLocks noChangeAspect="1" noChangeArrowheads="1"/>
            </p:cNvSpPr>
            <p:nvPr/>
          </p:nvSpPr>
          <p:spPr bwMode="auto">
            <a:xfrm>
              <a:off x="13222" y="6128"/>
              <a:ext cx="65" cy="2021"/>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32" name="Rectangle 8">
              <a:extLst>
                <a:ext uri="{FF2B5EF4-FFF2-40B4-BE49-F238E27FC236}">
                  <a16:creationId xmlns:a16="http://schemas.microsoft.com/office/drawing/2014/main" id="{27059DD4-AD66-4A8D-9ADA-D640B2AF8473}"/>
                </a:ext>
              </a:extLst>
            </p:cNvPr>
            <p:cNvSpPr>
              <a:spLocks noChangeAspect="1" noChangeArrowheads="1"/>
            </p:cNvSpPr>
            <p:nvPr/>
          </p:nvSpPr>
          <p:spPr bwMode="auto">
            <a:xfrm>
              <a:off x="13287" y="5811"/>
              <a:ext cx="64" cy="233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33" name="Rectangle 9">
              <a:extLst>
                <a:ext uri="{FF2B5EF4-FFF2-40B4-BE49-F238E27FC236}">
                  <a16:creationId xmlns:a16="http://schemas.microsoft.com/office/drawing/2014/main" id="{2916448C-3882-4384-8A8F-B99E71B4CE97}"/>
                </a:ext>
              </a:extLst>
            </p:cNvPr>
            <p:cNvSpPr>
              <a:spLocks noChangeAspect="1" noChangeArrowheads="1"/>
            </p:cNvSpPr>
            <p:nvPr/>
          </p:nvSpPr>
          <p:spPr bwMode="auto">
            <a:xfrm>
              <a:off x="13351" y="7252"/>
              <a:ext cx="65" cy="897"/>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34" name="Rectangle 10">
              <a:extLst>
                <a:ext uri="{FF2B5EF4-FFF2-40B4-BE49-F238E27FC236}">
                  <a16:creationId xmlns:a16="http://schemas.microsoft.com/office/drawing/2014/main" id="{C94C2B3D-59F5-438D-AF2B-7B8CA836A30A}"/>
                </a:ext>
              </a:extLst>
            </p:cNvPr>
            <p:cNvSpPr>
              <a:spLocks noChangeAspect="1" noChangeArrowheads="1"/>
            </p:cNvSpPr>
            <p:nvPr/>
          </p:nvSpPr>
          <p:spPr bwMode="auto">
            <a:xfrm>
              <a:off x="13416" y="7491"/>
              <a:ext cx="64" cy="65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35" name="Rectangle 11">
              <a:extLst>
                <a:ext uri="{FF2B5EF4-FFF2-40B4-BE49-F238E27FC236}">
                  <a16:creationId xmlns:a16="http://schemas.microsoft.com/office/drawing/2014/main" id="{C66A2BED-7BD9-4ACF-A304-FC6281AA34B9}"/>
                </a:ext>
              </a:extLst>
            </p:cNvPr>
            <p:cNvSpPr>
              <a:spLocks noChangeAspect="1" noChangeArrowheads="1"/>
            </p:cNvSpPr>
            <p:nvPr/>
          </p:nvSpPr>
          <p:spPr bwMode="auto">
            <a:xfrm>
              <a:off x="13480" y="7938"/>
              <a:ext cx="65" cy="211"/>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36" name="Rectangle 12">
              <a:extLst>
                <a:ext uri="{FF2B5EF4-FFF2-40B4-BE49-F238E27FC236}">
                  <a16:creationId xmlns:a16="http://schemas.microsoft.com/office/drawing/2014/main" id="{59BAF3B4-D856-45D9-B0A6-BAFDE06E54E3}"/>
                </a:ext>
              </a:extLst>
            </p:cNvPr>
            <p:cNvSpPr>
              <a:spLocks noChangeAspect="1" noChangeArrowheads="1"/>
            </p:cNvSpPr>
            <p:nvPr/>
          </p:nvSpPr>
          <p:spPr bwMode="auto">
            <a:xfrm>
              <a:off x="13545" y="7920"/>
              <a:ext cx="65" cy="229"/>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37" name="Rectangle 13">
              <a:extLst>
                <a:ext uri="{FF2B5EF4-FFF2-40B4-BE49-F238E27FC236}">
                  <a16:creationId xmlns:a16="http://schemas.microsoft.com/office/drawing/2014/main" id="{BAFBF0D5-C7C2-49CC-9C1B-4916B8AC88C6}"/>
                </a:ext>
              </a:extLst>
            </p:cNvPr>
            <p:cNvSpPr>
              <a:spLocks noChangeAspect="1" noChangeArrowheads="1"/>
            </p:cNvSpPr>
            <p:nvPr/>
          </p:nvSpPr>
          <p:spPr bwMode="auto">
            <a:xfrm>
              <a:off x="13610" y="7655"/>
              <a:ext cx="65" cy="494"/>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38" name="Rectangle 14">
              <a:extLst>
                <a:ext uri="{FF2B5EF4-FFF2-40B4-BE49-F238E27FC236}">
                  <a16:creationId xmlns:a16="http://schemas.microsoft.com/office/drawing/2014/main" id="{D60C6E92-C098-4C17-B73B-09EF4FFB7BA2}"/>
                </a:ext>
              </a:extLst>
            </p:cNvPr>
            <p:cNvSpPr>
              <a:spLocks noChangeAspect="1" noChangeArrowheads="1"/>
            </p:cNvSpPr>
            <p:nvPr/>
          </p:nvSpPr>
          <p:spPr bwMode="auto">
            <a:xfrm>
              <a:off x="13675" y="7625"/>
              <a:ext cx="64" cy="524"/>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39" name="Rectangle 15">
              <a:extLst>
                <a:ext uri="{FF2B5EF4-FFF2-40B4-BE49-F238E27FC236}">
                  <a16:creationId xmlns:a16="http://schemas.microsoft.com/office/drawing/2014/main" id="{BE73EF9A-49F3-448F-8D80-666672D7E4A6}"/>
                </a:ext>
              </a:extLst>
            </p:cNvPr>
            <p:cNvSpPr>
              <a:spLocks noChangeAspect="1" noChangeArrowheads="1"/>
            </p:cNvSpPr>
            <p:nvPr/>
          </p:nvSpPr>
          <p:spPr bwMode="auto">
            <a:xfrm>
              <a:off x="13739" y="7712"/>
              <a:ext cx="65" cy="437"/>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40" name="Rectangle 16">
              <a:extLst>
                <a:ext uri="{FF2B5EF4-FFF2-40B4-BE49-F238E27FC236}">
                  <a16:creationId xmlns:a16="http://schemas.microsoft.com/office/drawing/2014/main" id="{50C935E9-DE75-4D0D-8A94-50C416A111EE}"/>
                </a:ext>
              </a:extLst>
            </p:cNvPr>
            <p:cNvSpPr>
              <a:spLocks noChangeAspect="1" noChangeArrowheads="1"/>
            </p:cNvSpPr>
            <p:nvPr/>
          </p:nvSpPr>
          <p:spPr bwMode="auto">
            <a:xfrm>
              <a:off x="13804" y="4849"/>
              <a:ext cx="64" cy="330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41" name="Rectangle 17">
              <a:extLst>
                <a:ext uri="{FF2B5EF4-FFF2-40B4-BE49-F238E27FC236}">
                  <a16:creationId xmlns:a16="http://schemas.microsoft.com/office/drawing/2014/main" id="{20C4B230-C54A-4000-885C-F3F557CEB246}"/>
                </a:ext>
              </a:extLst>
            </p:cNvPr>
            <p:cNvSpPr>
              <a:spLocks noChangeAspect="1" noChangeArrowheads="1"/>
            </p:cNvSpPr>
            <p:nvPr/>
          </p:nvSpPr>
          <p:spPr bwMode="auto">
            <a:xfrm>
              <a:off x="13868" y="4545"/>
              <a:ext cx="65" cy="3604"/>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42" name="Rectangle 18">
              <a:extLst>
                <a:ext uri="{FF2B5EF4-FFF2-40B4-BE49-F238E27FC236}">
                  <a16:creationId xmlns:a16="http://schemas.microsoft.com/office/drawing/2014/main" id="{EB2A47F1-299F-479A-9E56-BCF89D5E6F6C}"/>
                </a:ext>
              </a:extLst>
            </p:cNvPr>
            <p:cNvSpPr>
              <a:spLocks noChangeAspect="1" noChangeArrowheads="1"/>
            </p:cNvSpPr>
            <p:nvPr/>
          </p:nvSpPr>
          <p:spPr bwMode="auto">
            <a:xfrm>
              <a:off x="13933" y="4508"/>
              <a:ext cx="64" cy="3641"/>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43" name="Rectangle 19">
              <a:extLst>
                <a:ext uri="{FF2B5EF4-FFF2-40B4-BE49-F238E27FC236}">
                  <a16:creationId xmlns:a16="http://schemas.microsoft.com/office/drawing/2014/main" id="{FE7D0A32-36E3-498D-BA2D-BFD11ED3FE03}"/>
                </a:ext>
              </a:extLst>
            </p:cNvPr>
            <p:cNvSpPr>
              <a:spLocks noChangeAspect="1" noChangeArrowheads="1"/>
            </p:cNvSpPr>
            <p:nvPr/>
          </p:nvSpPr>
          <p:spPr bwMode="auto">
            <a:xfrm>
              <a:off x="13997" y="6834"/>
              <a:ext cx="65" cy="131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44" name="Rectangle 20">
              <a:extLst>
                <a:ext uri="{FF2B5EF4-FFF2-40B4-BE49-F238E27FC236}">
                  <a16:creationId xmlns:a16="http://schemas.microsoft.com/office/drawing/2014/main" id="{0AFE4549-F0C6-4F9A-A9F6-459E1DC21207}"/>
                </a:ext>
              </a:extLst>
            </p:cNvPr>
            <p:cNvSpPr>
              <a:spLocks noChangeAspect="1" noChangeArrowheads="1"/>
            </p:cNvSpPr>
            <p:nvPr/>
          </p:nvSpPr>
          <p:spPr bwMode="auto">
            <a:xfrm>
              <a:off x="14062" y="7103"/>
              <a:ext cx="65" cy="1046"/>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45" name="Rectangle 21">
              <a:extLst>
                <a:ext uri="{FF2B5EF4-FFF2-40B4-BE49-F238E27FC236}">
                  <a16:creationId xmlns:a16="http://schemas.microsoft.com/office/drawing/2014/main" id="{8F1C4A04-6DA3-4C27-B18C-3AFD360C52DB}"/>
                </a:ext>
              </a:extLst>
            </p:cNvPr>
            <p:cNvSpPr>
              <a:spLocks noChangeAspect="1" noChangeArrowheads="1"/>
            </p:cNvSpPr>
            <p:nvPr/>
          </p:nvSpPr>
          <p:spPr bwMode="auto">
            <a:xfrm>
              <a:off x="14127" y="6386"/>
              <a:ext cx="65" cy="176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46" name="Rectangle 22">
              <a:extLst>
                <a:ext uri="{FF2B5EF4-FFF2-40B4-BE49-F238E27FC236}">
                  <a16:creationId xmlns:a16="http://schemas.microsoft.com/office/drawing/2014/main" id="{CCC56B0B-76C9-4496-9FD8-A85F9878C50D}"/>
                </a:ext>
              </a:extLst>
            </p:cNvPr>
            <p:cNvSpPr>
              <a:spLocks noChangeAspect="1" noChangeArrowheads="1"/>
            </p:cNvSpPr>
            <p:nvPr/>
          </p:nvSpPr>
          <p:spPr bwMode="auto">
            <a:xfrm>
              <a:off x="14192" y="6772"/>
              <a:ext cx="64" cy="1377"/>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47" name="Rectangle 23">
              <a:extLst>
                <a:ext uri="{FF2B5EF4-FFF2-40B4-BE49-F238E27FC236}">
                  <a16:creationId xmlns:a16="http://schemas.microsoft.com/office/drawing/2014/main" id="{106523DE-9D48-4651-BA78-EB8B5EDB0583}"/>
                </a:ext>
              </a:extLst>
            </p:cNvPr>
            <p:cNvSpPr>
              <a:spLocks noChangeAspect="1" noChangeArrowheads="1"/>
            </p:cNvSpPr>
            <p:nvPr/>
          </p:nvSpPr>
          <p:spPr bwMode="auto">
            <a:xfrm>
              <a:off x="14256" y="6299"/>
              <a:ext cx="65" cy="185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48" name="Rectangle 24">
              <a:extLst>
                <a:ext uri="{FF2B5EF4-FFF2-40B4-BE49-F238E27FC236}">
                  <a16:creationId xmlns:a16="http://schemas.microsoft.com/office/drawing/2014/main" id="{C2635E06-D062-4AF9-B1AC-EE7BB305D048}"/>
                </a:ext>
              </a:extLst>
            </p:cNvPr>
            <p:cNvSpPr>
              <a:spLocks noChangeAspect="1" noChangeArrowheads="1"/>
            </p:cNvSpPr>
            <p:nvPr/>
          </p:nvSpPr>
          <p:spPr bwMode="auto">
            <a:xfrm>
              <a:off x="14321" y="6541"/>
              <a:ext cx="64" cy="160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49" name="Rectangle 25">
              <a:extLst>
                <a:ext uri="{FF2B5EF4-FFF2-40B4-BE49-F238E27FC236}">
                  <a16:creationId xmlns:a16="http://schemas.microsoft.com/office/drawing/2014/main" id="{90326EFC-D5FE-4A1E-9289-C0103626CC1F}"/>
                </a:ext>
              </a:extLst>
            </p:cNvPr>
            <p:cNvSpPr>
              <a:spLocks noChangeAspect="1" noChangeArrowheads="1"/>
            </p:cNvSpPr>
            <p:nvPr/>
          </p:nvSpPr>
          <p:spPr bwMode="auto">
            <a:xfrm>
              <a:off x="14385" y="5889"/>
              <a:ext cx="65" cy="226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50" name="Rectangle 26">
              <a:extLst>
                <a:ext uri="{FF2B5EF4-FFF2-40B4-BE49-F238E27FC236}">
                  <a16:creationId xmlns:a16="http://schemas.microsoft.com/office/drawing/2014/main" id="{9EE22D4B-68E1-4A51-97E3-D0A1C86257BE}"/>
                </a:ext>
              </a:extLst>
            </p:cNvPr>
            <p:cNvSpPr>
              <a:spLocks noChangeAspect="1" noChangeArrowheads="1"/>
            </p:cNvSpPr>
            <p:nvPr/>
          </p:nvSpPr>
          <p:spPr bwMode="auto">
            <a:xfrm>
              <a:off x="14450" y="5482"/>
              <a:ext cx="65" cy="2667"/>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51" name="Rectangle 27">
              <a:extLst>
                <a:ext uri="{FF2B5EF4-FFF2-40B4-BE49-F238E27FC236}">
                  <a16:creationId xmlns:a16="http://schemas.microsoft.com/office/drawing/2014/main" id="{6E9FE09D-1957-47A3-A444-68F5DFE17923}"/>
                </a:ext>
              </a:extLst>
            </p:cNvPr>
            <p:cNvSpPr>
              <a:spLocks noChangeAspect="1" noChangeArrowheads="1"/>
            </p:cNvSpPr>
            <p:nvPr/>
          </p:nvSpPr>
          <p:spPr bwMode="auto">
            <a:xfrm>
              <a:off x="14515" y="5241"/>
              <a:ext cx="64" cy="290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52" name="Rectangle 28">
              <a:extLst>
                <a:ext uri="{FF2B5EF4-FFF2-40B4-BE49-F238E27FC236}">
                  <a16:creationId xmlns:a16="http://schemas.microsoft.com/office/drawing/2014/main" id="{2525E8B9-36B0-4A7C-8818-B3CF4FAA7836}"/>
                </a:ext>
              </a:extLst>
            </p:cNvPr>
            <p:cNvSpPr>
              <a:spLocks noChangeAspect="1" noChangeArrowheads="1"/>
            </p:cNvSpPr>
            <p:nvPr/>
          </p:nvSpPr>
          <p:spPr bwMode="auto">
            <a:xfrm>
              <a:off x="14579" y="5687"/>
              <a:ext cx="64" cy="2462"/>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53" name="Rectangle 29">
              <a:extLst>
                <a:ext uri="{FF2B5EF4-FFF2-40B4-BE49-F238E27FC236}">
                  <a16:creationId xmlns:a16="http://schemas.microsoft.com/office/drawing/2014/main" id="{B86A425D-3837-42AE-B90D-0D9AC5F13433}"/>
                </a:ext>
              </a:extLst>
            </p:cNvPr>
            <p:cNvSpPr>
              <a:spLocks noChangeAspect="1" noChangeArrowheads="1"/>
            </p:cNvSpPr>
            <p:nvPr/>
          </p:nvSpPr>
          <p:spPr bwMode="auto">
            <a:xfrm>
              <a:off x="14643" y="5106"/>
              <a:ext cx="65" cy="304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54" name="Rectangle 30">
              <a:extLst>
                <a:ext uri="{FF2B5EF4-FFF2-40B4-BE49-F238E27FC236}">
                  <a16:creationId xmlns:a16="http://schemas.microsoft.com/office/drawing/2014/main" id="{CBFA6B28-7E58-415C-947E-2A2084C3978B}"/>
                </a:ext>
              </a:extLst>
            </p:cNvPr>
            <p:cNvSpPr>
              <a:spLocks noChangeAspect="1" noChangeArrowheads="1"/>
            </p:cNvSpPr>
            <p:nvPr/>
          </p:nvSpPr>
          <p:spPr bwMode="auto">
            <a:xfrm>
              <a:off x="14773" y="4956"/>
              <a:ext cx="64" cy="319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55" name="Rectangle 31">
              <a:extLst>
                <a:ext uri="{FF2B5EF4-FFF2-40B4-BE49-F238E27FC236}">
                  <a16:creationId xmlns:a16="http://schemas.microsoft.com/office/drawing/2014/main" id="{421AEF7B-A4D8-4647-9BB9-B9BD35B902C9}"/>
                </a:ext>
              </a:extLst>
            </p:cNvPr>
            <p:cNvSpPr>
              <a:spLocks noChangeAspect="1" noChangeArrowheads="1"/>
            </p:cNvSpPr>
            <p:nvPr/>
          </p:nvSpPr>
          <p:spPr bwMode="auto">
            <a:xfrm>
              <a:off x="14837" y="4584"/>
              <a:ext cx="65" cy="356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56" name="Rectangle 32">
              <a:extLst>
                <a:ext uri="{FF2B5EF4-FFF2-40B4-BE49-F238E27FC236}">
                  <a16:creationId xmlns:a16="http://schemas.microsoft.com/office/drawing/2014/main" id="{71135D89-904D-49F5-A989-45FA4E18DBBA}"/>
                </a:ext>
              </a:extLst>
            </p:cNvPr>
            <p:cNvSpPr>
              <a:spLocks noChangeAspect="1" noChangeArrowheads="1"/>
            </p:cNvSpPr>
            <p:nvPr/>
          </p:nvSpPr>
          <p:spPr bwMode="auto">
            <a:xfrm>
              <a:off x="14902" y="4565"/>
              <a:ext cx="64" cy="3584"/>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57" name="Rectangle 33">
              <a:extLst>
                <a:ext uri="{FF2B5EF4-FFF2-40B4-BE49-F238E27FC236}">
                  <a16:creationId xmlns:a16="http://schemas.microsoft.com/office/drawing/2014/main" id="{D7253FB0-D517-438E-AB78-F86A68F17EBA}"/>
                </a:ext>
              </a:extLst>
            </p:cNvPr>
            <p:cNvSpPr>
              <a:spLocks noChangeAspect="1" noChangeArrowheads="1"/>
            </p:cNvSpPr>
            <p:nvPr/>
          </p:nvSpPr>
          <p:spPr bwMode="auto">
            <a:xfrm>
              <a:off x="14966" y="4484"/>
              <a:ext cx="65" cy="366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58" name="Rectangle 34">
              <a:extLst>
                <a:ext uri="{FF2B5EF4-FFF2-40B4-BE49-F238E27FC236}">
                  <a16:creationId xmlns:a16="http://schemas.microsoft.com/office/drawing/2014/main" id="{180B2606-C187-404E-9D7E-FDCE3066AB3C}"/>
                </a:ext>
              </a:extLst>
            </p:cNvPr>
            <p:cNvSpPr>
              <a:spLocks noChangeAspect="1" noChangeArrowheads="1"/>
            </p:cNvSpPr>
            <p:nvPr/>
          </p:nvSpPr>
          <p:spPr bwMode="auto">
            <a:xfrm>
              <a:off x="15031" y="5762"/>
              <a:ext cx="65" cy="2387"/>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59" name="Rectangle 35">
              <a:extLst>
                <a:ext uri="{FF2B5EF4-FFF2-40B4-BE49-F238E27FC236}">
                  <a16:creationId xmlns:a16="http://schemas.microsoft.com/office/drawing/2014/main" id="{D8E1F091-6542-4875-A9B0-06CA2834C5FE}"/>
                </a:ext>
              </a:extLst>
            </p:cNvPr>
            <p:cNvSpPr>
              <a:spLocks noChangeAspect="1" noChangeArrowheads="1"/>
            </p:cNvSpPr>
            <p:nvPr/>
          </p:nvSpPr>
          <p:spPr bwMode="auto">
            <a:xfrm>
              <a:off x="15096" y="5968"/>
              <a:ext cx="65" cy="2181"/>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60" name="Rectangle 36">
              <a:extLst>
                <a:ext uri="{FF2B5EF4-FFF2-40B4-BE49-F238E27FC236}">
                  <a16:creationId xmlns:a16="http://schemas.microsoft.com/office/drawing/2014/main" id="{99792B2B-01FD-4DF2-BE6B-C6E9122AF27A}"/>
                </a:ext>
              </a:extLst>
            </p:cNvPr>
            <p:cNvSpPr>
              <a:spLocks noChangeAspect="1" noChangeArrowheads="1"/>
            </p:cNvSpPr>
            <p:nvPr/>
          </p:nvSpPr>
          <p:spPr bwMode="auto">
            <a:xfrm>
              <a:off x="15161" y="6018"/>
              <a:ext cx="64" cy="2131"/>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61" name="Rectangle 37">
              <a:extLst>
                <a:ext uri="{FF2B5EF4-FFF2-40B4-BE49-F238E27FC236}">
                  <a16:creationId xmlns:a16="http://schemas.microsoft.com/office/drawing/2014/main" id="{22034A99-8BEB-4080-9B6E-0ECCA3303B52}"/>
                </a:ext>
              </a:extLst>
            </p:cNvPr>
            <p:cNvSpPr>
              <a:spLocks noChangeAspect="1" noChangeArrowheads="1"/>
            </p:cNvSpPr>
            <p:nvPr/>
          </p:nvSpPr>
          <p:spPr bwMode="auto">
            <a:xfrm>
              <a:off x="15225" y="5750"/>
              <a:ext cx="65" cy="2399"/>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62" name="Rectangle 38">
              <a:extLst>
                <a:ext uri="{FF2B5EF4-FFF2-40B4-BE49-F238E27FC236}">
                  <a16:creationId xmlns:a16="http://schemas.microsoft.com/office/drawing/2014/main" id="{3C77BE7C-161D-4BA1-B2E3-E0317FA317FA}"/>
                </a:ext>
              </a:extLst>
            </p:cNvPr>
            <p:cNvSpPr>
              <a:spLocks noChangeAspect="1" noChangeArrowheads="1"/>
            </p:cNvSpPr>
            <p:nvPr/>
          </p:nvSpPr>
          <p:spPr bwMode="auto">
            <a:xfrm>
              <a:off x="12705" y="7655"/>
              <a:ext cx="65" cy="495"/>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63" name="Rectangle 39">
              <a:extLst>
                <a:ext uri="{FF2B5EF4-FFF2-40B4-BE49-F238E27FC236}">
                  <a16:creationId xmlns:a16="http://schemas.microsoft.com/office/drawing/2014/main" id="{4319124B-C062-4D6D-B39A-83395BE9D2A4}"/>
                </a:ext>
              </a:extLst>
            </p:cNvPr>
            <p:cNvSpPr>
              <a:spLocks noChangeAspect="1" noChangeArrowheads="1"/>
            </p:cNvSpPr>
            <p:nvPr/>
          </p:nvSpPr>
          <p:spPr bwMode="auto">
            <a:xfrm>
              <a:off x="12770" y="7592"/>
              <a:ext cx="64" cy="55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64" name="Rectangle 40">
              <a:extLst>
                <a:ext uri="{FF2B5EF4-FFF2-40B4-BE49-F238E27FC236}">
                  <a16:creationId xmlns:a16="http://schemas.microsoft.com/office/drawing/2014/main" id="{CD67B5C3-0DAD-4ECB-B91E-695C2FF01566}"/>
                </a:ext>
              </a:extLst>
            </p:cNvPr>
            <p:cNvSpPr>
              <a:spLocks noChangeAspect="1" noChangeArrowheads="1"/>
            </p:cNvSpPr>
            <p:nvPr/>
          </p:nvSpPr>
          <p:spPr bwMode="auto">
            <a:xfrm>
              <a:off x="12834" y="7938"/>
              <a:ext cx="65" cy="212"/>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65" name="Rectangle 41">
              <a:extLst>
                <a:ext uri="{FF2B5EF4-FFF2-40B4-BE49-F238E27FC236}">
                  <a16:creationId xmlns:a16="http://schemas.microsoft.com/office/drawing/2014/main" id="{9C9842CC-75B1-473C-8E53-8DBA35AA6140}"/>
                </a:ext>
              </a:extLst>
            </p:cNvPr>
            <p:cNvSpPr>
              <a:spLocks noChangeAspect="1" noChangeArrowheads="1"/>
            </p:cNvSpPr>
            <p:nvPr/>
          </p:nvSpPr>
          <p:spPr bwMode="auto">
            <a:xfrm>
              <a:off x="12899" y="7938"/>
              <a:ext cx="64" cy="211"/>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66" name="Rectangle 42">
              <a:extLst>
                <a:ext uri="{FF2B5EF4-FFF2-40B4-BE49-F238E27FC236}">
                  <a16:creationId xmlns:a16="http://schemas.microsoft.com/office/drawing/2014/main" id="{BCAC3978-9263-4FBA-8CE5-535B07A81582}"/>
                </a:ext>
              </a:extLst>
            </p:cNvPr>
            <p:cNvSpPr>
              <a:spLocks noChangeAspect="1" noChangeArrowheads="1"/>
            </p:cNvSpPr>
            <p:nvPr/>
          </p:nvSpPr>
          <p:spPr bwMode="auto">
            <a:xfrm>
              <a:off x="12963" y="7980"/>
              <a:ext cx="64" cy="169"/>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67" name="Rectangle 43">
              <a:extLst>
                <a:ext uri="{FF2B5EF4-FFF2-40B4-BE49-F238E27FC236}">
                  <a16:creationId xmlns:a16="http://schemas.microsoft.com/office/drawing/2014/main" id="{197B7954-97CA-40CB-9D31-1A4DE5583885}"/>
                </a:ext>
              </a:extLst>
            </p:cNvPr>
            <p:cNvSpPr>
              <a:spLocks noChangeAspect="1" noChangeArrowheads="1"/>
            </p:cNvSpPr>
            <p:nvPr/>
          </p:nvSpPr>
          <p:spPr bwMode="auto">
            <a:xfrm>
              <a:off x="13027" y="7533"/>
              <a:ext cx="65" cy="616"/>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68" name="Rectangle 44">
              <a:extLst>
                <a:ext uri="{FF2B5EF4-FFF2-40B4-BE49-F238E27FC236}">
                  <a16:creationId xmlns:a16="http://schemas.microsoft.com/office/drawing/2014/main" id="{DC54523E-E246-4A2B-888B-BF5AAD20583A}"/>
                </a:ext>
              </a:extLst>
            </p:cNvPr>
            <p:cNvSpPr>
              <a:spLocks noChangeAspect="1" noChangeArrowheads="1"/>
            </p:cNvSpPr>
            <p:nvPr/>
          </p:nvSpPr>
          <p:spPr bwMode="auto">
            <a:xfrm>
              <a:off x="13092" y="7420"/>
              <a:ext cx="65" cy="729"/>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69" name="Rectangle 45">
              <a:extLst>
                <a:ext uri="{FF2B5EF4-FFF2-40B4-BE49-F238E27FC236}">
                  <a16:creationId xmlns:a16="http://schemas.microsoft.com/office/drawing/2014/main" id="{FF81E88E-AE5C-4E3B-8A15-56E79BB6A9C2}"/>
                </a:ext>
              </a:extLst>
            </p:cNvPr>
            <p:cNvSpPr>
              <a:spLocks noChangeAspect="1" noChangeArrowheads="1"/>
            </p:cNvSpPr>
            <p:nvPr/>
          </p:nvSpPr>
          <p:spPr bwMode="auto">
            <a:xfrm>
              <a:off x="14708" y="4907"/>
              <a:ext cx="65" cy="3242"/>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70" name="Rectangle 46">
              <a:extLst>
                <a:ext uri="{FF2B5EF4-FFF2-40B4-BE49-F238E27FC236}">
                  <a16:creationId xmlns:a16="http://schemas.microsoft.com/office/drawing/2014/main" id="{CEC18A13-099D-4DD7-A83C-010B94865B34}"/>
                </a:ext>
              </a:extLst>
            </p:cNvPr>
            <p:cNvSpPr>
              <a:spLocks noChangeAspect="1" noChangeArrowheads="1"/>
            </p:cNvSpPr>
            <p:nvPr/>
          </p:nvSpPr>
          <p:spPr bwMode="auto">
            <a:xfrm>
              <a:off x="15742" y="5482"/>
              <a:ext cx="65" cy="2667"/>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71" name="Rectangle 47">
              <a:extLst>
                <a:ext uri="{FF2B5EF4-FFF2-40B4-BE49-F238E27FC236}">
                  <a16:creationId xmlns:a16="http://schemas.microsoft.com/office/drawing/2014/main" id="{FC8E5BE3-5785-4AE2-9F99-CF787F154814}"/>
                </a:ext>
              </a:extLst>
            </p:cNvPr>
            <p:cNvSpPr>
              <a:spLocks noChangeAspect="1" noChangeArrowheads="1"/>
            </p:cNvSpPr>
            <p:nvPr/>
          </p:nvSpPr>
          <p:spPr bwMode="auto">
            <a:xfrm>
              <a:off x="15807" y="5727"/>
              <a:ext cx="64" cy="2422"/>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72" name="Rectangle 48">
              <a:extLst>
                <a:ext uri="{FF2B5EF4-FFF2-40B4-BE49-F238E27FC236}">
                  <a16:creationId xmlns:a16="http://schemas.microsoft.com/office/drawing/2014/main" id="{6AF1A577-BFD5-48BC-988B-312F7BFD65F1}"/>
                </a:ext>
              </a:extLst>
            </p:cNvPr>
            <p:cNvSpPr>
              <a:spLocks noChangeAspect="1" noChangeArrowheads="1"/>
            </p:cNvSpPr>
            <p:nvPr/>
          </p:nvSpPr>
          <p:spPr bwMode="auto">
            <a:xfrm>
              <a:off x="15871" y="6311"/>
              <a:ext cx="64" cy="1838"/>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73" name="Rectangle 49">
              <a:extLst>
                <a:ext uri="{FF2B5EF4-FFF2-40B4-BE49-F238E27FC236}">
                  <a16:creationId xmlns:a16="http://schemas.microsoft.com/office/drawing/2014/main" id="{5A75160D-C3E4-44A9-84C2-8E75BBBD389D}"/>
                </a:ext>
              </a:extLst>
            </p:cNvPr>
            <p:cNvSpPr>
              <a:spLocks noChangeAspect="1" noChangeArrowheads="1"/>
            </p:cNvSpPr>
            <p:nvPr/>
          </p:nvSpPr>
          <p:spPr bwMode="auto">
            <a:xfrm>
              <a:off x="15935" y="6516"/>
              <a:ext cx="65" cy="1633"/>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74" name="Rectangle 50">
              <a:extLst>
                <a:ext uri="{FF2B5EF4-FFF2-40B4-BE49-F238E27FC236}">
                  <a16:creationId xmlns:a16="http://schemas.microsoft.com/office/drawing/2014/main" id="{E5B3C13A-8F2D-4E7D-B0B3-C934943ABEBE}"/>
                </a:ext>
              </a:extLst>
            </p:cNvPr>
            <p:cNvSpPr>
              <a:spLocks noChangeAspect="1" noChangeArrowheads="1"/>
            </p:cNvSpPr>
            <p:nvPr/>
          </p:nvSpPr>
          <p:spPr bwMode="auto">
            <a:xfrm>
              <a:off x="16000" y="6808"/>
              <a:ext cx="66" cy="1341"/>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75" name="Rectangle 51">
              <a:extLst>
                <a:ext uri="{FF2B5EF4-FFF2-40B4-BE49-F238E27FC236}">
                  <a16:creationId xmlns:a16="http://schemas.microsoft.com/office/drawing/2014/main" id="{C23EC538-8ACF-49EF-AE80-B4B0D4F7F421}"/>
                </a:ext>
              </a:extLst>
            </p:cNvPr>
            <p:cNvSpPr>
              <a:spLocks noChangeAspect="1" noChangeArrowheads="1"/>
            </p:cNvSpPr>
            <p:nvPr/>
          </p:nvSpPr>
          <p:spPr bwMode="auto">
            <a:xfrm>
              <a:off x="16066" y="6945"/>
              <a:ext cx="65" cy="1204"/>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76" name="Rectangle 52">
              <a:extLst>
                <a:ext uri="{FF2B5EF4-FFF2-40B4-BE49-F238E27FC236}">
                  <a16:creationId xmlns:a16="http://schemas.microsoft.com/office/drawing/2014/main" id="{1A2EDA4E-B92B-41B9-BFB7-03BC04147729}"/>
                </a:ext>
              </a:extLst>
            </p:cNvPr>
            <p:cNvSpPr>
              <a:spLocks noChangeAspect="1" noChangeArrowheads="1"/>
            </p:cNvSpPr>
            <p:nvPr/>
          </p:nvSpPr>
          <p:spPr bwMode="auto">
            <a:xfrm>
              <a:off x="16131" y="6977"/>
              <a:ext cx="64" cy="1172"/>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77" name="Rectangle 53">
              <a:extLst>
                <a:ext uri="{FF2B5EF4-FFF2-40B4-BE49-F238E27FC236}">
                  <a16:creationId xmlns:a16="http://schemas.microsoft.com/office/drawing/2014/main" id="{758550E6-D503-4176-9A08-46139CD65CE3}"/>
                </a:ext>
              </a:extLst>
            </p:cNvPr>
            <p:cNvSpPr>
              <a:spLocks noChangeAspect="1" noChangeArrowheads="1"/>
            </p:cNvSpPr>
            <p:nvPr/>
          </p:nvSpPr>
          <p:spPr bwMode="auto">
            <a:xfrm>
              <a:off x="16195" y="7053"/>
              <a:ext cx="64" cy="1096"/>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78" name="Rectangle 54">
              <a:extLst>
                <a:ext uri="{FF2B5EF4-FFF2-40B4-BE49-F238E27FC236}">
                  <a16:creationId xmlns:a16="http://schemas.microsoft.com/office/drawing/2014/main" id="{49562C2A-216B-4A0B-90E7-A3786081EB62}"/>
                </a:ext>
              </a:extLst>
            </p:cNvPr>
            <p:cNvSpPr>
              <a:spLocks noChangeAspect="1" noChangeArrowheads="1"/>
            </p:cNvSpPr>
            <p:nvPr/>
          </p:nvSpPr>
          <p:spPr bwMode="auto">
            <a:xfrm>
              <a:off x="16259" y="7199"/>
              <a:ext cx="65" cy="95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79" name="Rectangle 55">
              <a:extLst>
                <a:ext uri="{FF2B5EF4-FFF2-40B4-BE49-F238E27FC236}">
                  <a16:creationId xmlns:a16="http://schemas.microsoft.com/office/drawing/2014/main" id="{5336F84C-5F71-4E9C-ACCB-F80C012152EA}"/>
                </a:ext>
              </a:extLst>
            </p:cNvPr>
            <p:cNvSpPr>
              <a:spLocks noChangeAspect="1" noChangeArrowheads="1"/>
            </p:cNvSpPr>
            <p:nvPr/>
          </p:nvSpPr>
          <p:spPr bwMode="auto">
            <a:xfrm>
              <a:off x="16324" y="7212"/>
              <a:ext cx="64" cy="937"/>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80" name="Rectangle 56">
              <a:extLst>
                <a:ext uri="{FF2B5EF4-FFF2-40B4-BE49-F238E27FC236}">
                  <a16:creationId xmlns:a16="http://schemas.microsoft.com/office/drawing/2014/main" id="{99250ECD-2C6C-4FC2-91BD-738EF3B97A82}"/>
                </a:ext>
              </a:extLst>
            </p:cNvPr>
            <p:cNvSpPr>
              <a:spLocks noChangeAspect="1" noChangeArrowheads="1"/>
            </p:cNvSpPr>
            <p:nvPr/>
          </p:nvSpPr>
          <p:spPr bwMode="auto">
            <a:xfrm>
              <a:off x="16388" y="7199"/>
              <a:ext cx="65" cy="95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81" name="Rectangle 57">
              <a:extLst>
                <a:ext uri="{FF2B5EF4-FFF2-40B4-BE49-F238E27FC236}">
                  <a16:creationId xmlns:a16="http://schemas.microsoft.com/office/drawing/2014/main" id="{3B8B2D73-CEE7-4FF9-A85D-7A613952DA61}"/>
                </a:ext>
              </a:extLst>
            </p:cNvPr>
            <p:cNvSpPr>
              <a:spLocks noChangeAspect="1" noChangeArrowheads="1"/>
            </p:cNvSpPr>
            <p:nvPr/>
          </p:nvSpPr>
          <p:spPr bwMode="auto">
            <a:xfrm>
              <a:off x="16453" y="7013"/>
              <a:ext cx="65" cy="1136"/>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82" name="Rectangle 58">
              <a:extLst>
                <a:ext uri="{FF2B5EF4-FFF2-40B4-BE49-F238E27FC236}">
                  <a16:creationId xmlns:a16="http://schemas.microsoft.com/office/drawing/2014/main" id="{8700A983-130D-40A0-BF68-DCB5B4DD6B31}"/>
                </a:ext>
              </a:extLst>
            </p:cNvPr>
            <p:cNvSpPr>
              <a:spLocks noChangeAspect="1" noChangeArrowheads="1"/>
            </p:cNvSpPr>
            <p:nvPr/>
          </p:nvSpPr>
          <p:spPr bwMode="auto">
            <a:xfrm>
              <a:off x="16518" y="7063"/>
              <a:ext cx="64" cy="1086"/>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83" name="Rectangle 59">
              <a:extLst>
                <a:ext uri="{FF2B5EF4-FFF2-40B4-BE49-F238E27FC236}">
                  <a16:creationId xmlns:a16="http://schemas.microsoft.com/office/drawing/2014/main" id="{DB551E64-87C9-477F-AF2D-398E07C3BFB5}"/>
                </a:ext>
              </a:extLst>
            </p:cNvPr>
            <p:cNvSpPr>
              <a:spLocks noChangeAspect="1" noChangeArrowheads="1"/>
            </p:cNvSpPr>
            <p:nvPr/>
          </p:nvSpPr>
          <p:spPr bwMode="auto">
            <a:xfrm>
              <a:off x="16582" y="6789"/>
              <a:ext cx="64" cy="136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84" name="Rectangle 60">
              <a:extLst>
                <a:ext uri="{FF2B5EF4-FFF2-40B4-BE49-F238E27FC236}">
                  <a16:creationId xmlns:a16="http://schemas.microsoft.com/office/drawing/2014/main" id="{57AAB6F9-E83E-44E3-9F8E-083531553EB4}"/>
                </a:ext>
              </a:extLst>
            </p:cNvPr>
            <p:cNvSpPr>
              <a:spLocks noChangeAspect="1" noChangeArrowheads="1"/>
            </p:cNvSpPr>
            <p:nvPr/>
          </p:nvSpPr>
          <p:spPr bwMode="auto">
            <a:xfrm>
              <a:off x="16646" y="6977"/>
              <a:ext cx="65" cy="1172"/>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85" name="Rectangle 61">
              <a:extLst>
                <a:ext uri="{FF2B5EF4-FFF2-40B4-BE49-F238E27FC236}">
                  <a16:creationId xmlns:a16="http://schemas.microsoft.com/office/drawing/2014/main" id="{6203FE37-A617-4BE8-80DE-74BD1930D52E}"/>
                </a:ext>
              </a:extLst>
            </p:cNvPr>
            <p:cNvSpPr>
              <a:spLocks noChangeAspect="1" noChangeArrowheads="1"/>
            </p:cNvSpPr>
            <p:nvPr/>
          </p:nvSpPr>
          <p:spPr bwMode="auto">
            <a:xfrm>
              <a:off x="16711" y="7168"/>
              <a:ext cx="64" cy="981"/>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86" name="Rectangle 62">
              <a:extLst>
                <a:ext uri="{FF2B5EF4-FFF2-40B4-BE49-F238E27FC236}">
                  <a16:creationId xmlns:a16="http://schemas.microsoft.com/office/drawing/2014/main" id="{79202CED-3D48-4BFC-9D5D-A851E7841AD3}"/>
                </a:ext>
              </a:extLst>
            </p:cNvPr>
            <p:cNvSpPr>
              <a:spLocks noChangeAspect="1" noChangeArrowheads="1"/>
            </p:cNvSpPr>
            <p:nvPr/>
          </p:nvSpPr>
          <p:spPr bwMode="auto">
            <a:xfrm>
              <a:off x="16775" y="7612"/>
              <a:ext cx="65" cy="537"/>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87" name="Rectangle 63">
              <a:extLst>
                <a:ext uri="{FF2B5EF4-FFF2-40B4-BE49-F238E27FC236}">
                  <a16:creationId xmlns:a16="http://schemas.microsoft.com/office/drawing/2014/main" id="{19261E8F-B826-4F06-9C35-FC3326B2FE3B}"/>
                </a:ext>
              </a:extLst>
            </p:cNvPr>
            <p:cNvSpPr>
              <a:spLocks noChangeAspect="1" noChangeArrowheads="1"/>
            </p:cNvSpPr>
            <p:nvPr/>
          </p:nvSpPr>
          <p:spPr bwMode="auto">
            <a:xfrm>
              <a:off x="16840" y="7712"/>
              <a:ext cx="65" cy="437"/>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88" name="Rectangle 64">
              <a:extLst>
                <a:ext uri="{FF2B5EF4-FFF2-40B4-BE49-F238E27FC236}">
                  <a16:creationId xmlns:a16="http://schemas.microsoft.com/office/drawing/2014/main" id="{E4C3D16B-F8D4-4F8A-9CC8-17C0DE6B6410}"/>
                </a:ext>
              </a:extLst>
            </p:cNvPr>
            <p:cNvSpPr>
              <a:spLocks noChangeAspect="1" noChangeArrowheads="1"/>
            </p:cNvSpPr>
            <p:nvPr/>
          </p:nvSpPr>
          <p:spPr bwMode="auto">
            <a:xfrm>
              <a:off x="16905" y="7612"/>
              <a:ext cx="65" cy="537"/>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89" name="Rectangle 65">
              <a:extLst>
                <a:ext uri="{FF2B5EF4-FFF2-40B4-BE49-F238E27FC236}">
                  <a16:creationId xmlns:a16="http://schemas.microsoft.com/office/drawing/2014/main" id="{543027DD-EC4F-4B5F-9354-11B62FB1675A}"/>
                </a:ext>
              </a:extLst>
            </p:cNvPr>
            <p:cNvSpPr>
              <a:spLocks noChangeAspect="1" noChangeArrowheads="1"/>
            </p:cNvSpPr>
            <p:nvPr/>
          </p:nvSpPr>
          <p:spPr bwMode="auto">
            <a:xfrm>
              <a:off x="16970" y="7592"/>
              <a:ext cx="64" cy="557"/>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90" name="Rectangle 66">
              <a:extLst>
                <a:ext uri="{FF2B5EF4-FFF2-40B4-BE49-F238E27FC236}">
                  <a16:creationId xmlns:a16="http://schemas.microsoft.com/office/drawing/2014/main" id="{B9DBAB60-B8AF-4CD6-B510-40D79F1D8CE5}"/>
                </a:ext>
              </a:extLst>
            </p:cNvPr>
            <p:cNvSpPr>
              <a:spLocks noChangeAspect="1" noChangeArrowheads="1"/>
            </p:cNvSpPr>
            <p:nvPr/>
          </p:nvSpPr>
          <p:spPr bwMode="auto">
            <a:xfrm>
              <a:off x="17034" y="7549"/>
              <a:ext cx="65" cy="60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91" name="Rectangle 67">
              <a:extLst>
                <a:ext uri="{FF2B5EF4-FFF2-40B4-BE49-F238E27FC236}">
                  <a16:creationId xmlns:a16="http://schemas.microsoft.com/office/drawing/2014/main" id="{BF29C419-CF4D-479E-B419-146FB7665A9E}"/>
                </a:ext>
              </a:extLst>
            </p:cNvPr>
            <p:cNvSpPr>
              <a:spLocks noChangeAspect="1" noChangeArrowheads="1"/>
            </p:cNvSpPr>
            <p:nvPr/>
          </p:nvSpPr>
          <p:spPr bwMode="auto">
            <a:xfrm>
              <a:off x="17099" y="7445"/>
              <a:ext cx="65" cy="704"/>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92" name="Rectangle 68">
              <a:extLst>
                <a:ext uri="{FF2B5EF4-FFF2-40B4-BE49-F238E27FC236}">
                  <a16:creationId xmlns:a16="http://schemas.microsoft.com/office/drawing/2014/main" id="{B5BCEE94-2000-43AB-AD22-F56C61E37EC7}"/>
                </a:ext>
              </a:extLst>
            </p:cNvPr>
            <p:cNvSpPr>
              <a:spLocks noChangeAspect="1" noChangeArrowheads="1"/>
            </p:cNvSpPr>
            <p:nvPr/>
          </p:nvSpPr>
          <p:spPr bwMode="auto">
            <a:xfrm>
              <a:off x="17164" y="7185"/>
              <a:ext cx="65" cy="964"/>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93" name="Rectangle 69">
              <a:extLst>
                <a:ext uri="{FF2B5EF4-FFF2-40B4-BE49-F238E27FC236}">
                  <a16:creationId xmlns:a16="http://schemas.microsoft.com/office/drawing/2014/main" id="{0F509EBD-75B9-41A6-9A40-E5A85FB8DE76}"/>
                </a:ext>
              </a:extLst>
            </p:cNvPr>
            <p:cNvSpPr>
              <a:spLocks noChangeAspect="1" noChangeArrowheads="1"/>
            </p:cNvSpPr>
            <p:nvPr/>
          </p:nvSpPr>
          <p:spPr bwMode="auto">
            <a:xfrm>
              <a:off x="17229" y="7168"/>
              <a:ext cx="64" cy="981"/>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94" name="Rectangle 70">
              <a:extLst>
                <a:ext uri="{FF2B5EF4-FFF2-40B4-BE49-F238E27FC236}">
                  <a16:creationId xmlns:a16="http://schemas.microsoft.com/office/drawing/2014/main" id="{4A8DF2D1-EA50-4CAC-8D42-D0572A39BB52}"/>
                </a:ext>
              </a:extLst>
            </p:cNvPr>
            <p:cNvSpPr>
              <a:spLocks noChangeAspect="1" noChangeArrowheads="1"/>
            </p:cNvSpPr>
            <p:nvPr/>
          </p:nvSpPr>
          <p:spPr bwMode="auto">
            <a:xfrm>
              <a:off x="17358" y="7655"/>
              <a:ext cx="65" cy="494"/>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95" name="Rectangle 71">
              <a:extLst>
                <a:ext uri="{FF2B5EF4-FFF2-40B4-BE49-F238E27FC236}">
                  <a16:creationId xmlns:a16="http://schemas.microsoft.com/office/drawing/2014/main" id="{D779969D-8A6C-4BDD-B3C9-1A034D442A6F}"/>
                </a:ext>
              </a:extLst>
            </p:cNvPr>
            <p:cNvSpPr>
              <a:spLocks noChangeAspect="1" noChangeArrowheads="1"/>
            </p:cNvSpPr>
            <p:nvPr/>
          </p:nvSpPr>
          <p:spPr bwMode="auto">
            <a:xfrm>
              <a:off x="17423" y="7759"/>
              <a:ext cx="64" cy="390"/>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96" name="Rectangle 72">
              <a:extLst>
                <a:ext uri="{FF2B5EF4-FFF2-40B4-BE49-F238E27FC236}">
                  <a16:creationId xmlns:a16="http://schemas.microsoft.com/office/drawing/2014/main" id="{BF2DD2E2-AF3A-4ED5-9AB4-5FD9F27DD60D}"/>
                </a:ext>
              </a:extLst>
            </p:cNvPr>
            <p:cNvSpPr>
              <a:spLocks noChangeAspect="1" noChangeArrowheads="1"/>
            </p:cNvSpPr>
            <p:nvPr/>
          </p:nvSpPr>
          <p:spPr bwMode="auto">
            <a:xfrm>
              <a:off x="15290" y="5902"/>
              <a:ext cx="64" cy="2247"/>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97" name="Rectangle 73">
              <a:extLst>
                <a:ext uri="{FF2B5EF4-FFF2-40B4-BE49-F238E27FC236}">
                  <a16:creationId xmlns:a16="http://schemas.microsoft.com/office/drawing/2014/main" id="{310E2D2B-86B8-48DD-84DE-9D650DECF1FF}"/>
                </a:ext>
              </a:extLst>
            </p:cNvPr>
            <p:cNvSpPr>
              <a:spLocks noChangeAspect="1" noChangeArrowheads="1"/>
            </p:cNvSpPr>
            <p:nvPr/>
          </p:nvSpPr>
          <p:spPr bwMode="auto">
            <a:xfrm>
              <a:off x="15354" y="6162"/>
              <a:ext cx="66" cy="1987"/>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98" name="Rectangle 74">
              <a:extLst>
                <a:ext uri="{FF2B5EF4-FFF2-40B4-BE49-F238E27FC236}">
                  <a16:creationId xmlns:a16="http://schemas.microsoft.com/office/drawing/2014/main" id="{1DE05C52-4BD9-4E9D-BB6A-D42CC3ED9B23}"/>
                </a:ext>
              </a:extLst>
            </p:cNvPr>
            <p:cNvSpPr>
              <a:spLocks noChangeAspect="1" noChangeArrowheads="1"/>
            </p:cNvSpPr>
            <p:nvPr/>
          </p:nvSpPr>
          <p:spPr bwMode="auto">
            <a:xfrm>
              <a:off x="15420" y="6457"/>
              <a:ext cx="64" cy="1692"/>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99" name="Rectangle 75">
              <a:extLst>
                <a:ext uri="{FF2B5EF4-FFF2-40B4-BE49-F238E27FC236}">
                  <a16:creationId xmlns:a16="http://schemas.microsoft.com/office/drawing/2014/main" id="{CBBD195F-1D23-42C8-AC60-1D454C7D99CF}"/>
                </a:ext>
              </a:extLst>
            </p:cNvPr>
            <p:cNvSpPr>
              <a:spLocks noChangeAspect="1" noChangeArrowheads="1"/>
            </p:cNvSpPr>
            <p:nvPr/>
          </p:nvSpPr>
          <p:spPr bwMode="auto">
            <a:xfrm>
              <a:off x="15484" y="6483"/>
              <a:ext cx="64" cy="1666"/>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7000" name="Rectangle 76">
              <a:extLst>
                <a:ext uri="{FF2B5EF4-FFF2-40B4-BE49-F238E27FC236}">
                  <a16:creationId xmlns:a16="http://schemas.microsoft.com/office/drawing/2014/main" id="{E65300F6-2AD0-4B6D-9E61-B10FB0730E95}"/>
                </a:ext>
              </a:extLst>
            </p:cNvPr>
            <p:cNvSpPr>
              <a:spLocks noChangeAspect="1" noChangeArrowheads="1"/>
            </p:cNvSpPr>
            <p:nvPr/>
          </p:nvSpPr>
          <p:spPr bwMode="auto">
            <a:xfrm>
              <a:off x="15548" y="6325"/>
              <a:ext cx="65" cy="1824"/>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7001" name="Rectangle 77">
              <a:extLst>
                <a:ext uri="{FF2B5EF4-FFF2-40B4-BE49-F238E27FC236}">
                  <a16:creationId xmlns:a16="http://schemas.microsoft.com/office/drawing/2014/main" id="{AFB2FC5A-8B0D-4AA0-989B-03BA4CA08220}"/>
                </a:ext>
              </a:extLst>
            </p:cNvPr>
            <p:cNvSpPr>
              <a:spLocks noChangeAspect="1" noChangeArrowheads="1"/>
            </p:cNvSpPr>
            <p:nvPr/>
          </p:nvSpPr>
          <p:spPr bwMode="auto">
            <a:xfrm>
              <a:off x="15613" y="5902"/>
              <a:ext cx="65" cy="2247"/>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7002" name="Rectangle 78">
              <a:extLst>
                <a:ext uri="{FF2B5EF4-FFF2-40B4-BE49-F238E27FC236}">
                  <a16:creationId xmlns:a16="http://schemas.microsoft.com/office/drawing/2014/main" id="{735FCAB2-D165-413C-8AE2-05FFAF26807D}"/>
                </a:ext>
              </a:extLst>
            </p:cNvPr>
            <p:cNvSpPr>
              <a:spLocks noChangeAspect="1" noChangeArrowheads="1"/>
            </p:cNvSpPr>
            <p:nvPr/>
          </p:nvSpPr>
          <p:spPr bwMode="auto">
            <a:xfrm>
              <a:off x="15678" y="5498"/>
              <a:ext cx="64" cy="2651"/>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7003" name="Rectangle 79">
              <a:extLst>
                <a:ext uri="{FF2B5EF4-FFF2-40B4-BE49-F238E27FC236}">
                  <a16:creationId xmlns:a16="http://schemas.microsoft.com/office/drawing/2014/main" id="{937F7559-A2F7-4726-B491-E352EB692F20}"/>
                </a:ext>
              </a:extLst>
            </p:cNvPr>
            <p:cNvSpPr>
              <a:spLocks noChangeAspect="1" noChangeArrowheads="1"/>
            </p:cNvSpPr>
            <p:nvPr/>
          </p:nvSpPr>
          <p:spPr bwMode="auto">
            <a:xfrm>
              <a:off x="17293" y="7368"/>
              <a:ext cx="65" cy="781"/>
            </a:xfrm>
            <a:prstGeom prst="rect">
              <a:avLst/>
            </a:prstGeom>
            <a:solidFill>
              <a:srgbClr val="969696"/>
            </a:solidFill>
            <a:ln w="1270">
              <a:solidFill>
                <a:srgbClr val="4D4D4D"/>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grpSp>
      <p:grpSp>
        <p:nvGrpSpPr>
          <p:cNvPr id="36867" name="Group 80">
            <a:extLst>
              <a:ext uri="{FF2B5EF4-FFF2-40B4-BE49-F238E27FC236}">
                <a16:creationId xmlns:a16="http://schemas.microsoft.com/office/drawing/2014/main" id="{D6F6F1EA-E15D-4CAA-9416-B431439A2A4F}"/>
              </a:ext>
            </a:extLst>
          </p:cNvPr>
          <p:cNvGrpSpPr>
            <a:grpSpLocks/>
          </p:cNvGrpSpPr>
          <p:nvPr/>
        </p:nvGrpSpPr>
        <p:grpSpPr bwMode="auto">
          <a:xfrm>
            <a:off x="7931150" y="5662613"/>
            <a:ext cx="1870075" cy="627062"/>
            <a:chOff x="17487" y="7565"/>
            <a:chExt cx="1874" cy="586"/>
          </a:xfrm>
        </p:grpSpPr>
        <p:sp>
          <p:nvSpPr>
            <p:cNvPr id="36901" name="Rectangle 81">
              <a:extLst>
                <a:ext uri="{FF2B5EF4-FFF2-40B4-BE49-F238E27FC236}">
                  <a16:creationId xmlns:a16="http://schemas.microsoft.com/office/drawing/2014/main" id="{B6959193-F6F9-4868-8BAA-F7D0970D2DF9}"/>
                </a:ext>
              </a:extLst>
            </p:cNvPr>
            <p:cNvSpPr>
              <a:spLocks noChangeAspect="1" noChangeArrowheads="1"/>
            </p:cNvSpPr>
            <p:nvPr/>
          </p:nvSpPr>
          <p:spPr bwMode="auto">
            <a:xfrm>
              <a:off x="17487" y="7565"/>
              <a:ext cx="64" cy="584"/>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02" name="Rectangle 82">
              <a:extLst>
                <a:ext uri="{FF2B5EF4-FFF2-40B4-BE49-F238E27FC236}">
                  <a16:creationId xmlns:a16="http://schemas.microsoft.com/office/drawing/2014/main" id="{8C55F369-40C7-44BC-A5C5-24DCBE8D2E5C}"/>
                </a:ext>
              </a:extLst>
            </p:cNvPr>
            <p:cNvSpPr>
              <a:spLocks noChangeAspect="1" noChangeArrowheads="1"/>
            </p:cNvSpPr>
            <p:nvPr/>
          </p:nvSpPr>
          <p:spPr bwMode="auto">
            <a:xfrm>
              <a:off x="17551" y="7592"/>
              <a:ext cx="65" cy="557"/>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03" name="Rectangle 83">
              <a:extLst>
                <a:ext uri="{FF2B5EF4-FFF2-40B4-BE49-F238E27FC236}">
                  <a16:creationId xmlns:a16="http://schemas.microsoft.com/office/drawing/2014/main" id="{076E7035-7581-4CDE-93DB-D40B46FF3389}"/>
                </a:ext>
              </a:extLst>
            </p:cNvPr>
            <p:cNvSpPr>
              <a:spLocks noChangeAspect="1" noChangeArrowheads="1"/>
            </p:cNvSpPr>
            <p:nvPr/>
          </p:nvSpPr>
          <p:spPr bwMode="auto">
            <a:xfrm>
              <a:off x="17616" y="7639"/>
              <a:ext cx="65" cy="510"/>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04" name="Rectangle 84">
              <a:extLst>
                <a:ext uri="{FF2B5EF4-FFF2-40B4-BE49-F238E27FC236}">
                  <a16:creationId xmlns:a16="http://schemas.microsoft.com/office/drawing/2014/main" id="{06FB2CD7-355B-408E-B381-16DB6D0EB9BD}"/>
                </a:ext>
              </a:extLst>
            </p:cNvPr>
            <p:cNvSpPr>
              <a:spLocks noChangeAspect="1" noChangeArrowheads="1"/>
            </p:cNvSpPr>
            <p:nvPr/>
          </p:nvSpPr>
          <p:spPr bwMode="auto">
            <a:xfrm>
              <a:off x="17681" y="7655"/>
              <a:ext cx="64" cy="494"/>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05" name="Rectangle 85">
              <a:extLst>
                <a:ext uri="{FF2B5EF4-FFF2-40B4-BE49-F238E27FC236}">
                  <a16:creationId xmlns:a16="http://schemas.microsoft.com/office/drawing/2014/main" id="{F9C83ED2-AF1B-40B0-8023-C309D2B81AFB}"/>
                </a:ext>
              </a:extLst>
            </p:cNvPr>
            <p:cNvSpPr>
              <a:spLocks noChangeAspect="1" noChangeArrowheads="1"/>
            </p:cNvSpPr>
            <p:nvPr/>
          </p:nvSpPr>
          <p:spPr bwMode="auto">
            <a:xfrm>
              <a:off x="17745" y="7699"/>
              <a:ext cx="65" cy="450"/>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06" name="Rectangle 86">
              <a:extLst>
                <a:ext uri="{FF2B5EF4-FFF2-40B4-BE49-F238E27FC236}">
                  <a16:creationId xmlns:a16="http://schemas.microsoft.com/office/drawing/2014/main" id="{241C01FF-F3C8-4D2B-93A3-A59150C5004F}"/>
                </a:ext>
              </a:extLst>
            </p:cNvPr>
            <p:cNvSpPr>
              <a:spLocks noChangeAspect="1" noChangeArrowheads="1"/>
            </p:cNvSpPr>
            <p:nvPr/>
          </p:nvSpPr>
          <p:spPr bwMode="auto">
            <a:xfrm>
              <a:off x="17810" y="7725"/>
              <a:ext cx="64" cy="424"/>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07" name="Rectangle 87">
              <a:extLst>
                <a:ext uri="{FF2B5EF4-FFF2-40B4-BE49-F238E27FC236}">
                  <a16:creationId xmlns:a16="http://schemas.microsoft.com/office/drawing/2014/main" id="{99166B30-FE82-4428-9398-E978CFB03CC7}"/>
                </a:ext>
              </a:extLst>
            </p:cNvPr>
            <p:cNvSpPr>
              <a:spLocks noChangeAspect="1" noChangeArrowheads="1"/>
            </p:cNvSpPr>
            <p:nvPr/>
          </p:nvSpPr>
          <p:spPr bwMode="auto">
            <a:xfrm>
              <a:off x="17874" y="7738"/>
              <a:ext cx="65" cy="411"/>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08" name="Rectangle 88">
              <a:extLst>
                <a:ext uri="{FF2B5EF4-FFF2-40B4-BE49-F238E27FC236}">
                  <a16:creationId xmlns:a16="http://schemas.microsoft.com/office/drawing/2014/main" id="{800339BB-D790-4999-8D41-0D7AD2B7082F}"/>
                </a:ext>
              </a:extLst>
            </p:cNvPr>
            <p:cNvSpPr>
              <a:spLocks noChangeAspect="1" noChangeArrowheads="1"/>
            </p:cNvSpPr>
            <p:nvPr/>
          </p:nvSpPr>
          <p:spPr bwMode="auto">
            <a:xfrm>
              <a:off x="17939" y="7759"/>
              <a:ext cx="65" cy="390"/>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09" name="Rectangle 89">
              <a:extLst>
                <a:ext uri="{FF2B5EF4-FFF2-40B4-BE49-F238E27FC236}">
                  <a16:creationId xmlns:a16="http://schemas.microsoft.com/office/drawing/2014/main" id="{E2C57508-E4AC-4388-AFB2-C8ADB4ACC9A7}"/>
                </a:ext>
              </a:extLst>
            </p:cNvPr>
            <p:cNvSpPr>
              <a:spLocks noChangeAspect="1" noChangeArrowheads="1"/>
            </p:cNvSpPr>
            <p:nvPr/>
          </p:nvSpPr>
          <p:spPr bwMode="auto">
            <a:xfrm>
              <a:off x="18004" y="7790"/>
              <a:ext cx="65" cy="359"/>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10" name="Rectangle 90">
              <a:extLst>
                <a:ext uri="{FF2B5EF4-FFF2-40B4-BE49-F238E27FC236}">
                  <a16:creationId xmlns:a16="http://schemas.microsoft.com/office/drawing/2014/main" id="{51E84CFF-980F-4D39-939E-80AED704A7A9}"/>
                </a:ext>
              </a:extLst>
            </p:cNvPr>
            <p:cNvSpPr>
              <a:spLocks noChangeAspect="1" noChangeArrowheads="1"/>
            </p:cNvSpPr>
            <p:nvPr/>
          </p:nvSpPr>
          <p:spPr bwMode="auto">
            <a:xfrm>
              <a:off x="18069" y="7814"/>
              <a:ext cx="64" cy="335"/>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11" name="Rectangle 91">
              <a:extLst>
                <a:ext uri="{FF2B5EF4-FFF2-40B4-BE49-F238E27FC236}">
                  <a16:creationId xmlns:a16="http://schemas.microsoft.com/office/drawing/2014/main" id="{C277BBFA-EBEF-4C11-B09A-293A30C47C80}"/>
                </a:ext>
              </a:extLst>
            </p:cNvPr>
            <p:cNvSpPr>
              <a:spLocks noChangeAspect="1" noChangeArrowheads="1"/>
            </p:cNvSpPr>
            <p:nvPr/>
          </p:nvSpPr>
          <p:spPr bwMode="auto">
            <a:xfrm>
              <a:off x="18133" y="7833"/>
              <a:ext cx="65" cy="316"/>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12" name="Rectangle 92">
              <a:extLst>
                <a:ext uri="{FF2B5EF4-FFF2-40B4-BE49-F238E27FC236}">
                  <a16:creationId xmlns:a16="http://schemas.microsoft.com/office/drawing/2014/main" id="{E017BD30-529D-4210-8A5D-EE1E4E22DB3A}"/>
                </a:ext>
              </a:extLst>
            </p:cNvPr>
            <p:cNvSpPr>
              <a:spLocks noChangeAspect="1" noChangeArrowheads="1"/>
            </p:cNvSpPr>
            <p:nvPr/>
          </p:nvSpPr>
          <p:spPr bwMode="auto">
            <a:xfrm>
              <a:off x="18198" y="7854"/>
              <a:ext cx="64" cy="295"/>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13" name="Rectangle 93">
              <a:extLst>
                <a:ext uri="{FF2B5EF4-FFF2-40B4-BE49-F238E27FC236}">
                  <a16:creationId xmlns:a16="http://schemas.microsoft.com/office/drawing/2014/main" id="{767FE9E3-6DCE-4850-840F-1F2A4FA61DBE}"/>
                </a:ext>
              </a:extLst>
            </p:cNvPr>
            <p:cNvSpPr>
              <a:spLocks noChangeAspect="1" noChangeArrowheads="1"/>
            </p:cNvSpPr>
            <p:nvPr/>
          </p:nvSpPr>
          <p:spPr bwMode="auto">
            <a:xfrm>
              <a:off x="18262" y="7869"/>
              <a:ext cx="65" cy="280"/>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14" name="Rectangle 94">
              <a:extLst>
                <a:ext uri="{FF2B5EF4-FFF2-40B4-BE49-F238E27FC236}">
                  <a16:creationId xmlns:a16="http://schemas.microsoft.com/office/drawing/2014/main" id="{D0B4FF5E-B0B4-41B3-ABEC-23DD4C310F29}"/>
                </a:ext>
              </a:extLst>
            </p:cNvPr>
            <p:cNvSpPr>
              <a:spLocks noChangeAspect="1" noChangeArrowheads="1"/>
            </p:cNvSpPr>
            <p:nvPr/>
          </p:nvSpPr>
          <p:spPr bwMode="auto">
            <a:xfrm>
              <a:off x="18327" y="7890"/>
              <a:ext cx="64" cy="259"/>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15" name="Rectangle 95">
              <a:extLst>
                <a:ext uri="{FF2B5EF4-FFF2-40B4-BE49-F238E27FC236}">
                  <a16:creationId xmlns:a16="http://schemas.microsoft.com/office/drawing/2014/main" id="{A7ACA63C-5833-4A1C-91FF-CC680A23F7F4}"/>
                </a:ext>
              </a:extLst>
            </p:cNvPr>
            <p:cNvSpPr>
              <a:spLocks noChangeAspect="1" noChangeArrowheads="1"/>
            </p:cNvSpPr>
            <p:nvPr/>
          </p:nvSpPr>
          <p:spPr bwMode="auto">
            <a:xfrm>
              <a:off x="18391" y="7907"/>
              <a:ext cx="65" cy="242"/>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16" name="Rectangle 96">
              <a:extLst>
                <a:ext uri="{FF2B5EF4-FFF2-40B4-BE49-F238E27FC236}">
                  <a16:creationId xmlns:a16="http://schemas.microsoft.com/office/drawing/2014/main" id="{00B1105F-2529-48E7-8A9A-64FDF15D3C29}"/>
                </a:ext>
              </a:extLst>
            </p:cNvPr>
            <p:cNvSpPr>
              <a:spLocks noChangeAspect="1" noChangeArrowheads="1"/>
            </p:cNvSpPr>
            <p:nvPr/>
          </p:nvSpPr>
          <p:spPr bwMode="auto">
            <a:xfrm>
              <a:off x="18456" y="7920"/>
              <a:ext cx="64" cy="229"/>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17" name="Rectangle 97">
              <a:extLst>
                <a:ext uri="{FF2B5EF4-FFF2-40B4-BE49-F238E27FC236}">
                  <a16:creationId xmlns:a16="http://schemas.microsoft.com/office/drawing/2014/main" id="{9A841621-6DDE-4845-8266-7D70CCA065B4}"/>
                </a:ext>
              </a:extLst>
            </p:cNvPr>
            <p:cNvSpPr>
              <a:spLocks noChangeAspect="1" noChangeArrowheads="1"/>
            </p:cNvSpPr>
            <p:nvPr/>
          </p:nvSpPr>
          <p:spPr bwMode="auto">
            <a:xfrm>
              <a:off x="18520" y="7929"/>
              <a:ext cx="65" cy="220"/>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18" name="Rectangle 98">
              <a:extLst>
                <a:ext uri="{FF2B5EF4-FFF2-40B4-BE49-F238E27FC236}">
                  <a16:creationId xmlns:a16="http://schemas.microsoft.com/office/drawing/2014/main" id="{A83C7360-C968-48BD-8966-1C89884CEF13}"/>
                </a:ext>
              </a:extLst>
            </p:cNvPr>
            <p:cNvSpPr>
              <a:spLocks noChangeAspect="1" noChangeArrowheads="1"/>
            </p:cNvSpPr>
            <p:nvPr/>
          </p:nvSpPr>
          <p:spPr bwMode="auto">
            <a:xfrm>
              <a:off x="18649" y="7956"/>
              <a:ext cx="65" cy="193"/>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19" name="Rectangle 99">
              <a:extLst>
                <a:ext uri="{FF2B5EF4-FFF2-40B4-BE49-F238E27FC236}">
                  <a16:creationId xmlns:a16="http://schemas.microsoft.com/office/drawing/2014/main" id="{22DCE512-E26B-4FEE-929C-FD22ADF9E6FE}"/>
                </a:ext>
              </a:extLst>
            </p:cNvPr>
            <p:cNvSpPr>
              <a:spLocks noChangeAspect="1" noChangeArrowheads="1"/>
            </p:cNvSpPr>
            <p:nvPr/>
          </p:nvSpPr>
          <p:spPr bwMode="auto">
            <a:xfrm>
              <a:off x="18714" y="7969"/>
              <a:ext cx="65" cy="180"/>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20" name="Rectangle 100">
              <a:extLst>
                <a:ext uri="{FF2B5EF4-FFF2-40B4-BE49-F238E27FC236}">
                  <a16:creationId xmlns:a16="http://schemas.microsoft.com/office/drawing/2014/main" id="{30012E68-6933-4F82-B000-69BAF46FF5EC}"/>
                </a:ext>
              </a:extLst>
            </p:cNvPr>
            <p:cNvSpPr>
              <a:spLocks noChangeAspect="1" noChangeArrowheads="1"/>
            </p:cNvSpPr>
            <p:nvPr/>
          </p:nvSpPr>
          <p:spPr bwMode="auto">
            <a:xfrm>
              <a:off x="18779" y="7980"/>
              <a:ext cx="65" cy="170"/>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21" name="Rectangle 101">
              <a:extLst>
                <a:ext uri="{FF2B5EF4-FFF2-40B4-BE49-F238E27FC236}">
                  <a16:creationId xmlns:a16="http://schemas.microsoft.com/office/drawing/2014/main" id="{98DC7ABC-19A2-46FA-BC22-5F29EC38901F}"/>
                </a:ext>
              </a:extLst>
            </p:cNvPr>
            <p:cNvSpPr>
              <a:spLocks noChangeAspect="1" noChangeArrowheads="1"/>
            </p:cNvSpPr>
            <p:nvPr/>
          </p:nvSpPr>
          <p:spPr bwMode="auto">
            <a:xfrm>
              <a:off x="18844" y="7988"/>
              <a:ext cx="65" cy="162"/>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22" name="Rectangle 102">
              <a:extLst>
                <a:ext uri="{FF2B5EF4-FFF2-40B4-BE49-F238E27FC236}">
                  <a16:creationId xmlns:a16="http://schemas.microsoft.com/office/drawing/2014/main" id="{E14D5D49-2B53-4387-9B44-71698DD03C21}"/>
                </a:ext>
              </a:extLst>
            </p:cNvPr>
            <p:cNvSpPr>
              <a:spLocks noChangeAspect="1" noChangeArrowheads="1"/>
            </p:cNvSpPr>
            <p:nvPr/>
          </p:nvSpPr>
          <p:spPr bwMode="auto">
            <a:xfrm>
              <a:off x="18909" y="8000"/>
              <a:ext cx="65" cy="150"/>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23" name="Rectangle 103">
              <a:extLst>
                <a:ext uri="{FF2B5EF4-FFF2-40B4-BE49-F238E27FC236}">
                  <a16:creationId xmlns:a16="http://schemas.microsoft.com/office/drawing/2014/main" id="{4D6F7EB5-44E2-470F-9DD7-BB490DEA7A81}"/>
                </a:ext>
              </a:extLst>
            </p:cNvPr>
            <p:cNvSpPr>
              <a:spLocks noChangeAspect="1" noChangeArrowheads="1"/>
            </p:cNvSpPr>
            <p:nvPr/>
          </p:nvSpPr>
          <p:spPr bwMode="auto">
            <a:xfrm>
              <a:off x="18974" y="8009"/>
              <a:ext cx="65" cy="142"/>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24" name="Rectangle 104">
              <a:extLst>
                <a:ext uri="{FF2B5EF4-FFF2-40B4-BE49-F238E27FC236}">
                  <a16:creationId xmlns:a16="http://schemas.microsoft.com/office/drawing/2014/main" id="{CE4AB91F-3937-4E33-AAFF-5D9F8001DF3C}"/>
                </a:ext>
              </a:extLst>
            </p:cNvPr>
            <p:cNvSpPr>
              <a:spLocks noChangeAspect="1" noChangeArrowheads="1"/>
            </p:cNvSpPr>
            <p:nvPr/>
          </p:nvSpPr>
          <p:spPr bwMode="auto">
            <a:xfrm>
              <a:off x="19039" y="8018"/>
              <a:ext cx="64" cy="133"/>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25" name="Rectangle 105">
              <a:extLst>
                <a:ext uri="{FF2B5EF4-FFF2-40B4-BE49-F238E27FC236}">
                  <a16:creationId xmlns:a16="http://schemas.microsoft.com/office/drawing/2014/main" id="{0C6DC274-DE75-4406-BD67-E610D6ACF676}"/>
                </a:ext>
              </a:extLst>
            </p:cNvPr>
            <p:cNvSpPr>
              <a:spLocks noChangeAspect="1" noChangeArrowheads="1"/>
            </p:cNvSpPr>
            <p:nvPr/>
          </p:nvSpPr>
          <p:spPr bwMode="auto">
            <a:xfrm>
              <a:off x="19103" y="8027"/>
              <a:ext cx="64" cy="124"/>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26" name="Rectangle 106">
              <a:extLst>
                <a:ext uri="{FF2B5EF4-FFF2-40B4-BE49-F238E27FC236}">
                  <a16:creationId xmlns:a16="http://schemas.microsoft.com/office/drawing/2014/main" id="{0EEA8530-0289-4AE5-A98A-9BDF4C504DFA}"/>
                </a:ext>
              </a:extLst>
            </p:cNvPr>
            <p:cNvSpPr>
              <a:spLocks noChangeAspect="1" noChangeArrowheads="1"/>
            </p:cNvSpPr>
            <p:nvPr/>
          </p:nvSpPr>
          <p:spPr bwMode="auto">
            <a:xfrm>
              <a:off x="18585" y="7946"/>
              <a:ext cx="64" cy="203"/>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27" name="Rectangle 107">
              <a:extLst>
                <a:ext uri="{FF2B5EF4-FFF2-40B4-BE49-F238E27FC236}">
                  <a16:creationId xmlns:a16="http://schemas.microsoft.com/office/drawing/2014/main" id="{1E10C888-38C8-42DE-983E-C6E1C81196DA}"/>
                </a:ext>
              </a:extLst>
            </p:cNvPr>
            <p:cNvSpPr>
              <a:spLocks noChangeAspect="1" noChangeArrowheads="1"/>
            </p:cNvSpPr>
            <p:nvPr/>
          </p:nvSpPr>
          <p:spPr bwMode="auto">
            <a:xfrm>
              <a:off x="19167" y="8036"/>
              <a:ext cx="65" cy="115"/>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28" name="Rectangle 108">
              <a:extLst>
                <a:ext uri="{FF2B5EF4-FFF2-40B4-BE49-F238E27FC236}">
                  <a16:creationId xmlns:a16="http://schemas.microsoft.com/office/drawing/2014/main" id="{E1359264-1859-4B65-84A3-019F1F920C9C}"/>
                </a:ext>
              </a:extLst>
            </p:cNvPr>
            <p:cNvSpPr>
              <a:spLocks noChangeAspect="1" noChangeArrowheads="1"/>
            </p:cNvSpPr>
            <p:nvPr/>
          </p:nvSpPr>
          <p:spPr bwMode="auto">
            <a:xfrm>
              <a:off x="19296" y="8046"/>
              <a:ext cx="65" cy="104"/>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sp>
          <p:nvSpPr>
            <p:cNvPr id="36929" name="Rectangle 109">
              <a:extLst>
                <a:ext uri="{FF2B5EF4-FFF2-40B4-BE49-F238E27FC236}">
                  <a16:creationId xmlns:a16="http://schemas.microsoft.com/office/drawing/2014/main" id="{A684E2A3-CF6D-491C-9E42-BA97D823FF77}"/>
                </a:ext>
              </a:extLst>
            </p:cNvPr>
            <p:cNvSpPr>
              <a:spLocks noChangeAspect="1" noChangeArrowheads="1"/>
            </p:cNvSpPr>
            <p:nvPr/>
          </p:nvSpPr>
          <p:spPr bwMode="auto">
            <a:xfrm>
              <a:off x="19232" y="8041"/>
              <a:ext cx="64" cy="109"/>
            </a:xfrm>
            <a:prstGeom prst="rect">
              <a:avLst/>
            </a:prstGeom>
            <a:solidFill>
              <a:srgbClr val="C0C0C0"/>
            </a:solidFill>
            <a:ln w="3175">
              <a:solidFill>
                <a:srgbClr val="000000"/>
              </a:solidFill>
              <a:prstDash val="dash"/>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NZ" altLang="en-US" sz="1800"/>
            </a:p>
          </p:txBody>
        </p:sp>
      </p:grpSp>
      <p:sp>
        <p:nvSpPr>
          <p:cNvPr id="36868" name="Freeform 110">
            <a:extLst>
              <a:ext uri="{FF2B5EF4-FFF2-40B4-BE49-F238E27FC236}">
                <a16:creationId xmlns:a16="http://schemas.microsoft.com/office/drawing/2014/main" id="{70EB2907-CC86-4593-9920-7776BA28712E}"/>
              </a:ext>
            </a:extLst>
          </p:cNvPr>
          <p:cNvSpPr>
            <a:spLocks noChangeAspect="1"/>
          </p:cNvSpPr>
          <p:nvPr/>
        </p:nvSpPr>
        <p:spPr bwMode="auto">
          <a:xfrm>
            <a:off x="3182938" y="4137025"/>
            <a:ext cx="4764087" cy="2044700"/>
          </a:xfrm>
          <a:custGeom>
            <a:avLst/>
            <a:gdLst>
              <a:gd name="T0" fmla="*/ 2147483646 w 9217"/>
              <a:gd name="T1" fmla="*/ 2147483646 h 3689"/>
              <a:gd name="T2" fmla="*/ 2147483646 w 9217"/>
              <a:gd name="T3" fmla="*/ 2147483646 h 3689"/>
              <a:gd name="T4" fmla="*/ 2147483646 w 9217"/>
              <a:gd name="T5" fmla="*/ 2147483646 h 3689"/>
              <a:gd name="T6" fmla="*/ 2147483646 w 9217"/>
              <a:gd name="T7" fmla="*/ 2147483646 h 3689"/>
              <a:gd name="T8" fmla="*/ 2147483646 w 9217"/>
              <a:gd name="T9" fmla="*/ 2147483646 h 3689"/>
              <a:gd name="T10" fmla="*/ 2147483646 w 9217"/>
              <a:gd name="T11" fmla="*/ 2147483646 h 3689"/>
              <a:gd name="T12" fmla="*/ 2147483646 w 9217"/>
              <a:gd name="T13" fmla="*/ 2147483646 h 3689"/>
              <a:gd name="T14" fmla="*/ 2147483646 w 9217"/>
              <a:gd name="T15" fmla="*/ 2147483646 h 3689"/>
              <a:gd name="T16" fmla="*/ 2147483646 w 9217"/>
              <a:gd name="T17" fmla="*/ 2147483646 h 3689"/>
              <a:gd name="T18" fmla="*/ 2147483646 w 9217"/>
              <a:gd name="T19" fmla="*/ 2147483646 h 3689"/>
              <a:gd name="T20" fmla="*/ 2147483646 w 9217"/>
              <a:gd name="T21" fmla="*/ 2147483646 h 3689"/>
              <a:gd name="T22" fmla="*/ 2147483646 w 9217"/>
              <a:gd name="T23" fmla="*/ 2147483646 h 3689"/>
              <a:gd name="T24" fmla="*/ 2147483646 w 9217"/>
              <a:gd name="T25" fmla="*/ 2147483646 h 3689"/>
              <a:gd name="T26" fmla="*/ 2147483646 w 9217"/>
              <a:gd name="T27" fmla="*/ 2147483646 h 3689"/>
              <a:gd name="T28" fmla="*/ 2147483646 w 9217"/>
              <a:gd name="T29" fmla="*/ 2147483646 h 3689"/>
              <a:gd name="T30" fmla="*/ 2147483646 w 9217"/>
              <a:gd name="T31" fmla="*/ 2147483646 h 3689"/>
              <a:gd name="T32" fmla="*/ 2147483646 w 9217"/>
              <a:gd name="T33" fmla="*/ 2147483646 h 3689"/>
              <a:gd name="T34" fmla="*/ 2147483646 w 9217"/>
              <a:gd name="T35" fmla="*/ 2147483646 h 3689"/>
              <a:gd name="T36" fmla="*/ 2147483646 w 9217"/>
              <a:gd name="T37" fmla="*/ 2147483646 h 3689"/>
              <a:gd name="T38" fmla="*/ 2147483646 w 9217"/>
              <a:gd name="T39" fmla="*/ 2147483646 h 3689"/>
              <a:gd name="T40" fmla="*/ 2147483646 w 9217"/>
              <a:gd name="T41" fmla="*/ 2147483646 h 3689"/>
              <a:gd name="T42" fmla="*/ 2147483646 w 9217"/>
              <a:gd name="T43" fmla="*/ 2147483646 h 3689"/>
              <a:gd name="T44" fmla="*/ 2147483646 w 9217"/>
              <a:gd name="T45" fmla="*/ 2147483646 h 3689"/>
              <a:gd name="T46" fmla="*/ 2147483646 w 9217"/>
              <a:gd name="T47" fmla="*/ 2147483646 h 3689"/>
              <a:gd name="T48" fmla="*/ 2147483646 w 9217"/>
              <a:gd name="T49" fmla="*/ 2147483646 h 3689"/>
              <a:gd name="T50" fmla="*/ 2147483646 w 9217"/>
              <a:gd name="T51" fmla="*/ 2147483646 h 3689"/>
              <a:gd name="T52" fmla="*/ 2147483646 w 9217"/>
              <a:gd name="T53" fmla="*/ 2147483646 h 3689"/>
              <a:gd name="T54" fmla="*/ 2147483646 w 9217"/>
              <a:gd name="T55" fmla="*/ 2147483646 h 3689"/>
              <a:gd name="T56" fmla="*/ 2147483646 w 9217"/>
              <a:gd name="T57" fmla="*/ 2147483646 h 3689"/>
              <a:gd name="T58" fmla="*/ 2147483646 w 9217"/>
              <a:gd name="T59" fmla="*/ 2147483646 h 3689"/>
              <a:gd name="T60" fmla="*/ 2147483646 w 9217"/>
              <a:gd name="T61" fmla="*/ 2147483646 h 3689"/>
              <a:gd name="T62" fmla="*/ 2147483646 w 9217"/>
              <a:gd name="T63" fmla="*/ 2147483646 h 3689"/>
              <a:gd name="T64" fmla="*/ 2147483646 w 9217"/>
              <a:gd name="T65" fmla="*/ 2147483646 h 3689"/>
              <a:gd name="T66" fmla="*/ 2147483646 w 9217"/>
              <a:gd name="T67" fmla="*/ 2147483646 h 3689"/>
              <a:gd name="T68" fmla="*/ 2147483646 w 9217"/>
              <a:gd name="T69" fmla="*/ 2147483646 h 36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217"/>
              <a:gd name="T106" fmla="*/ 0 h 3689"/>
              <a:gd name="T107" fmla="*/ 9217 w 9217"/>
              <a:gd name="T108" fmla="*/ 3689 h 36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217" h="3689">
                <a:moveTo>
                  <a:pt x="0" y="3689"/>
                </a:moveTo>
                <a:lnTo>
                  <a:pt x="120" y="3676"/>
                </a:lnTo>
                <a:lnTo>
                  <a:pt x="240" y="3669"/>
                </a:lnTo>
                <a:lnTo>
                  <a:pt x="365" y="3660"/>
                </a:lnTo>
                <a:lnTo>
                  <a:pt x="486" y="3646"/>
                </a:lnTo>
                <a:lnTo>
                  <a:pt x="616" y="3639"/>
                </a:lnTo>
                <a:lnTo>
                  <a:pt x="739" y="3630"/>
                </a:lnTo>
                <a:lnTo>
                  <a:pt x="863" y="3616"/>
                </a:lnTo>
                <a:lnTo>
                  <a:pt x="993" y="3606"/>
                </a:lnTo>
                <a:lnTo>
                  <a:pt x="1110" y="3599"/>
                </a:lnTo>
                <a:lnTo>
                  <a:pt x="1250" y="3586"/>
                </a:lnTo>
                <a:lnTo>
                  <a:pt x="1340" y="3586"/>
                </a:lnTo>
                <a:lnTo>
                  <a:pt x="1456" y="3572"/>
                </a:lnTo>
                <a:lnTo>
                  <a:pt x="1570" y="3569"/>
                </a:lnTo>
                <a:lnTo>
                  <a:pt x="1666" y="3529"/>
                </a:lnTo>
                <a:lnTo>
                  <a:pt x="1826" y="3526"/>
                </a:lnTo>
                <a:lnTo>
                  <a:pt x="1980" y="3486"/>
                </a:lnTo>
                <a:lnTo>
                  <a:pt x="2100" y="3442"/>
                </a:lnTo>
                <a:lnTo>
                  <a:pt x="2203" y="3419"/>
                </a:lnTo>
                <a:lnTo>
                  <a:pt x="2320" y="3412"/>
                </a:lnTo>
                <a:lnTo>
                  <a:pt x="2500" y="3319"/>
                </a:lnTo>
                <a:lnTo>
                  <a:pt x="2623" y="3272"/>
                </a:lnTo>
                <a:lnTo>
                  <a:pt x="2753" y="3232"/>
                </a:lnTo>
                <a:lnTo>
                  <a:pt x="2880" y="3206"/>
                </a:lnTo>
                <a:lnTo>
                  <a:pt x="2966" y="3156"/>
                </a:lnTo>
                <a:lnTo>
                  <a:pt x="3110" y="3068"/>
                </a:lnTo>
                <a:lnTo>
                  <a:pt x="3233" y="3022"/>
                </a:lnTo>
                <a:lnTo>
                  <a:pt x="3353" y="2999"/>
                </a:lnTo>
                <a:lnTo>
                  <a:pt x="3473" y="2956"/>
                </a:lnTo>
                <a:lnTo>
                  <a:pt x="3608" y="2876"/>
                </a:lnTo>
                <a:lnTo>
                  <a:pt x="3733" y="2787"/>
                </a:lnTo>
                <a:lnTo>
                  <a:pt x="3850" y="2709"/>
                </a:lnTo>
                <a:lnTo>
                  <a:pt x="3970" y="2622"/>
                </a:lnTo>
                <a:lnTo>
                  <a:pt x="4107" y="2503"/>
                </a:lnTo>
                <a:lnTo>
                  <a:pt x="4216" y="2429"/>
                </a:lnTo>
                <a:lnTo>
                  <a:pt x="4336" y="2299"/>
                </a:lnTo>
                <a:lnTo>
                  <a:pt x="4460" y="2189"/>
                </a:lnTo>
                <a:lnTo>
                  <a:pt x="4583" y="2029"/>
                </a:lnTo>
                <a:lnTo>
                  <a:pt x="4720" y="1866"/>
                </a:lnTo>
                <a:lnTo>
                  <a:pt x="4850" y="1692"/>
                </a:lnTo>
                <a:lnTo>
                  <a:pt x="4983" y="1532"/>
                </a:lnTo>
                <a:lnTo>
                  <a:pt x="5089" y="1446"/>
                </a:lnTo>
                <a:lnTo>
                  <a:pt x="5170" y="1356"/>
                </a:lnTo>
                <a:lnTo>
                  <a:pt x="5231" y="1247"/>
                </a:lnTo>
                <a:lnTo>
                  <a:pt x="5282" y="1111"/>
                </a:lnTo>
                <a:lnTo>
                  <a:pt x="5406" y="1052"/>
                </a:lnTo>
                <a:lnTo>
                  <a:pt x="5515" y="1188"/>
                </a:lnTo>
                <a:lnTo>
                  <a:pt x="5653" y="1014"/>
                </a:lnTo>
                <a:lnTo>
                  <a:pt x="5791" y="918"/>
                </a:lnTo>
                <a:lnTo>
                  <a:pt x="5908" y="857"/>
                </a:lnTo>
                <a:lnTo>
                  <a:pt x="6007" y="744"/>
                </a:lnTo>
                <a:lnTo>
                  <a:pt x="6157" y="888"/>
                </a:lnTo>
                <a:lnTo>
                  <a:pt x="6283" y="1068"/>
                </a:lnTo>
                <a:lnTo>
                  <a:pt x="6385" y="1164"/>
                </a:lnTo>
                <a:lnTo>
                  <a:pt x="6523" y="1176"/>
                </a:lnTo>
                <a:lnTo>
                  <a:pt x="6643" y="1122"/>
                </a:lnTo>
                <a:lnTo>
                  <a:pt x="6769" y="1140"/>
                </a:lnTo>
                <a:lnTo>
                  <a:pt x="6890" y="1017"/>
                </a:lnTo>
                <a:lnTo>
                  <a:pt x="7040" y="997"/>
                </a:lnTo>
                <a:lnTo>
                  <a:pt x="7262" y="789"/>
                </a:lnTo>
                <a:lnTo>
                  <a:pt x="7431" y="743"/>
                </a:lnTo>
                <a:lnTo>
                  <a:pt x="7763" y="750"/>
                </a:lnTo>
                <a:lnTo>
                  <a:pt x="7921" y="684"/>
                </a:lnTo>
                <a:lnTo>
                  <a:pt x="8239" y="456"/>
                </a:lnTo>
                <a:lnTo>
                  <a:pt x="8402" y="391"/>
                </a:lnTo>
                <a:lnTo>
                  <a:pt x="8519" y="456"/>
                </a:lnTo>
                <a:lnTo>
                  <a:pt x="8636" y="313"/>
                </a:lnTo>
                <a:lnTo>
                  <a:pt x="8799" y="300"/>
                </a:lnTo>
                <a:lnTo>
                  <a:pt x="8897" y="339"/>
                </a:lnTo>
                <a:lnTo>
                  <a:pt x="9151" y="72"/>
                </a:lnTo>
                <a:lnTo>
                  <a:pt x="9217" y="0"/>
                </a:ln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69" name="Freeform 111">
            <a:extLst>
              <a:ext uri="{FF2B5EF4-FFF2-40B4-BE49-F238E27FC236}">
                <a16:creationId xmlns:a16="http://schemas.microsoft.com/office/drawing/2014/main" id="{FC47AB13-1A18-4181-904E-847B7883BD2C}"/>
              </a:ext>
            </a:extLst>
          </p:cNvPr>
          <p:cNvSpPr>
            <a:spLocks noChangeAspect="1"/>
          </p:cNvSpPr>
          <p:nvPr/>
        </p:nvSpPr>
        <p:spPr bwMode="auto">
          <a:xfrm>
            <a:off x="7967663" y="4078288"/>
            <a:ext cx="1816100" cy="827087"/>
          </a:xfrm>
          <a:custGeom>
            <a:avLst/>
            <a:gdLst>
              <a:gd name="T0" fmla="*/ 0 w 3512"/>
              <a:gd name="T1" fmla="*/ 2147483646 h 1491"/>
              <a:gd name="T2" fmla="*/ 2147483646 w 3512"/>
              <a:gd name="T3" fmla="*/ 2147483646 h 1491"/>
              <a:gd name="T4" fmla="*/ 2147483646 w 3512"/>
              <a:gd name="T5" fmla="*/ 0 h 1491"/>
              <a:gd name="T6" fmla="*/ 2147483646 w 3512"/>
              <a:gd name="T7" fmla="*/ 2147483646 h 1491"/>
              <a:gd name="T8" fmla="*/ 2147483646 w 3512"/>
              <a:gd name="T9" fmla="*/ 2147483646 h 1491"/>
              <a:gd name="T10" fmla="*/ 2147483646 w 3512"/>
              <a:gd name="T11" fmla="*/ 2147483646 h 1491"/>
              <a:gd name="T12" fmla="*/ 2147483646 w 3512"/>
              <a:gd name="T13" fmla="*/ 2147483646 h 1491"/>
              <a:gd name="T14" fmla="*/ 2147483646 w 3512"/>
              <a:gd name="T15" fmla="*/ 2147483646 h 1491"/>
              <a:gd name="T16" fmla="*/ 2147483646 w 3512"/>
              <a:gd name="T17" fmla="*/ 2147483646 h 1491"/>
              <a:gd name="T18" fmla="*/ 2147483646 w 3512"/>
              <a:gd name="T19" fmla="*/ 2147483646 h 1491"/>
              <a:gd name="T20" fmla="*/ 2147483646 w 3512"/>
              <a:gd name="T21" fmla="*/ 2147483646 h 1491"/>
              <a:gd name="T22" fmla="*/ 2147483646 w 3512"/>
              <a:gd name="T23" fmla="*/ 2147483646 h 1491"/>
              <a:gd name="T24" fmla="*/ 2147483646 w 3512"/>
              <a:gd name="T25" fmla="*/ 2147483646 h 1491"/>
              <a:gd name="T26" fmla="*/ 2147483646 w 3512"/>
              <a:gd name="T27" fmla="*/ 2147483646 h 1491"/>
              <a:gd name="T28" fmla="*/ 2147483646 w 3512"/>
              <a:gd name="T29" fmla="*/ 2147483646 h 1491"/>
              <a:gd name="T30" fmla="*/ 2147483646 w 3512"/>
              <a:gd name="T31" fmla="*/ 2147483646 h 1491"/>
              <a:gd name="T32" fmla="*/ 2147483646 w 3512"/>
              <a:gd name="T33" fmla="*/ 2147483646 h 1491"/>
              <a:gd name="T34" fmla="*/ 2147483646 w 3512"/>
              <a:gd name="T35" fmla="*/ 2147483646 h 1491"/>
              <a:gd name="T36" fmla="*/ 2147483646 w 3512"/>
              <a:gd name="T37" fmla="*/ 2147483646 h 1491"/>
              <a:gd name="T38" fmla="*/ 2147483646 w 3512"/>
              <a:gd name="T39" fmla="*/ 2147483646 h 1491"/>
              <a:gd name="T40" fmla="*/ 2147483646 w 3512"/>
              <a:gd name="T41" fmla="*/ 2147483646 h 1491"/>
              <a:gd name="T42" fmla="*/ 2147483646 w 3512"/>
              <a:gd name="T43" fmla="*/ 2147483646 h 1491"/>
              <a:gd name="T44" fmla="*/ 2147483646 w 3512"/>
              <a:gd name="T45" fmla="*/ 2147483646 h 1491"/>
              <a:gd name="T46" fmla="*/ 2147483646 w 3512"/>
              <a:gd name="T47" fmla="*/ 2147483646 h 1491"/>
              <a:gd name="T48" fmla="*/ 2147483646 w 3512"/>
              <a:gd name="T49" fmla="*/ 2147483646 h 1491"/>
              <a:gd name="T50" fmla="*/ 2147483646 w 3512"/>
              <a:gd name="T51" fmla="*/ 2147483646 h 1491"/>
              <a:gd name="T52" fmla="*/ 2147483646 w 3512"/>
              <a:gd name="T53" fmla="*/ 2147483646 h 1491"/>
              <a:gd name="T54" fmla="*/ 2147483646 w 3512"/>
              <a:gd name="T55" fmla="*/ 2147483646 h 1491"/>
              <a:gd name="T56" fmla="*/ 2147483646 w 3512"/>
              <a:gd name="T57" fmla="*/ 2147483646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12"/>
              <a:gd name="T88" fmla="*/ 0 h 1491"/>
              <a:gd name="T89" fmla="*/ 3512 w 3512"/>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12" h="1491">
                <a:moveTo>
                  <a:pt x="0" y="88"/>
                </a:moveTo>
                <a:lnTo>
                  <a:pt x="139" y="42"/>
                </a:lnTo>
                <a:lnTo>
                  <a:pt x="261" y="0"/>
                </a:lnTo>
                <a:lnTo>
                  <a:pt x="383" y="16"/>
                </a:lnTo>
                <a:lnTo>
                  <a:pt x="496" y="36"/>
                </a:lnTo>
                <a:lnTo>
                  <a:pt x="633" y="84"/>
                </a:lnTo>
                <a:lnTo>
                  <a:pt x="750" y="150"/>
                </a:lnTo>
                <a:lnTo>
                  <a:pt x="872" y="244"/>
                </a:lnTo>
                <a:lnTo>
                  <a:pt x="1008" y="336"/>
                </a:lnTo>
                <a:lnTo>
                  <a:pt x="1123" y="412"/>
                </a:lnTo>
                <a:lnTo>
                  <a:pt x="1256" y="500"/>
                </a:lnTo>
                <a:lnTo>
                  <a:pt x="1388" y="572"/>
                </a:lnTo>
                <a:lnTo>
                  <a:pt x="1504" y="653"/>
                </a:lnTo>
                <a:lnTo>
                  <a:pt x="1636" y="739"/>
                </a:lnTo>
                <a:lnTo>
                  <a:pt x="1751" y="808"/>
                </a:lnTo>
                <a:lnTo>
                  <a:pt x="1868" y="876"/>
                </a:lnTo>
                <a:lnTo>
                  <a:pt x="1993" y="929"/>
                </a:lnTo>
                <a:lnTo>
                  <a:pt x="2123" y="984"/>
                </a:lnTo>
                <a:lnTo>
                  <a:pt x="2252" y="1033"/>
                </a:lnTo>
                <a:lnTo>
                  <a:pt x="2379" y="1067"/>
                </a:lnTo>
                <a:lnTo>
                  <a:pt x="2501" y="1106"/>
                </a:lnTo>
                <a:lnTo>
                  <a:pt x="2629" y="1151"/>
                </a:lnTo>
                <a:lnTo>
                  <a:pt x="2757" y="1190"/>
                </a:lnTo>
                <a:lnTo>
                  <a:pt x="2874" y="1234"/>
                </a:lnTo>
                <a:lnTo>
                  <a:pt x="3002" y="1273"/>
                </a:lnTo>
                <a:lnTo>
                  <a:pt x="3113" y="1320"/>
                </a:lnTo>
                <a:lnTo>
                  <a:pt x="3260" y="1384"/>
                </a:lnTo>
                <a:lnTo>
                  <a:pt x="3374" y="1441"/>
                </a:lnTo>
                <a:lnTo>
                  <a:pt x="3512" y="1491"/>
                </a:lnTo>
              </a:path>
            </a:pathLst>
          </a:custGeom>
          <a:noFill/>
          <a:ln w="38100"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70" name="Line 112">
            <a:extLst>
              <a:ext uri="{FF2B5EF4-FFF2-40B4-BE49-F238E27FC236}">
                <a16:creationId xmlns:a16="http://schemas.microsoft.com/office/drawing/2014/main" id="{ED3157BD-46BC-4A8B-9BD5-0EC2B4722901}"/>
              </a:ext>
            </a:extLst>
          </p:cNvPr>
          <p:cNvSpPr>
            <a:spLocks noChangeAspect="1" noChangeShapeType="1"/>
          </p:cNvSpPr>
          <p:nvPr/>
        </p:nvSpPr>
        <p:spPr bwMode="auto">
          <a:xfrm>
            <a:off x="3159125" y="2138363"/>
            <a:ext cx="1588" cy="41481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6871" name="Group 113">
            <a:extLst>
              <a:ext uri="{FF2B5EF4-FFF2-40B4-BE49-F238E27FC236}">
                <a16:creationId xmlns:a16="http://schemas.microsoft.com/office/drawing/2014/main" id="{AC31B5D8-F9F2-4571-8F04-61A37DC9D6B9}"/>
              </a:ext>
            </a:extLst>
          </p:cNvPr>
          <p:cNvGrpSpPr>
            <a:grpSpLocks/>
          </p:cNvGrpSpPr>
          <p:nvPr/>
        </p:nvGrpSpPr>
        <p:grpSpPr bwMode="auto">
          <a:xfrm>
            <a:off x="2979738" y="6373813"/>
            <a:ext cx="6805612" cy="288925"/>
            <a:chOff x="2223" y="7502"/>
            <a:chExt cx="7867" cy="174"/>
          </a:xfrm>
        </p:grpSpPr>
        <p:sp>
          <p:nvSpPr>
            <p:cNvPr id="36890" name="Text Box 114">
              <a:extLst>
                <a:ext uri="{FF2B5EF4-FFF2-40B4-BE49-F238E27FC236}">
                  <a16:creationId xmlns:a16="http://schemas.microsoft.com/office/drawing/2014/main" id="{33BEAA04-57BD-4C0B-942B-5851FC4F23D3}"/>
                </a:ext>
              </a:extLst>
            </p:cNvPr>
            <p:cNvSpPr txBox="1">
              <a:spLocks noChangeArrowheads="1"/>
            </p:cNvSpPr>
            <p:nvPr/>
          </p:nvSpPr>
          <p:spPr bwMode="auto">
            <a:xfrm>
              <a:off x="2223" y="7502"/>
              <a:ext cx="4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200"/>
                <a:t>1930</a:t>
              </a:r>
              <a:endParaRPr lang="en-GB" altLang="en-US" sz="1800"/>
            </a:p>
          </p:txBody>
        </p:sp>
        <p:sp>
          <p:nvSpPr>
            <p:cNvPr id="36891" name="Text Box 115">
              <a:extLst>
                <a:ext uri="{FF2B5EF4-FFF2-40B4-BE49-F238E27FC236}">
                  <a16:creationId xmlns:a16="http://schemas.microsoft.com/office/drawing/2014/main" id="{DD38AEEC-BCEE-4C8A-B86A-653B53BB4B5C}"/>
                </a:ext>
              </a:extLst>
            </p:cNvPr>
            <p:cNvSpPr txBox="1">
              <a:spLocks noChangeArrowheads="1"/>
            </p:cNvSpPr>
            <p:nvPr/>
          </p:nvSpPr>
          <p:spPr bwMode="auto">
            <a:xfrm>
              <a:off x="2967" y="7502"/>
              <a:ext cx="41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200"/>
                <a:t>1940</a:t>
              </a:r>
              <a:endParaRPr lang="en-GB" altLang="en-US" sz="1800"/>
            </a:p>
          </p:txBody>
        </p:sp>
        <p:sp>
          <p:nvSpPr>
            <p:cNvPr id="36892" name="Text Box 116">
              <a:extLst>
                <a:ext uri="{FF2B5EF4-FFF2-40B4-BE49-F238E27FC236}">
                  <a16:creationId xmlns:a16="http://schemas.microsoft.com/office/drawing/2014/main" id="{0F53A9B4-3999-47A3-B47B-79DC0E2F2ED5}"/>
                </a:ext>
              </a:extLst>
            </p:cNvPr>
            <p:cNvSpPr txBox="1">
              <a:spLocks noChangeArrowheads="1"/>
            </p:cNvSpPr>
            <p:nvPr/>
          </p:nvSpPr>
          <p:spPr bwMode="auto">
            <a:xfrm>
              <a:off x="3711" y="7502"/>
              <a:ext cx="4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200"/>
                <a:t>1950</a:t>
              </a:r>
              <a:endParaRPr lang="en-GB" altLang="en-US" sz="1800"/>
            </a:p>
          </p:txBody>
        </p:sp>
        <p:sp>
          <p:nvSpPr>
            <p:cNvPr id="36893" name="Text Box 117">
              <a:extLst>
                <a:ext uri="{FF2B5EF4-FFF2-40B4-BE49-F238E27FC236}">
                  <a16:creationId xmlns:a16="http://schemas.microsoft.com/office/drawing/2014/main" id="{C3F4B6E2-A1CE-4BFA-AA59-231CEF630959}"/>
                </a:ext>
              </a:extLst>
            </p:cNvPr>
            <p:cNvSpPr txBox="1">
              <a:spLocks noChangeArrowheads="1"/>
            </p:cNvSpPr>
            <p:nvPr/>
          </p:nvSpPr>
          <p:spPr bwMode="auto">
            <a:xfrm>
              <a:off x="4456" y="7502"/>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200"/>
                <a:t>1960</a:t>
              </a:r>
              <a:endParaRPr lang="en-GB" altLang="en-US" sz="1800"/>
            </a:p>
          </p:txBody>
        </p:sp>
        <p:sp>
          <p:nvSpPr>
            <p:cNvPr id="36894" name="Text Box 118">
              <a:extLst>
                <a:ext uri="{FF2B5EF4-FFF2-40B4-BE49-F238E27FC236}">
                  <a16:creationId xmlns:a16="http://schemas.microsoft.com/office/drawing/2014/main" id="{5CF4C9F4-ABEF-4112-BECD-EF8D04B28D25}"/>
                </a:ext>
              </a:extLst>
            </p:cNvPr>
            <p:cNvSpPr txBox="1">
              <a:spLocks noChangeArrowheads="1"/>
            </p:cNvSpPr>
            <p:nvPr/>
          </p:nvSpPr>
          <p:spPr bwMode="auto">
            <a:xfrm>
              <a:off x="5205" y="7502"/>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200"/>
                <a:t>1970</a:t>
              </a:r>
              <a:endParaRPr lang="en-GB" altLang="en-US" sz="1800"/>
            </a:p>
          </p:txBody>
        </p:sp>
        <p:sp>
          <p:nvSpPr>
            <p:cNvPr id="36895" name="Text Box 119">
              <a:extLst>
                <a:ext uri="{FF2B5EF4-FFF2-40B4-BE49-F238E27FC236}">
                  <a16:creationId xmlns:a16="http://schemas.microsoft.com/office/drawing/2014/main" id="{C5B51D7E-4472-48CC-B144-54043EB5C48D}"/>
                </a:ext>
              </a:extLst>
            </p:cNvPr>
            <p:cNvSpPr txBox="1">
              <a:spLocks noChangeArrowheads="1"/>
            </p:cNvSpPr>
            <p:nvPr/>
          </p:nvSpPr>
          <p:spPr bwMode="auto">
            <a:xfrm>
              <a:off x="5947" y="7502"/>
              <a:ext cx="4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200"/>
                <a:t>1980</a:t>
              </a:r>
              <a:endParaRPr lang="en-GB" altLang="en-US" sz="1800"/>
            </a:p>
          </p:txBody>
        </p:sp>
        <p:sp>
          <p:nvSpPr>
            <p:cNvPr id="36896" name="Text Box 120">
              <a:extLst>
                <a:ext uri="{FF2B5EF4-FFF2-40B4-BE49-F238E27FC236}">
                  <a16:creationId xmlns:a16="http://schemas.microsoft.com/office/drawing/2014/main" id="{1EB2D094-125F-4011-9D34-977FA8B9F185}"/>
                </a:ext>
              </a:extLst>
            </p:cNvPr>
            <p:cNvSpPr txBox="1">
              <a:spLocks noChangeArrowheads="1"/>
            </p:cNvSpPr>
            <p:nvPr/>
          </p:nvSpPr>
          <p:spPr bwMode="auto">
            <a:xfrm>
              <a:off x="6693" y="7502"/>
              <a:ext cx="4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200"/>
                <a:t>1990</a:t>
              </a:r>
              <a:endParaRPr lang="en-GB" altLang="en-US" sz="1800"/>
            </a:p>
          </p:txBody>
        </p:sp>
        <p:sp>
          <p:nvSpPr>
            <p:cNvPr id="36897" name="Text Box 121">
              <a:extLst>
                <a:ext uri="{FF2B5EF4-FFF2-40B4-BE49-F238E27FC236}">
                  <a16:creationId xmlns:a16="http://schemas.microsoft.com/office/drawing/2014/main" id="{A7598064-52D7-4DA0-BB57-5081DEF5BB96}"/>
                </a:ext>
              </a:extLst>
            </p:cNvPr>
            <p:cNvSpPr txBox="1">
              <a:spLocks noChangeArrowheads="1"/>
            </p:cNvSpPr>
            <p:nvPr/>
          </p:nvSpPr>
          <p:spPr bwMode="auto">
            <a:xfrm>
              <a:off x="7441" y="7502"/>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200"/>
                <a:t>2000</a:t>
              </a:r>
              <a:endParaRPr lang="en-GB" altLang="en-US" sz="1800"/>
            </a:p>
          </p:txBody>
        </p:sp>
        <p:sp>
          <p:nvSpPr>
            <p:cNvPr id="36898" name="Text Box 122">
              <a:extLst>
                <a:ext uri="{FF2B5EF4-FFF2-40B4-BE49-F238E27FC236}">
                  <a16:creationId xmlns:a16="http://schemas.microsoft.com/office/drawing/2014/main" id="{FDFB6418-28B8-47FF-A66A-C0B63C5CC0AD}"/>
                </a:ext>
              </a:extLst>
            </p:cNvPr>
            <p:cNvSpPr txBox="1">
              <a:spLocks noChangeArrowheads="1"/>
            </p:cNvSpPr>
            <p:nvPr/>
          </p:nvSpPr>
          <p:spPr bwMode="auto">
            <a:xfrm>
              <a:off x="8184" y="7502"/>
              <a:ext cx="4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200"/>
                <a:t>2010</a:t>
              </a:r>
              <a:endParaRPr lang="en-GB" altLang="en-US" sz="1800"/>
            </a:p>
          </p:txBody>
        </p:sp>
        <p:sp>
          <p:nvSpPr>
            <p:cNvPr id="36899" name="Text Box 123">
              <a:extLst>
                <a:ext uri="{FF2B5EF4-FFF2-40B4-BE49-F238E27FC236}">
                  <a16:creationId xmlns:a16="http://schemas.microsoft.com/office/drawing/2014/main" id="{B6E225BA-34D5-4506-8A40-F730A6029798}"/>
                </a:ext>
              </a:extLst>
            </p:cNvPr>
            <p:cNvSpPr txBox="1">
              <a:spLocks noChangeArrowheads="1"/>
            </p:cNvSpPr>
            <p:nvPr/>
          </p:nvSpPr>
          <p:spPr bwMode="auto">
            <a:xfrm>
              <a:off x="8929" y="7502"/>
              <a:ext cx="41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200"/>
                <a:t>2020</a:t>
              </a:r>
              <a:endParaRPr lang="en-GB" altLang="en-US" sz="1800"/>
            </a:p>
          </p:txBody>
        </p:sp>
        <p:sp>
          <p:nvSpPr>
            <p:cNvPr id="36900" name="Text Box 124">
              <a:extLst>
                <a:ext uri="{FF2B5EF4-FFF2-40B4-BE49-F238E27FC236}">
                  <a16:creationId xmlns:a16="http://schemas.microsoft.com/office/drawing/2014/main" id="{95BF447A-E714-433E-9CE8-2A961753A69F}"/>
                </a:ext>
              </a:extLst>
            </p:cNvPr>
            <p:cNvSpPr txBox="1">
              <a:spLocks noChangeArrowheads="1"/>
            </p:cNvSpPr>
            <p:nvPr/>
          </p:nvSpPr>
          <p:spPr bwMode="auto">
            <a:xfrm>
              <a:off x="9673" y="7502"/>
              <a:ext cx="41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200"/>
                <a:t>2030</a:t>
              </a:r>
              <a:endParaRPr lang="en-GB" altLang="en-US" sz="1800"/>
            </a:p>
          </p:txBody>
        </p:sp>
      </p:grpSp>
      <p:sp>
        <p:nvSpPr>
          <p:cNvPr id="36872" name="Text Box 125">
            <a:extLst>
              <a:ext uri="{FF2B5EF4-FFF2-40B4-BE49-F238E27FC236}">
                <a16:creationId xmlns:a16="http://schemas.microsoft.com/office/drawing/2014/main" id="{B2DFCF4F-7C20-4DF1-A949-DD32DD11A4F1}"/>
              </a:ext>
            </a:extLst>
          </p:cNvPr>
          <p:cNvSpPr txBox="1">
            <a:spLocks noChangeArrowheads="1"/>
          </p:cNvSpPr>
          <p:nvPr/>
        </p:nvSpPr>
        <p:spPr bwMode="auto">
          <a:xfrm>
            <a:off x="2840038" y="2060575"/>
            <a:ext cx="2905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200"/>
              <a:t>60</a:t>
            </a:r>
            <a:endParaRPr lang="en-GB" altLang="en-US" sz="1800"/>
          </a:p>
        </p:txBody>
      </p:sp>
      <p:sp>
        <p:nvSpPr>
          <p:cNvPr id="36873" name="Text Box 126">
            <a:extLst>
              <a:ext uri="{FF2B5EF4-FFF2-40B4-BE49-F238E27FC236}">
                <a16:creationId xmlns:a16="http://schemas.microsoft.com/office/drawing/2014/main" id="{2DE601EE-10DB-403B-BE7F-DFA15D609279}"/>
              </a:ext>
            </a:extLst>
          </p:cNvPr>
          <p:cNvSpPr txBox="1">
            <a:spLocks noChangeArrowheads="1"/>
          </p:cNvSpPr>
          <p:nvPr/>
        </p:nvSpPr>
        <p:spPr bwMode="auto">
          <a:xfrm>
            <a:off x="2840038" y="2792413"/>
            <a:ext cx="238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200"/>
              <a:t>50</a:t>
            </a:r>
            <a:endParaRPr lang="en-GB" altLang="en-US" sz="1800"/>
          </a:p>
        </p:txBody>
      </p:sp>
      <p:sp>
        <p:nvSpPr>
          <p:cNvPr id="36874" name="Text Box 127">
            <a:extLst>
              <a:ext uri="{FF2B5EF4-FFF2-40B4-BE49-F238E27FC236}">
                <a16:creationId xmlns:a16="http://schemas.microsoft.com/office/drawing/2014/main" id="{AAF8FD38-4B31-41A2-9BAB-0C21F76CF7CF}"/>
              </a:ext>
            </a:extLst>
          </p:cNvPr>
          <p:cNvSpPr txBox="1">
            <a:spLocks noChangeArrowheads="1"/>
          </p:cNvSpPr>
          <p:nvPr/>
        </p:nvSpPr>
        <p:spPr bwMode="auto">
          <a:xfrm>
            <a:off x="2840038" y="3533775"/>
            <a:ext cx="27781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200"/>
              <a:t>40</a:t>
            </a:r>
            <a:endParaRPr lang="en-GB" altLang="en-US" sz="1800"/>
          </a:p>
        </p:txBody>
      </p:sp>
      <p:sp>
        <p:nvSpPr>
          <p:cNvPr id="36875" name="Text Box 128">
            <a:extLst>
              <a:ext uri="{FF2B5EF4-FFF2-40B4-BE49-F238E27FC236}">
                <a16:creationId xmlns:a16="http://schemas.microsoft.com/office/drawing/2014/main" id="{A83B4EC3-C535-45F2-8AD1-BC241EB6CBAE}"/>
              </a:ext>
            </a:extLst>
          </p:cNvPr>
          <p:cNvSpPr txBox="1">
            <a:spLocks noChangeArrowheads="1"/>
          </p:cNvSpPr>
          <p:nvPr/>
        </p:nvSpPr>
        <p:spPr bwMode="auto">
          <a:xfrm>
            <a:off x="2840038" y="4270375"/>
            <a:ext cx="27781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200"/>
              <a:t>30</a:t>
            </a:r>
            <a:endParaRPr lang="en-GB" altLang="en-US" sz="1800"/>
          </a:p>
        </p:txBody>
      </p:sp>
      <p:sp>
        <p:nvSpPr>
          <p:cNvPr id="36876" name="Text Box 129">
            <a:extLst>
              <a:ext uri="{FF2B5EF4-FFF2-40B4-BE49-F238E27FC236}">
                <a16:creationId xmlns:a16="http://schemas.microsoft.com/office/drawing/2014/main" id="{F4E57978-760E-469D-AE68-787E9BDCA569}"/>
              </a:ext>
            </a:extLst>
          </p:cNvPr>
          <p:cNvSpPr txBox="1">
            <a:spLocks noChangeArrowheads="1"/>
          </p:cNvSpPr>
          <p:nvPr/>
        </p:nvSpPr>
        <p:spPr bwMode="auto">
          <a:xfrm>
            <a:off x="2840038" y="5011738"/>
            <a:ext cx="2905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200"/>
              <a:t>20</a:t>
            </a:r>
            <a:endParaRPr lang="en-GB" altLang="en-US" sz="1800"/>
          </a:p>
        </p:txBody>
      </p:sp>
      <p:sp>
        <p:nvSpPr>
          <p:cNvPr id="36877" name="Text Box 130">
            <a:extLst>
              <a:ext uri="{FF2B5EF4-FFF2-40B4-BE49-F238E27FC236}">
                <a16:creationId xmlns:a16="http://schemas.microsoft.com/office/drawing/2014/main" id="{3484EA83-3AC2-434E-9C35-3670580B9A9F}"/>
              </a:ext>
            </a:extLst>
          </p:cNvPr>
          <p:cNvSpPr txBox="1">
            <a:spLocks noChangeArrowheads="1"/>
          </p:cNvSpPr>
          <p:nvPr/>
        </p:nvSpPr>
        <p:spPr bwMode="auto">
          <a:xfrm>
            <a:off x="2840038" y="5748338"/>
            <a:ext cx="2778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200"/>
              <a:t>10</a:t>
            </a:r>
            <a:endParaRPr lang="en-GB" altLang="en-US" sz="1800"/>
          </a:p>
        </p:txBody>
      </p:sp>
      <p:sp>
        <p:nvSpPr>
          <p:cNvPr id="36878" name="Text Box 131">
            <a:extLst>
              <a:ext uri="{FF2B5EF4-FFF2-40B4-BE49-F238E27FC236}">
                <a16:creationId xmlns:a16="http://schemas.microsoft.com/office/drawing/2014/main" id="{0AF2B0D5-03D6-4F61-8380-5A602B29D9EA}"/>
              </a:ext>
            </a:extLst>
          </p:cNvPr>
          <p:cNvSpPr txBox="1">
            <a:spLocks noChangeArrowheads="1"/>
          </p:cNvSpPr>
          <p:nvPr/>
        </p:nvSpPr>
        <p:spPr bwMode="auto">
          <a:xfrm rot="-5400000">
            <a:off x="650082" y="4013994"/>
            <a:ext cx="3746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gn="ctr">
              <a:lnSpc>
                <a:spcPct val="100000"/>
              </a:lnSpc>
              <a:spcBef>
                <a:spcPct val="0"/>
              </a:spcBef>
              <a:buFontTx/>
              <a:buNone/>
            </a:pPr>
            <a:r>
              <a:rPr lang="en-GB" altLang="en-US" sz="1800"/>
              <a:t>Billions of Barrels per year</a:t>
            </a:r>
            <a:endParaRPr lang="en-GB" altLang="en-US"/>
          </a:p>
        </p:txBody>
      </p:sp>
      <p:sp>
        <p:nvSpPr>
          <p:cNvPr id="36879" name="Text Box 132">
            <a:extLst>
              <a:ext uri="{FF2B5EF4-FFF2-40B4-BE49-F238E27FC236}">
                <a16:creationId xmlns:a16="http://schemas.microsoft.com/office/drawing/2014/main" id="{B27509D8-AA71-4CB6-AE34-D9C4534F1030}"/>
              </a:ext>
            </a:extLst>
          </p:cNvPr>
          <p:cNvSpPr txBox="1">
            <a:spLocks noChangeArrowheads="1"/>
          </p:cNvSpPr>
          <p:nvPr/>
        </p:nvSpPr>
        <p:spPr bwMode="auto">
          <a:xfrm>
            <a:off x="8010525" y="5037138"/>
            <a:ext cx="16589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200"/>
              <a:t>Projected Discoveries</a:t>
            </a:r>
            <a:endParaRPr lang="en-GB" altLang="en-US" sz="1800"/>
          </a:p>
        </p:txBody>
      </p:sp>
      <p:sp>
        <p:nvSpPr>
          <p:cNvPr id="36880" name="Line 133">
            <a:extLst>
              <a:ext uri="{FF2B5EF4-FFF2-40B4-BE49-F238E27FC236}">
                <a16:creationId xmlns:a16="http://schemas.microsoft.com/office/drawing/2014/main" id="{75203649-26E1-405B-8166-2CFF7786C2E2}"/>
              </a:ext>
            </a:extLst>
          </p:cNvPr>
          <p:cNvSpPr>
            <a:spLocks noChangeAspect="1" noChangeShapeType="1"/>
          </p:cNvSpPr>
          <p:nvPr/>
        </p:nvSpPr>
        <p:spPr bwMode="auto">
          <a:xfrm rot="5400000">
            <a:off x="6486525" y="2960688"/>
            <a:ext cx="1587" cy="66500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1" name="Text Box 134">
            <a:extLst>
              <a:ext uri="{FF2B5EF4-FFF2-40B4-BE49-F238E27FC236}">
                <a16:creationId xmlns:a16="http://schemas.microsoft.com/office/drawing/2014/main" id="{9C964265-C787-48DA-A20F-C6628375C453}"/>
              </a:ext>
            </a:extLst>
          </p:cNvPr>
          <p:cNvSpPr txBox="1">
            <a:spLocks noChangeArrowheads="1"/>
          </p:cNvSpPr>
          <p:nvPr/>
        </p:nvSpPr>
        <p:spPr bwMode="auto">
          <a:xfrm>
            <a:off x="5875338" y="2922588"/>
            <a:ext cx="13049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600"/>
              <a:t>Discovery</a:t>
            </a:r>
            <a:endParaRPr lang="en-GB" altLang="en-US" sz="2400"/>
          </a:p>
        </p:txBody>
      </p:sp>
      <p:sp>
        <p:nvSpPr>
          <p:cNvPr id="36882" name="Text Box 135">
            <a:extLst>
              <a:ext uri="{FF2B5EF4-FFF2-40B4-BE49-F238E27FC236}">
                <a16:creationId xmlns:a16="http://schemas.microsoft.com/office/drawing/2014/main" id="{DDC01D7F-EC52-483F-AB4C-D68619ABF958}"/>
              </a:ext>
            </a:extLst>
          </p:cNvPr>
          <p:cNvSpPr txBox="1">
            <a:spLocks noChangeArrowheads="1"/>
          </p:cNvSpPr>
          <p:nvPr/>
        </p:nvSpPr>
        <p:spPr bwMode="auto">
          <a:xfrm>
            <a:off x="7531100" y="3705225"/>
            <a:ext cx="10683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US" altLang="en-US" sz="1800"/>
          </a:p>
        </p:txBody>
      </p:sp>
      <p:sp>
        <p:nvSpPr>
          <p:cNvPr id="36883" name="Line 136">
            <a:extLst>
              <a:ext uri="{FF2B5EF4-FFF2-40B4-BE49-F238E27FC236}">
                <a16:creationId xmlns:a16="http://schemas.microsoft.com/office/drawing/2014/main" id="{C8E3EC22-81CC-4638-9273-462404B1B93C}"/>
              </a:ext>
            </a:extLst>
          </p:cNvPr>
          <p:cNvSpPr>
            <a:spLocks noChangeShapeType="1"/>
          </p:cNvSpPr>
          <p:nvPr/>
        </p:nvSpPr>
        <p:spPr bwMode="auto">
          <a:xfrm>
            <a:off x="7931150" y="5454650"/>
            <a:ext cx="150653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4" name="Text Box 137">
            <a:extLst>
              <a:ext uri="{FF2B5EF4-FFF2-40B4-BE49-F238E27FC236}">
                <a16:creationId xmlns:a16="http://schemas.microsoft.com/office/drawing/2014/main" id="{85D0EF7B-D944-4F96-9C14-CA28E322BA0E}"/>
              </a:ext>
            </a:extLst>
          </p:cNvPr>
          <p:cNvSpPr txBox="1">
            <a:spLocks noChangeArrowheads="1"/>
          </p:cNvSpPr>
          <p:nvPr/>
        </p:nvSpPr>
        <p:spPr bwMode="auto">
          <a:xfrm>
            <a:off x="6780213" y="3854450"/>
            <a:ext cx="13049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600"/>
              <a:t>Production</a:t>
            </a:r>
            <a:endParaRPr lang="en-GB" altLang="en-US" sz="2400"/>
          </a:p>
        </p:txBody>
      </p:sp>
      <p:sp>
        <p:nvSpPr>
          <p:cNvPr id="311434" name="Text Box 138">
            <a:extLst>
              <a:ext uri="{FF2B5EF4-FFF2-40B4-BE49-F238E27FC236}">
                <a16:creationId xmlns:a16="http://schemas.microsoft.com/office/drawing/2014/main" id="{A07495BD-7E70-43A8-AD27-49A0D3C07C14}"/>
              </a:ext>
            </a:extLst>
          </p:cNvPr>
          <p:cNvSpPr txBox="1">
            <a:spLocks noChangeArrowheads="1"/>
          </p:cNvSpPr>
          <p:nvPr/>
        </p:nvSpPr>
        <p:spPr bwMode="auto">
          <a:xfrm>
            <a:off x="3468688" y="16891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NZ" altLang="en-US" sz="2400">
                <a:solidFill>
                  <a:schemeClr val="tx2"/>
                </a:solidFill>
                <a:latin typeface="Arial Rounded MT Bold" panose="020F0704030504030204" pitchFamily="34" charset="0"/>
              </a:rPr>
              <a:t>Global Oil Production will Peak and Decline</a:t>
            </a:r>
            <a:endParaRPr lang="en-GB" altLang="en-US" sz="2400">
              <a:solidFill>
                <a:schemeClr val="tx2"/>
              </a:solidFill>
              <a:latin typeface="Arial Rounded MT Bold" panose="020F0704030504030204" pitchFamily="34" charset="0"/>
            </a:endParaRPr>
          </a:p>
        </p:txBody>
      </p:sp>
      <p:sp>
        <p:nvSpPr>
          <p:cNvPr id="311435" name="Line 139">
            <a:extLst>
              <a:ext uri="{FF2B5EF4-FFF2-40B4-BE49-F238E27FC236}">
                <a16:creationId xmlns:a16="http://schemas.microsoft.com/office/drawing/2014/main" id="{A7A9BBBC-BAE0-417D-A253-40AC0A1C14E3}"/>
              </a:ext>
            </a:extLst>
          </p:cNvPr>
          <p:cNvSpPr>
            <a:spLocks noChangeShapeType="1"/>
          </p:cNvSpPr>
          <p:nvPr/>
        </p:nvSpPr>
        <p:spPr bwMode="auto">
          <a:xfrm flipH="1">
            <a:off x="7970838" y="5791200"/>
            <a:ext cx="1066800" cy="0"/>
          </a:xfrm>
          <a:prstGeom prst="line">
            <a:avLst/>
          </a:prstGeom>
          <a:noFill/>
          <a:ln w="76200">
            <a:solidFill>
              <a:srgbClr val="46004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1436" name="AutoShape 140">
            <a:extLst>
              <a:ext uri="{FF2B5EF4-FFF2-40B4-BE49-F238E27FC236}">
                <a16:creationId xmlns:a16="http://schemas.microsoft.com/office/drawing/2014/main" id="{F8D8E7EE-C963-4624-A274-E344AFA5EADE}"/>
              </a:ext>
            </a:extLst>
          </p:cNvPr>
          <p:cNvSpPr>
            <a:spLocks noChangeArrowheads="1"/>
          </p:cNvSpPr>
          <p:nvPr/>
        </p:nvSpPr>
        <p:spPr bwMode="auto">
          <a:xfrm>
            <a:off x="7940675" y="2243138"/>
            <a:ext cx="2725738" cy="1531937"/>
          </a:xfrm>
          <a:prstGeom prst="flowChartAlternateProcess">
            <a:avLst/>
          </a:prstGeom>
          <a:solidFill>
            <a:srgbClr val="460046"/>
          </a:solidFill>
          <a:ln w="9525">
            <a:solidFill>
              <a:schemeClr val="accent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US" altLang="en-US">
                <a:solidFill>
                  <a:schemeClr val="bg1"/>
                </a:solidFill>
                <a:latin typeface="Bookman Old Style" panose="02050604050505020204" pitchFamily="18" charset="0"/>
              </a:rPr>
              <a:t>Big Oil Find in the Gulf of Mexico!</a:t>
            </a:r>
            <a:endParaRPr lang="en-GB" altLang="en-US">
              <a:solidFill>
                <a:schemeClr val="bg1"/>
              </a:solidFill>
              <a:latin typeface="Bookman Old Style" panose="02050604050505020204" pitchFamily="18" charset="0"/>
            </a:endParaRPr>
          </a:p>
        </p:txBody>
      </p:sp>
      <p:sp>
        <p:nvSpPr>
          <p:cNvPr id="8" name="Text Placeholder 7">
            <a:extLst>
              <a:ext uri="{FF2B5EF4-FFF2-40B4-BE49-F238E27FC236}">
                <a16:creationId xmlns:a16="http://schemas.microsoft.com/office/drawing/2014/main" id="{E701C5B1-0249-4A29-A239-9C250A41AB4C}"/>
              </a:ext>
            </a:extLst>
          </p:cNvPr>
          <p:cNvSpPr>
            <a:spLocks noGrp="1"/>
          </p:cNvSpPr>
          <p:nvPr>
            <p:ph type="body" idx="1"/>
          </p:nvPr>
        </p:nvSpPr>
        <p:spPr>
          <a:xfrm>
            <a:off x="831850" y="1687513"/>
            <a:ext cx="10515600" cy="4402137"/>
          </a:xfrm>
        </p:spPr>
        <p:txBody>
          <a:bodyPr/>
          <a:lstStyle/>
          <a:p>
            <a:pPr>
              <a:defRPr/>
            </a:pPr>
            <a:endParaRPr lang="en-US"/>
          </a:p>
        </p:txBody>
      </p:sp>
      <p:sp>
        <p:nvSpPr>
          <p:cNvPr id="140" name="Rectangle 2">
            <a:extLst>
              <a:ext uri="{FF2B5EF4-FFF2-40B4-BE49-F238E27FC236}">
                <a16:creationId xmlns:a16="http://schemas.microsoft.com/office/drawing/2014/main" id="{8D39D0D1-593C-48F4-972C-797FE88E0988}"/>
              </a:ext>
            </a:extLst>
          </p:cNvPr>
          <p:cNvSpPr>
            <a:spLocks noGrp="1" noChangeArrowheads="1"/>
          </p:cNvSpPr>
          <p:nvPr>
            <p:ph type="title"/>
          </p:nvPr>
        </p:nvSpPr>
        <p:spPr>
          <a:xfrm>
            <a:off x="836613" y="401638"/>
            <a:ext cx="10852150" cy="768350"/>
          </a:xfrm>
        </p:spPr>
        <p:txBody>
          <a:bodyPr>
            <a:normAutofit/>
          </a:bodyPr>
          <a:lstStyle/>
          <a:p>
            <a:pPr eaLnBrk="1" hangingPunct="1">
              <a:defRPr/>
            </a:pPr>
            <a:r>
              <a:rPr lang="en-AU" sz="3600" b="1" dirty="0"/>
              <a:t>Past and Projected World Oil Production (Cont.)</a:t>
            </a:r>
          </a:p>
        </p:txBody>
      </p:sp>
      <p:sp>
        <p:nvSpPr>
          <p:cNvPr id="141" name="TextBox 140">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12</a:t>
            </a:r>
            <a:endParaRPr lang="en-GB"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11434"/>
                                        </p:tgtEl>
                                        <p:attrNameLst>
                                          <p:attrName>style.visibility</p:attrName>
                                        </p:attrNameLst>
                                      </p:cBhvr>
                                      <p:to>
                                        <p:strVal val="visible"/>
                                      </p:to>
                                    </p:set>
                                    <p:anim calcmode="lin" valueType="num">
                                      <p:cBhvr additive="base">
                                        <p:cTn id="7" dur="500" fill="hold"/>
                                        <p:tgtEl>
                                          <p:spTgt spid="311434"/>
                                        </p:tgtEl>
                                        <p:attrNameLst>
                                          <p:attrName>ppt_x</p:attrName>
                                        </p:attrNameLst>
                                      </p:cBhvr>
                                      <p:tavLst>
                                        <p:tav tm="0">
                                          <p:val>
                                            <p:strVal val="#ppt_x"/>
                                          </p:val>
                                        </p:tav>
                                        <p:tav tm="100000">
                                          <p:val>
                                            <p:strVal val="#ppt_x"/>
                                          </p:val>
                                        </p:tav>
                                      </p:tavLst>
                                    </p:anim>
                                    <p:anim calcmode="lin" valueType="num">
                                      <p:cBhvr additive="base">
                                        <p:cTn id="8" dur="500" fill="hold"/>
                                        <p:tgtEl>
                                          <p:spTgt spid="3114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11436"/>
                                        </p:tgtEl>
                                        <p:attrNameLst>
                                          <p:attrName>style.visibility</p:attrName>
                                        </p:attrNameLst>
                                      </p:cBhvr>
                                      <p:to>
                                        <p:strVal val="visible"/>
                                      </p:to>
                                    </p:set>
                                    <p:animEffect transition="in" filter="fade">
                                      <p:cBhvr>
                                        <p:cTn id="13" dur="1000"/>
                                        <p:tgtEl>
                                          <p:spTgt spid="311436"/>
                                        </p:tgtEl>
                                      </p:cBhvr>
                                    </p:animEffect>
                                  </p:childTnLst>
                                </p:cTn>
                              </p:par>
                            </p:childTnLst>
                          </p:cTn>
                        </p:par>
                        <p:par>
                          <p:cTn id="14" fill="hold" nodeType="afterGroup">
                            <p:stCondLst>
                              <p:cond delay="1000"/>
                            </p:stCondLst>
                            <p:childTnLst>
                              <p:par>
                                <p:cTn id="15" presetID="6" presetClass="emph" presetSubtype="0" fill="hold" grpId="2" nodeType="afterEffect">
                                  <p:stCondLst>
                                    <p:cond delay="0"/>
                                  </p:stCondLst>
                                  <p:childTnLst>
                                    <p:animScale>
                                      <p:cBhvr>
                                        <p:cTn id="16" dur="2000" fill="hold"/>
                                        <p:tgtEl>
                                          <p:spTgt spid="311436"/>
                                        </p:tgtEl>
                                      </p:cBhvr>
                                      <p:by x="70000" y="70000"/>
                                    </p:animScale>
                                  </p:childTnLst>
                                </p:cTn>
                              </p:par>
                            </p:childTnLst>
                          </p:cTn>
                        </p:par>
                        <p:par>
                          <p:cTn id="17" fill="hold" nodeType="afterGroup">
                            <p:stCondLst>
                              <p:cond delay="3000"/>
                            </p:stCondLst>
                            <p:childTnLst>
                              <p:par>
                                <p:cTn id="18" presetID="42" presetClass="path" presetSubtype="0" accel="50000" decel="50000" fill="hold" grpId="1" nodeType="afterEffect">
                                  <p:stCondLst>
                                    <p:cond delay="0"/>
                                  </p:stCondLst>
                                  <p:childTnLst>
                                    <p:animMotion origin="layout" path="M 0 0  L 0 0.33333  E" pathEditMode="relative" ptsTypes="">
                                      <p:cBhvr>
                                        <p:cTn id="19" dur="2000" fill="hold"/>
                                        <p:tgtEl>
                                          <p:spTgt spid="311436"/>
                                        </p:tgtEl>
                                        <p:attrNameLst>
                                          <p:attrName>ppt_x</p:attrName>
                                          <p:attrName>ppt_y</p:attrName>
                                        </p:attrNameLst>
                                      </p:cBhvr>
                                    </p:animMotion>
                                  </p:childTnLst>
                                </p:cTn>
                              </p:par>
                            </p:childTnLst>
                          </p:cTn>
                        </p:par>
                        <p:par>
                          <p:cTn id="20" fill="hold" nodeType="afterGroup">
                            <p:stCondLst>
                              <p:cond delay="5000"/>
                            </p:stCondLst>
                            <p:childTnLst>
                              <p:par>
                                <p:cTn id="21" presetID="2" presetClass="entr" presetSubtype="2" fill="hold" nodeType="afterEffect">
                                  <p:stCondLst>
                                    <p:cond delay="0"/>
                                  </p:stCondLst>
                                  <p:childTnLst>
                                    <p:set>
                                      <p:cBhvr>
                                        <p:cTn id="22" dur="1" fill="hold">
                                          <p:stCondLst>
                                            <p:cond delay="0"/>
                                          </p:stCondLst>
                                        </p:cTn>
                                        <p:tgtEl>
                                          <p:spTgt spid="311435"/>
                                        </p:tgtEl>
                                        <p:attrNameLst>
                                          <p:attrName>style.visibility</p:attrName>
                                        </p:attrNameLst>
                                      </p:cBhvr>
                                      <p:to>
                                        <p:strVal val="visible"/>
                                      </p:to>
                                    </p:set>
                                    <p:anim calcmode="lin" valueType="num">
                                      <p:cBhvr additive="base">
                                        <p:cTn id="23" dur="500" fill="hold"/>
                                        <p:tgtEl>
                                          <p:spTgt spid="311435"/>
                                        </p:tgtEl>
                                        <p:attrNameLst>
                                          <p:attrName>ppt_x</p:attrName>
                                        </p:attrNameLst>
                                      </p:cBhvr>
                                      <p:tavLst>
                                        <p:tav tm="0">
                                          <p:val>
                                            <p:strVal val="1+#ppt_w/2"/>
                                          </p:val>
                                        </p:tav>
                                        <p:tav tm="100000">
                                          <p:val>
                                            <p:strVal val="#ppt_x"/>
                                          </p:val>
                                        </p:tav>
                                      </p:tavLst>
                                    </p:anim>
                                    <p:anim calcmode="lin" valueType="num">
                                      <p:cBhvr additive="base">
                                        <p:cTn id="24" dur="500" fill="hold"/>
                                        <p:tgtEl>
                                          <p:spTgt spid="3114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434" grpId="0"/>
      <p:bldP spid="311436" grpId="0" animBg="1"/>
      <p:bldP spid="311436" grpId="1" animBg="1"/>
      <p:bldP spid="311436"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noChangeArrowheads="1"/>
          </p:cNvSpPr>
          <p:nvPr>
            <p:ph type="title"/>
          </p:nvPr>
        </p:nvSpPr>
        <p:spPr>
          <a:xfrm>
            <a:off x="836613" y="401638"/>
            <a:ext cx="10515600" cy="754062"/>
          </a:xfrm>
        </p:spPr>
        <p:txBody>
          <a:bodyPr/>
          <a:lstStyle/>
          <a:p>
            <a:pPr algn="ctr" eaLnBrk="1" hangingPunct="1"/>
            <a:r>
              <a:rPr lang="en-US" altLang="en-US" sz="3200" b="1" dirty="0"/>
              <a:t>Fuel Share of Global Electricity Production</a:t>
            </a:r>
          </a:p>
        </p:txBody>
      </p:sp>
      <p:sp>
        <p:nvSpPr>
          <p:cNvPr id="4" name="Text Placeholder 1">
            <a:extLst>
              <a:ext uri="{FF2B5EF4-FFF2-40B4-BE49-F238E27FC236}">
                <a16:creationId xmlns:a16="http://schemas.microsoft.com/office/drawing/2014/main" id="{2F388EF0-26ED-4060-A104-2E557BD92E06}"/>
              </a:ext>
            </a:extLst>
          </p:cNvPr>
          <p:cNvSpPr txBox="1">
            <a:spLocks/>
          </p:cNvSpPr>
          <p:nvPr/>
        </p:nvSpPr>
        <p:spPr>
          <a:xfrm>
            <a:off x="0" y="1339850"/>
            <a:ext cx="12192000" cy="49323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auto">
              <a:spcAft>
                <a:spcPts val="0"/>
              </a:spcAft>
              <a:buClr>
                <a:srgbClr val="0000FF"/>
              </a:buClr>
              <a:buSzPct val="150000"/>
              <a:buFont typeface="Wingdings" panose="05000000000000000000" pitchFamily="2" charset="2"/>
              <a:buChar char="§"/>
              <a:defRPr/>
            </a:pPr>
            <a:endParaRPr lang="en-US" sz="10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2700" dirty="0">
              <a:solidFill>
                <a:schemeClr val="tx1">
                  <a:lumMod val="95000"/>
                  <a:lumOff val="5000"/>
                </a:schemeClr>
              </a:solidFill>
            </a:endParaRPr>
          </a:p>
        </p:txBody>
      </p:sp>
      <p:sp>
        <p:nvSpPr>
          <p:cNvPr id="38917" name="TextBox 2"/>
          <p:cNvSpPr txBox="1">
            <a:spLocks noChangeArrowheads="1"/>
          </p:cNvSpPr>
          <p:nvPr/>
        </p:nvSpPr>
        <p:spPr bwMode="auto">
          <a:xfrm>
            <a:off x="0" y="5816600"/>
            <a:ext cx="113522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US" altLang="en-US" sz="1400">
                <a:solidFill>
                  <a:srgbClr val="000000"/>
                </a:solidFill>
              </a:rPr>
              <a:t>World Energy Outlook Report,2023</a:t>
            </a:r>
          </a:p>
        </p:txBody>
      </p:sp>
      <p:pic>
        <p:nvPicPr>
          <p:cNvPr id="389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5475" y="1559455"/>
            <a:ext cx="5287592" cy="342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Box 5"/>
          <p:cNvSpPr txBox="1">
            <a:spLocks noChangeArrowheads="1"/>
          </p:cNvSpPr>
          <p:nvPr/>
        </p:nvSpPr>
        <p:spPr bwMode="auto">
          <a:xfrm>
            <a:off x="4650620" y="4794251"/>
            <a:ext cx="68963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AU" altLang="en-US" sz="1800" b="1" dirty="0">
                <a:solidFill>
                  <a:srgbClr val="FF0000"/>
                </a:solidFill>
                <a:latin typeface="Verdana" panose="020B0604030504040204" pitchFamily="34" charset="0"/>
                <a:cs typeface="Arial" panose="020B0604020202020204" pitchFamily="34" charset="0"/>
              </a:rPr>
              <a:t>In 2023, </a:t>
            </a:r>
            <a:r>
              <a:rPr lang="en-AU" altLang="en-US" sz="1800" dirty="0">
                <a:solidFill>
                  <a:srgbClr val="000000"/>
                </a:solidFill>
                <a:latin typeface="Verdana" panose="020B0604030504040204" pitchFamily="34" charset="0"/>
                <a:cs typeface="Arial" panose="020B0604020202020204" pitchFamily="34" charset="0"/>
              </a:rPr>
              <a:t>fossil fuels contributed approximately </a:t>
            </a:r>
            <a:r>
              <a:rPr lang="en-AU" altLang="en-US" sz="1800" b="1" dirty="0">
                <a:solidFill>
                  <a:srgbClr val="FF0000"/>
                </a:solidFill>
                <a:latin typeface="Verdana" panose="020B0604030504040204" pitchFamily="34" charset="0"/>
                <a:cs typeface="Arial" panose="020B0604020202020204" pitchFamily="34" charset="0"/>
              </a:rPr>
              <a:t>60.64% of global electricity </a:t>
            </a:r>
            <a:r>
              <a:rPr lang="en-AU" altLang="en-US" sz="1800" dirty="0">
                <a:solidFill>
                  <a:srgbClr val="000000"/>
                </a:solidFill>
                <a:latin typeface="Verdana" panose="020B0604030504040204" pitchFamily="34" charset="0"/>
                <a:cs typeface="Arial" panose="020B0604020202020204" pitchFamily="34" charset="0"/>
              </a:rPr>
              <a:t>supply. In 2008, approximately 68% was the global electricity supply. </a:t>
            </a:r>
            <a:r>
              <a:rPr lang="en-AU" altLang="en-US" sz="1800" b="1" dirty="0">
                <a:solidFill>
                  <a:srgbClr val="FF0000"/>
                </a:solidFill>
                <a:latin typeface="Verdana" panose="020B0604030504040204" pitchFamily="34" charset="0"/>
                <a:cs typeface="Arial" panose="020B0604020202020204" pitchFamily="34" charset="0"/>
              </a:rPr>
              <a:t>That is a 7 % decrease in the use of fossil fuels</a:t>
            </a:r>
          </a:p>
        </p:txBody>
      </p:sp>
      <p:graphicFrame>
        <p:nvGraphicFramePr>
          <p:cNvPr id="11" name="Chart 10">
            <a:extLst>
              <a:ext uri="{FF2B5EF4-FFF2-40B4-BE49-F238E27FC236}">
                <a16:creationId xmlns:a16="http://schemas.microsoft.com/office/drawing/2014/main" id="{97250DB8-9870-4D75-A7E6-40514F36E1F7}"/>
              </a:ext>
            </a:extLst>
          </p:cNvPr>
          <p:cNvGraphicFramePr/>
          <p:nvPr>
            <p:extLst>
              <p:ext uri="{D42A27DB-BD31-4B8C-83A1-F6EECF244321}">
                <p14:modId xmlns:p14="http://schemas.microsoft.com/office/powerpoint/2010/main" val="1780221104"/>
              </p:ext>
            </p:extLst>
          </p:nvPr>
        </p:nvGraphicFramePr>
        <p:xfrm>
          <a:off x="-194733" y="2066584"/>
          <a:ext cx="4940527" cy="2908767"/>
        </p:xfrm>
        <a:graphic>
          <a:graphicData uri="http://schemas.openxmlformats.org/drawingml/2006/chart">
            <c:chart xmlns:c="http://schemas.openxmlformats.org/drawingml/2006/chart" xmlns:r="http://schemas.openxmlformats.org/officeDocument/2006/relationships" r:id="rId4"/>
          </a:graphicData>
        </a:graphic>
      </p:graphicFrame>
      <p:sp>
        <p:nvSpPr>
          <p:cNvPr id="38921" name="TextBox 8"/>
          <p:cNvSpPr txBox="1">
            <a:spLocks noChangeArrowheads="1"/>
          </p:cNvSpPr>
          <p:nvPr/>
        </p:nvSpPr>
        <p:spPr bwMode="auto">
          <a:xfrm>
            <a:off x="7509405" y="1334917"/>
            <a:ext cx="1795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gn="ctr">
              <a:lnSpc>
                <a:spcPct val="100000"/>
              </a:lnSpc>
              <a:spcBef>
                <a:spcPct val="0"/>
              </a:spcBef>
              <a:buFontTx/>
              <a:buNone/>
            </a:pPr>
            <a:r>
              <a:rPr lang="en-US" altLang="en-US" sz="1800" b="1" dirty="0"/>
              <a:t>2023</a:t>
            </a:r>
            <a:endParaRPr lang="en-GB" altLang="en-US" sz="1800" b="1" dirty="0"/>
          </a:p>
        </p:txBody>
      </p:sp>
      <p:sp>
        <p:nvSpPr>
          <p:cNvPr id="38922" name="TextBox 9"/>
          <p:cNvSpPr txBox="1">
            <a:spLocks noChangeArrowheads="1"/>
          </p:cNvSpPr>
          <p:nvPr/>
        </p:nvSpPr>
        <p:spPr bwMode="auto">
          <a:xfrm>
            <a:off x="1920988" y="1519067"/>
            <a:ext cx="1098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US" altLang="en-US" sz="1800" b="1" dirty="0"/>
              <a:t>2008</a:t>
            </a:r>
            <a:endParaRPr lang="en-GB" altLang="en-US" sz="1800" b="1" dirty="0"/>
          </a:p>
        </p:txBody>
      </p:sp>
      <p:sp>
        <p:nvSpPr>
          <p:cNvPr id="10" name="TextBox 9">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13</a:t>
            </a:r>
            <a:endParaRPr lang="en-GB" dirty="0">
              <a:latin typeface="+mn-lt"/>
            </a:endParaRPr>
          </a:p>
        </p:txBody>
      </p:sp>
    </p:spTree>
    <p:extLst>
      <p:ext uri="{BB962C8B-B14F-4D97-AF65-F5344CB8AC3E}">
        <p14:creationId xmlns:p14="http://schemas.microsoft.com/office/powerpoint/2010/main" val="64687163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noChangeArrowheads="1"/>
          </p:cNvSpPr>
          <p:nvPr>
            <p:ph type="title"/>
          </p:nvPr>
        </p:nvSpPr>
        <p:spPr>
          <a:xfrm>
            <a:off x="836613" y="401638"/>
            <a:ext cx="10515600" cy="754062"/>
          </a:xfrm>
        </p:spPr>
        <p:txBody>
          <a:bodyPr/>
          <a:lstStyle/>
          <a:p>
            <a:pPr algn="ctr" eaLnBrk="1" hangingPunct="1"/>
            <a:r>
              <a:rPr lang="en-US" altLang="en-US" sz="3600" b="1" dirty="0"/>
              <a:t>Growth in Electrical Energy Demand</a:t>
            </a:r>
          </a:p>
        </p:txBody>
      </p:sp>
      <p:sp>
        <p:nvSpPr>
          <p:cNvPr id="4" name="Text Placeholder 1">
            <a:extLst>
              <a:ext uri="{FF2B5EF4-FFF2-40B4-BE49-F238E27FC236}">
                <a16:creationId xmlns:a16="http://schemas.microsoft.com/office/drawing/2014/main" id="{65A1A5D6-FC0F-4613-A04E-8DE7A9447D59}"/>
              </a:ext>
            </a:extLst>
          </p:cNvPr>
          <p:cNvSpPr txBox="1">
            <a:spLocks/>
          </p:cNvSpPr>
          <p:nvPr/>
        </p:nvSpPr>
        <p:spPr>
          <a:xfrm>
            <a:off x="0" y="1339850"/>
            <a:ext cx="12192000" cy="49323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auto">
              <a:spcAft>
                <a:spcPts val="0"/>
              </a:spcAft>
              <a:buClr>
                <a:srgbClr val="0000FF"/>
              </a:buClr>
              <a:buSzPct val="150000"/>
              <a:buFont typeface="Wingdings" panose="05000000000000000000" pitchFamily="2" charset="2"/>
              <a:buChar char="§"/>
              <a:defRPr/>
            </a:pPr>
            <a:endParaRPr lang="en-US" sz="10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2700" dirty="0">
              <a:solidFill>
                <a:schemeClr val="tx1">
                  <a:lumMod val="95000"/>
                  <a:lumOff val="5000"/>
                </a:schemeClr>
              </a:solidFill>
            </a:endParaRPr>
          </a:p>
        </p:txBody>
      </p:sp>
      <p:sp>
        <p:nvSpPr>
          <p:cNvPr id="40965" name="TextBox 7"/>
          <p:cNvSpPr txBox="1">
            <a:spLocks noChangeArrowheads="1"/>
          </p:cNvSpPr>
          <p:nvPr/>
        </p:nvSpPr>
        <p:spPr bwMode="auto">
          <a:xfrm>
            <a:off x="468313" y="5376863"/>
            <a:ext cx="3875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US" altLang="en-US" sz="1800"/>
              <a:t>Source: IEA – Executive Summary – Electricity Production 2024</a:t>
            </a:r>
            <a:endParaRPr lang="en-GB" altLang="en-US" sz="1800"/>
          </a:p>
        </p:txBody>
      </p:sp>
      <p:pic>
        <p:nvPicPr>
          <p:cNvPr id="409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795463"/>
            <a:ext cx="67437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E48FC5E-ADC2-491B-8042-60187F7278C4}"/>
              </a:ext>
            </a:extLst>
          </p:cNvPr>
          <p:cNvSpPr txBox="1"/>
          <p:nvPr/>
        </p:nvSpPr>
        <p:spPr>
          <a:xfrm>
            <a:off x="7597775" y="1795463"/>
            <a:ext cx="4392613" cy="3416300"/>
          </a:xfrm>
          <a:prstGeom prst="rect">
            <a:avLst/>
          </a:prstGeom>
          <a:noFill/>
        </p:spPr>
        <p:txBody>
          <a:bodyPr>
            <a:spAutoFit/>
          </a:bodyPr>
          <a:lstStyle/>
          <a:p>
            <a:pPr>
              <a:defRPr/>
            </a:pPr>
            <a:r>
              <a:rPr lang="en-US" dirty="0"/>
              <a:t>Graph showing two key aspects of global electricity demand growth:</a:t>
            </a:r>
          </a:p>
          <a:p>
            <a:pPr>
              <a:defRPr/>
            </a:pPr>
            <a:endParaRPr lang="en-US" dirty="0"/>
          </a:p>
          <a:p>
            <a:pPr marL="285750" indent="-285750">
              <a:buFont typeface="Arial" panose="020B0604020202020204" pitchFamily="34" charset="0"/>
              <a:buChar char="•"/>
              <a:defRPr/>
            </a:pPr>
            <a:r>
              <a:rPr lang="en-US" dirty="0">
                <a:solidFill>
                  <a:srgbClr val="0070C0"/>
                </a:solidFill>
              </a:rPr>
              <a:t>Projected rise in global electricity demand from </a:t>
            </a:r>
            <a:r>
              <a:rPr lang="en-US" b="1" dirty="0">
                <a:solidFill>
                  <a:srgbClr val="C00000"/>
                </a:solidFill>
              </a:rPr>
              <a:t>2.5% in 2023 to 4% in 2024 and 2025.</a:t>
            </a:r>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r>
              <a:rPr lang="en-US" dirty="0">
                <a:solidFill>
                  <a:schemeClr val="accent2"/>
                </a:solidFill>
              </a:rPr>
              <a:t>Bar chart showing the significant regional growth rates, </a:t>
            </a:r>
            <a:r>
              <a:rPr lang="en-US" b="1" dirty="0">
                <a:solidFill>
                  <a:srgbClr val="FF0000"/>
                </a:solidFill>
              </a:rPr>
              <a:t>with India </a:t>
            </a:r>
            <a:r>
              <a:rPr lang="en-US" dirty="0">
                <a:solidFill>
                  <a:schemeClr val="accent2"/>
                </a:solidFill>
              </a:rPr>
              <a:t>leading at 8%, followed by </a:t>
            </a:r>
            <a:r>
              <a:rPr lang="en-US" b="1" dirty="0">
                <a:solidFill>
                  <a:srgbClr val="FF0000"/>
                </a:solidFill>
              </a:rPr>
              <a:t>China</a:t>
            </a:r>
            <a:r>
              <a:rPr lang="en-US" dirty="0">
                <a:solidFill>
                  <a:schemeClr val="accent2"/>
                </a:solidFill>
              </a:rPr>
              <a:t> at 6%, the USA at 3%, and the EU at 1%</a:t>
            </a:r>
            <a:endParaRPr lang="en-GB" dirty="0">
              <a:solidFill>
                <a:schemeClr val="accent2"/>
              </a:solidFill>
            </a:endParaRPr>
          </a:p>
        </p:txBody>
      </p:sp>
      <p:sp>
        <p:nvSpPr>
          <p:cNvPr id="7" name="TextBox 6">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14</a:t>
            </a:r>
            <a:endParaRPr lang="en-GB" dirty="0">
              <a:latin typeface="+mn-lt"/>
            </a:endParaRPr>
          </a:p>
        </p:txBody>
      </p:sp>
    </p:spTree>
    <p:extLst>
      <p:ext uri="{BB962C8B-B14F-4D97-AF65-F5344CB8AC3E}">
        <p14:creationId xmlns:p14="http://schemas.microsoft.com/office/powerpoint/2010/main" val="6201960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a:xfrm>
            <a:off x="836613" y="401638"/>
            <a:ext cx="10515600" cy="754062"/>
          </a:xfrm>
        </p:spPr>
        <p:txBody>
          <a:bodyPr/>
          <a:lstStyle/>
          <a:p>
            <a:pPr algn="ctr">
              <a:lnSpc>
                <a:spcPct val="100000"/>
              </a:lnSpc>
            </a:pPr>
            <a:r>
              <a:rPr lang="en-GB" altLang="en-US" b="1" dirty="0">
                <a:cs typeface="Arial" panose="020B0604020202020204" pitchFamily="34" charset="0"/>
              </a:rPr>
              <a:t>Electricity Statistics in Ghana</a:t>
            </a:r>
            <a:endParaRPr lang="LID4096" altLang="en-US" dirty="0"/>
          </a:p>
        </p:txBody>
      </p:sp>
      <p:sp>
        <p:nvSpPr>
          <p:cNvPr id="10" name="Content Placeholder 3">
            <a:extLst>
              <a:ext uri="{FF2B5EF4-FFF2-40B4-BE49-F238E27FC236}">
                <a16:creationId xmlns:a16="http://schemas.microsoft.com/office/drawing/2014/main" id="{A51BAC86-C68C-4059-A85B-17E5F74F7CE0}"/>
              </a:ext>
            </a:extLst>
          </p:cNvPr>
          <p:cNvSpPr txBox="1">
            <a:spLocks/>
          </p:cNvSpPr>
          <p:nvPr/>
        </p:nvSpPr>
        <p:spPr>
          <a:xfrm>
            <a:off x="5575301" y="2091098"/>
            <a:ext cx="6215062" cy="355241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Wingdings" panose="05000000000000000000" pitchFamily="2" charset="2"/>
              <a:buChar char="§"/>
              <a:defRPr/>
            </a:pPr>
            <a:r>
              <a:rPr lang="en-GB" sz="2400" b="1" dirty="0">
                <a:solidFill>
                  <a:srgbClr val="FF0000"/>
                </a:solidFill>
                <a:latin typeface="Times New Roman" panose="02020603050405020304" pitchFamily="18" charset="0"/>
                <a:cs typeface="Times New Roman" panose="02020603050405020304" pitchFamily="18" charset="0"/>
              </a:rPr>
              <a:t>Population 2021 </a:t>
            </a:r>
            <a:r>
              <a:rPr lang="en-GB" sz="2400" dirty="0">
                <a:solidFill>
                  <a:srgbClr val="000000"/>
                </a:solidFill>
                <a:latin typeface="Times New Roman" panose="02020603050405020304" pitchFamily="18" charset="0"/>
                <a:cs typeface="Times New Roman" panose="02020603050405020304" pitchFamily="18" charset="0"/>
              </a:rPr>
              <a:t>PHC : 30.8 million</a:t>
            </a:r>
          </a:p>
          <a:p>
            <a:pPr marL="457200" indent="-457200">
              <a:lnSpc>
                <a:spcPct val="100000"/>
              </a:lnSpc>
              <a:buFont typeface="Wingdings" panose="05000000000000000000" pitchFamily="2" charset="2"/>
              <a:buChar char="§"/>
              <a:defRPr/>
            </a:pPr>
            <a:r>
              <a:rPr lang="en-GB" sz="2400" dirty="0">
                <a:solidFill>
                  <a:srgbClr val="000000"/>
                </a:solidFill>
                <a:latin typeface="Times New Roman" panose="02020603050405020304" pitchFamily="18" charset="0"/>
                <a:cs typeface="Times New Roman" panose="02020603050405020304" pitchFamily="18" charset="0"/>
              </a:rPr>
              <a:t>2022 National population electricity access rate: 88.8%</a:t>
            </a:r>
          </a:p>
          <a:p>
            <a:pPr marL="457200" indent="-457200">
              <a:lnSpc>
                <a:spcPct val="100000"/>
              </a:lnSpc>
              <a:buFont typeface="Wingdings" panose="05000000000000000000" pitchFamily="2" charset="2"/>
              <a:buChar char="§"/>
              <a:defRPr/>
            </a:pPr>
            <a:r>
              <a:rPr lang="en-GB" sz="2400" dirty="0">
                <a:solidFill>
                  <a:srgbClr val="000000"/>
                </a:solidFill>
                <a:latin typeface="Times New Roman" panose="02020603050405020304" pitchFamily="18" charset="0"/>
                <a:cs typeface="Times New Roman" panose="02020603050405020304" pitchFamily="18" charset="0"/>
              </a:rPr>
              <a:t>2022 National household electricity access rate: 86.8%</a:t>
            </a:r>
          </a:p>
          <a:p>
            <a:pPr marL="457200" indent="-457200">
              <a:lnSpc>
                <a:spcPct val="100000"/>
              </a:lnSpc>
              <a:buFont typeface="Wingdings" panose="05000000000000000000" pitchFamily="2" charset="2"/>
              <a:buChar char="§"/>
              <a:defRPr/>
            </a:pPr>
            <a:r>
              <a:rPr lang="en-GB" sz="2400" dirty="0">
                <a:solidFill>
                  <a:srgbClr val="000000"/>
                </a:solidFill>
                <a:latin typeface="Times New Roman" panose="02020603050405020304" pitchFamily="18" charset="0"/>
                <a:cs typeface="Times New Roman" panose="02020603050405020304" pitchFamily="18" charset="0"/>
              </a:rPr>
              <a:t>2020 Electricity consumption per capita was 713 kWh, expected to increase to 1,282 kWh by 2030. Based</a:t>
            </a:r>
          </a:p>
          <a:p>
            <a:pPr>
              <a:lnSpc>
                <a:spcPct val="100000"/>
              </a:lnSpc>
              <a:defRPr/>
            </a:pPr>
            <a:endParaRPr lang="en-GH" sz="4000" dirty="0">
              <a:latin typeface="Times New Roman" panose="02020603050405020304" pitchFamily="18" charset="0"/>
              <a:cs typeface="Times New Roman" panose="02020603050405020304" pitchFamily="18" charset="0"/>
            </a:endParaRPr>
          </a:p>
        </p:txBody>
      </p:sp>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t="7143" b="5080"/>
          <a:stretch>
            <a:fillRect/>
          </a:stretch>
        </p:blipFill>
        <p:spPr bwMode="auto">
          <a:xfrm>
            <a:off x="484189" y="1461155"/>
            <a:ext cx="3456216" cy="38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9"/>
          <p:cNvSpPr txBox="1">
            <a:spLocks noChangeArrowheads="1"/>
          </p:cNvSpPr>
          <p:nvPr/>
        </p:nvSpPr>
        <p:spPr bwMode="auto">
          <a:xfrm>
            <a:off x="578733" y="5643516"/>
            <a:ext cx="3681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800" i="1" dirty="0">
                <a:solidFill>
                  <a:srgbClr val="0099CC"/>
                </a:solidFill>
                <a:latin typeface="Times New Roman" panose="02020603050405020304" pitchFamily="18" charset="0"/>
                <a:ea typeface="Calibri" panose="020F0502020204030204" pitchFamily="34" charset="0"/>
                <a:cs typeface="Times New Roman" panose="02020603050405020304" pitchFamily="18" charset="0"/>
              </a:rPr>
              <a:t>(</a:t>
            </a:r>
            <a:r>
              <a:rPr lang="LID4096" altLang="en-US" sz="1800" i="1" dirty="0">
                <a:solidFill>
                  <a:srgbClr val="0099CC"/>
                </a:solidFill>
                <a:latin typeface="Times New Roman" panose="02020603050405020304" pitchFamily="18" charset="0"/>
                <a:ea typeface="Calibri" panose="020F0502020204030204" pitchFamily="34" charset="0"/>
                <a:cs typeface="Times New Roman" panose="02020603050405020304" pitchFamily="18" charset="0"/>
              </a:rPr>
              <a:t>Ghana Statistical Services, 2021)</a:t>
            </a:r>
          </a:p>
        </p:txBody>
      </p:sp>
      <p:sp>
        <p:nvSpPr>
          <p:cNvPr id="14" name="TextBox 11"/>
          <p:cNvSpPr txBox="1">
            <a:spLocks noChangeArrowheads="1"/>
          </p:cNvSpPr>
          <p:nvPr/>
        </p:nvSpPr>
        <p:spPr bwMode="auto">
          <a:xfrm>
            <a:off x="6743177" y="5697287"/>
            <a:ext cx="4017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800" i="1" dirty="0">
                <a:solidFill>
                  <a:srgbClr val="0099CC"/>
                </a:solidFill>
                <a:latin typeface="Times New Roman" panose="02020603050405020304" pitchFamily="18" charset="0"/>
                <a:cs typeface="Times New Roman" panose="02020603050405020304" pitchFamily="18" charset="0"/>
              </a:rPr>
              <a:t>(Energy Commission of Ghana, 2023)</a:t>
            </a:r>
            <a:endParaRPr lang="LID4096" altLang="en-US" sz="1800" i="1" dirty="0">
              <a:solidFill>
                <a:srgbClr val="0099CC"/>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15</a:t>
            </a:r>
            <a:endParaRPr lang="en-GB" dirty="0">
              <a:latin typeface="+mn-lt"/>
            </a:endParaRPr>
          </a:p>
        </p:txBody>
      </p:sp>
    </p:spTree>
    <p:extLst>
      <p:ext uri="{BB962C8B-B14F-4D97-AF65-F5344CB8AC3E}">
        <p14:creationId xmlns:p14="http://schemas.microsoft.com/office/powerpoint/2010/main" val="60806815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a:xfrm>
            <a:off x="836613" y="401638"/>
            <a:ext cx="10515600" cy="754062"/>
          </a:xfrm>
        </p:spPr>
        <p:txBody>
          <a:bodyPr>
            <a:noAutofit/>
          </a:bodyPr>
          <a:lstStyle/>
          <a:p>
            <a:pPr algn="ctr" eaLnBrk="1" hangingPunct="1"/>
            <a:r>
              <a:rPr lang="en-US" altLang="en-US" sz="3200" b="1" dirty="0"/>
              <a:t>Overview of Ghana's Energy Challenges  Energy Mix</a:t>
            </a:r>
          </a:p>
        </p:txBody>
      </p:sp>
      <p:sp>
        <p:nvSpPr>
          <p:cNvPr id="18437" name="Content Placeholder 2">
            <a:extLst>
              <a:ext uri="{FF2B5EF4-FFF2-40B4-BE49-F238E27FC236}">
                <a16:creationId xmlns:a16="http://schemas.microsoft.com/office/drawing/2014/main" id="{61096212-DC77-4A41-8CBB-F111698C85C3}"/>
              </a:ext>
            </a:extLst>
          </p:cNvPr>
          <p:cNvSpPr txBox="1">
            <a:spLocks/>
          </p:cNvSpPr>
          <p:nvPr/>
        </p:nvSpPr>
        <p:spPr bwMode="auto">
          <a:xfrm>
            <a:off x="0" y="1328738"/>
            <a:ext cx="12192000" cy="4919662"/>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457200" marR="0" lvl="1" indent="0" algn="l" defTabSz="914400" rtl="0" eaLnBrk="0" fontAlgn="base" latinLnBrk="0" hangingPunct="0">
              <a:lnSpc>
                <a:spcPct val="100000"/>
              </a:lnSpc>
              <a:spcBef>
                <a:spcPct val="0"/>
              </a:spcBef>
              <a:spcAft>
                <a:spcPct val="0"/>
              </a:spcAft>
              <a:buClrTx/>
              <a:buSzTx/>
              <a:buNone/>
              <a:tabLst/>
              <a:defRPr/>
            </a:pPr>
            <a:endParaRPr kumimoji="0" lang="en-US"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800100" marR="0" lvl="1" indent="-342900" algn="l" defTabSz="914400" rtl="0" eaLnBrk="0" fontAlgn="base" latinLnBrk="0" hangingPunct="0">
              <a:lnSpc>
                <a:spcPct val="90000"/>
              </a:lnSpc>
              <a:spcBef>
                <a:spcPts val="500"/>
              </a:spcBef>
              <a:spcAft>
                <a:spcPct val="0"/>
              </a:spcAft>
              <a:buClrTx/>
              <a:buSzTx/>
              <a:buFont typeface="Wingdings" panose="05000000000000000000"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800100" marR="0" lvl="1" indent="-342900" algn="l" defTabSz="914400" rtl="0" eaLnBrk="0" fontAlgn="base" latinLnBrk="0" hangingPunct="0">
              <a:lnSpc>
                <a:spcPct val="90000"/>
              </a:lnSpc>
              <a:spcBef>
                <a:spcPts val="500"/>
              </a:spcBef>
              <a:spcAft>
                <a:spcPct val="0"/>
              </a:spcAft>
              <a:buClrTx/>
              <a:buSzTx/>
              <a:buFont typeface="Wingdings" panose="05000000000000000000"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aphicFrame>
        <p:nvGraphicFramePr>
          <p:cNvPr id="5" name="Content Placeholder 4"/>
          <p:cNvGraphicFramePr>
            <a:graphicFrameLocks/>
          </p:cNvGraphicFramePr>
          <p:nvPr/>
        </p:nvGraphicFramePr>
        <p:xfrm>
          <a:off x="39688" y="1281113"/>
          <a:ext cx="5283200" cy="4452937"/>
        </p:xfrm>
        <a:graphic>
          <a:graphicData uri="http://schemas.openxmlformats.org/presentationml/2006/ole">
            <mc:AlternateContent xmlns:mc="http://schemas.openxmlformats.org/markup-compatibility/2006">
              <mc:Choice xmlns:v="urn:schemas-microsoft-com:vml" Requires="v">
                <p:oleObj spid="_x0000_s2122" name="Chart" r:id="rId4" imgW="5291787" imgH="4456562" progId="Excel.Chart.8">
                  <p:embed/>
                </p:oleObj>
              </mc:Choice>
              <mc:Fallback>
                <p:oleObj name="Chart" r:id="rId4" imgW="5291787" imgH="4456562" progId="Excel.Chart.8">
                  <p:embed/>
                  <p:pic>
                    <p:nvPicPr>
                      <p:cNvPr id="5" name="Content Placeholder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8" y="1281113"/>
                        <a:ext cx="5283200" cy="44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Content Placeholder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9575" y="1331913"/>
            <a:ext cx="637222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8535988" y="4865688"/>
            <a:ext cx="230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800" b="1" dirty="0">
                <a:latin typeface="Arial" panose="020B0604020202020204" pitchFamily="34" charset="0"/>
                <a:cs typeface="Arial" panose="020B0604020202020204" pitchFamily="34" charset="0"/>
              </a:rPr>
              <a:t>Historic</a:t>
            </a:r>
            <a:endParaRPr lang="LID4096" altLang="en-US" sz="1800" dirty="0"/>
          </a:p>
        </p:txBody>
      </p:sp>
      <p:sp>
        <p:nvSpPr>
          <p:cNvPr id="8" name="TextBox 3"/>
          <p:cNvSpPr txBox="1">
            <a:spLocks noChangeArrowheads="1"/>
          </p:cNvSpPr>
          <p:nvPr/>
        </p:nvSpPr>
        <p:spPr bwMode="auto">
          <a:xfrm>
            <a:off x="6418263" y="5205413"/>
            <a:ext cx="47863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800" b="1" dirty="0"/>
              <a:t>Installed Capacity: </a:t>
            </a:r>
            <a:r>
              <a:rPr lang="en-GB" altLang="en-US" sz="1800" dirty="0"/>
              <a:t>5,454 MW in 2022             </a:t>
            </a:r>
          </a:p>
          <a:p>
            <a:pPr>
              <a:lnSpc>
                <a:spcPct val="100000"/>
              </a:lnSpc>
              <a:spcBef>
                <a:spcPct val="0"/>
              </a:spcBef>
              <a:buFontTx/>
              <a:buNone/>
            </a:pPr>
            <a:r>
              <a:rPr lang="en-GB" altLang="en-US" sz="1800" b="1" dirty="0"/>
              <a:t>Dependable Capacity: </a:t>
            </a:r>
            <a:r>
              <a:rPr lang="en-GB" altLang="en-US" sz="1800" dirty="0"/>
              <a:t>4,843 MW in 2022</a:t>
            </a:r>
          </a:p>
          <a:p>
            <a:pPr>
              <a:lnSpc>
                <a:spcPct val="100000"/>
              </a:lnSpc>
              <a:spcBef>
                <a:spcPct val="0"/>
              </a:spcBef>
              <a:buFontTx/>
              <a:buNone/>
            </a:pPr>
            <a:r>
              <a:rPr lang="en-GB" altLang="en-US" sz="1800" b="1" dirty="0"/>
              <a:t>Renewable :  </a:t>
            </a:r>
            <a:r>
              <a:rPr lang="en-GB" altLang="en-US" sz="1800" dirty="0"/>
              <a:t>112.1 MW in 2022</a:t>
            </a:r>
            <a:endParaRPr lang="LID4096" altLang="en-US" sz="1800" dirty="0"/>
          </a:p>
        </p:txBody>
      </p:sp>
      <p:sp>
        <p:nvSpPr>
          <p:cNvPr id="9" name="TextBox 8"/>
          <p:cNvSpPr txBox="1">
            <a:spLocks noChangeArrowheads="1"/>
          </p:cNvSpPr>
          <p:nvPr/>
        </p:nvSpPr>
        <p:spPr bwMode="auto">
          <a:xfrm>
            <a:off x="2105025" y="5849938"/>
            <a:ext cx="3668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800" i="1">
                <a:solidFill>
                  <a:srgbClr val="0099CC"/>
                </a:solidFill>
                <a:latin typeface="Times New Roman" panose="02020603050405020304" pitchFamily="18" charset="0"/>
                <a:cs typeface="Times New Roman" panose="02020603050405020304" pitchFamily="18" charset="0"/>
              </a:rPr>
              <a:t>(Energy Commission of Ghana, 2023)</a:t>
            </a:r>
            <a:endParaRPr lang="LID4096" altLang="en-US" sz="1800" i="1">
              <a:solidFill>
                <a:srgbClr val="0099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16</a:t>
            </a:r>
            <a:endParaRPr lang="en-GB" dirty="0">
              <a:latin typeface="+mn-lt"/>
            </a:endParaRPr>
          </a:p>
        </p:txBody>
      </p:sp>
    </p:spTree>
    <p:extLst>
      <p:ext uri="{BB962C8B-B14F-4D97-AF65-F5344CB8AC3E}">
        <p14:creationId xmlns:p14="http://schemas.microsoft.com/office/powerpoint/2010/main" val="184474695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a:extLst>
              <a:ext uri="{FF2B5EF4-FFF2-40B4-BE49-F238E27FC236}">
                <a16:creationId xmlns:a16="http://schemas.microsoft.com/office/drawing/2014/main" id="{6F224166-D99C-44A2-9C5F-05E44C52D18E}"/>
              </a:ext>
            </a:extLst>
          </p:cNvPr>
          <p:cNvSpPr>
            <a:spLocks noGrp="1" noChangeArrowheads="1"/>
          </p:cNvSpPr>
          <p:nvPr>
            <p:ph type="title"/>
          </p:nvPr>
        </p:nvSpPr>
        <p:spPr>
          <a:xfrm>
            <a:off x="282575" y="333375"/>
            <a:ext cx="11974513" cy="820738"/>
          </a:xfrm>
        </p:spPr>
        <p:txBody>
          <a:bodyPr/>
          <a:lstStyle/>
          <a:p>
            <a:pPr algn="ctr" eaLnBrk="1" hangingPunct="1"/>
            <a:r>
              <a:rPr lang="en-US" altLang="en-US" b="1" dirty="0"/>
              <a:t>Ghana’s Total Energy Supply</a:t>
            </a:r>
          </a:p>
        </p:txBody>
      </p:sp>
      <p:sp>
        <p:nvSpPr>
          <p:cNvPr id="4" name="Text Placeholder 1">
            <a:extLst>
              <a:ext uri="{FF2B5EF4-FFF2-40B4-BE49-F238E27FC236}">
                <a16:creationId xmlns:a16="http://schemas.microsoft.com/office/drawing/2014/main" id="{484A2594-F009-43F1-B993-D0173F14259D}"/>
              </a:ext>
            </a:extLst>
          </p:cNvPr>
          <p:cNvSpPr txBox="1">
            <a:spLocks/>
          </p:cNvSpPr>
          <p:nvPr/>
        </p:nvSpPr>
        <p:spPr>
          <a:xfrm>
            <a:off x="-11113" y="1374775"/>
            <a:ext cx="12192001" cy="49323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auto">
              <a:spcAft>
                <a:spcPts val="0"/>
              </a:spcAft>
              <a:buClr>
                <a:srgbClr val="0000FF"/>
              </a:buClr>
              <a:buSzPct val="150000"/>
              <a:buFont typeface="Wingdings" panose="05000000000000000000" pitchFamily="2" charset="2"/>
              <a:buChar char="§"/>
              <a:defRPr/>
            </a:pPr>
            <a:endParaRPr lang="en-US" sz="27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18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18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2700" dirty="0">
              <a:solidFill>
                <a:schemeClr val="tx1">
                  <a:lumMod val="95000"/>
                  <a:lumOff val="5000"/>
                </a:schemeClr>
              </a:solidFill>
            </a:endParaRPr>
          </a:p>
        </p:txBody>
      </p:sp>
      <p:pic>
        <p:nvPicPr>
          <p:cNvPr id="45061" name="Picture 5">
            <a:extLst>
              <a:ext uri="{FF2B5EF4-FFF2-40B4-BE49-F238E27FC236}">
                <a16:creationId xmlns:a16="http://schemas.microsoft.com/office/drawing/2014/main" id="{7D2CF0E9-C223-4193-8468-FEB8E8855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3" y="1663700"/>
            <a:ext cx="106822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17</a:t>
            </a:r>
            <a:endParaRPr lang="en-GB" dirty="0">
              <a:latin typeface="+mn-lt"/>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a:extLst>
              <a:ext uri="{FF2B5EF4-FFF2-40B4-BE49-F238E27FC236}">
                <a16:creationId xmlns:a16="http://schemas.microsoft.com/office/drawing/2014/main" id="{EC768D2A-736B-4C1E-824D-38688EB25BF1}"/>
              </a:ext>
            </a:extLst>
          </p:cNvPr>
          <p:cNvSpPr>
            <a:spLocks noGrp="1" noChangeArrowheads="1"/>
          </p:cNvSpPr>
          <p:nvPr>
            <p:ph type="title"/>
          </p:nvPr>
        </p:nvSpPr>
        <p:spPr>
          <a:xfrm>
            <a:off x="293688" y="401638"/>
            <a:ext cx="11757025" cy="754062"/>
          </a:xfrm>
        </p:spPr>
        <p:txBody>
          <a:bodyPr/>
          <a:lstStyle/>
          <a:p>
            <a:pPr algn="ctr" eaLnBrk="1" hangingPunct="1"/>
            <a:r>
              <a:rPr lang="en-US" altLang="en-US" b="1" dirty="0"/>
              <a:t>Trend in Energy Consumption by Sector</a:t>
            </a:r>
          </a:p>
        </p:txBody>
      </p:sp>
      <p:sp>
        <p:nvSpPr>
          <p:cNvPr id="4" name="Text Placeholder 1">
            <a:extLst>
              <a:ext uri="{FF2B5EF4-FFF2-40B4-BE49-F238E27FC236}">
                <a16:creationId xmlns:a16="http://schemas.microsoft.com/office/drawing/2014/main" id="{0138F21C-C909-4B85-8B8A-DC2493FBE755}"/>
              </a:ext>
            </a:extLst>
          </p:cNvPr>
          <p:cNvSpPr txBox="1">
            <a:spLocks/>
          </p:cNvSpPr>
          <p:nvPr/>
        </p:nvSpPr>
        <p:spPr>
          <a:xfrm>
            <a:off x="0" y="1365250"/>
            <a:ext cx="12192000" cy="49323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auto">
              <a:spcAft>
                <a:spcPts val="0"/>
              </a:spcAft>
              <a:buClr>
                <a:srgbClr val="0000FF"/>
              </a:buClr>
              <a:buSzPct val="150000"/>
              <a:buFont typeface="Wingdings" panose="05000000000000000000" pitchFamily="2" charset="2"/>
              <a:buChar char="§"/>
              <a:defRPr/>
            </a:pPr>
            <a:endParaRPr lang="en-US" sz="27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18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18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2700" dirty="0">
              <a:solidFill>
                <a:schemeClr val="tx1">
                  <a:lumMod val="95000"/>
                  <a:lumOff val="5000"/>
                </a:schemeClr>
              </a:solidFill>
            </a:endParaRPr>
          </a:p>
        </p:txBody>
      </p:sp>
      <p:pic>
        <p:nvPicPr>
          <p:cNvPr id="47109" name="Picture 6">
            <a:extLst>
              <a:ext uri="{FF2B5EF4-FFF2-40B4-BE49-F238E27FC236}">
                <a16:creationId xmlns:a16="http://schemas.microsoft.com/office/drawing/2014/main" id="{7F19B754-E2DE-4EED-9823-62C4CFFCD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0"/>
            <a:ext cx="12192000"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18</a:t>
            </a:r>
            <a:endParaRPr lang="en-GB" dirty="0">
              <a:latin typeface="+mn-lt"/>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a:extLst>
              <a:ext uri="{FF2B5EF4-FFF2-40B4-BE49-F238E27FC236}">
                <a16:creationId xmlns:a16="http://schemas.microsoft.com/office/drawing/2014/main" id="{A298127C-5F59-4F08-8A67-6700C0DEA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788" y="2101850"/>
            <a:ext cx="5686425"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2">
            <a:extLst>
              <a:ext uri="{FF2B5EF4-FFF2-40B4-BE49-F238E27FC236}">
                <a16:creationId xmlns:a16="http://schemas.microsoft.com/office/drawing/2014/main" id="{40388375-30D7-475E-A638-A35E1F62E352}"/>
              </a:ext>
            </a:extLst>
          </p:cNvPr>
          <p:cNvSpPr>
            <a:spLocks noGrp="1" noChangeArrowheads="1"/>
          </p:cNvSpPr>
          <p:nvPr>
            <p:ph type="title"/>
          </p:nvPr>
        </p:nvSpPr>
        <p:spPr>
          <a:xfrm>
            <a:off x="836613" y="401638"/>
            <a:ext cx="10515600" cy="754062"/>
          </a:xfrm>
        </p:spPr>
        <p:txBody>
          <a:bodyPr>
            <a:normAutofit/>
          </a:bodyPr>
          <a:lstStyle/>
          <a:p>
            <a:pPr>
              <a:defRPr/>
            </a:pPr>
            <a:r>
              <a:rPr lang="en-US" altLang="en-US" sz="3200" b="1" dirty="0"/>
              <a:t>Ghana’s Electricity Distribution Losses (2021-2023)</a:t>
            </a:r>
          </a:p>
        </p:txBody>
      </p:sp>
      <p:pic>
        <p:nvPicPr>
          <p:cNvPr id="51204" name="Picture 4">
            <a:extLst>
              <a:ext uri="{FF2B5EF4-FFF2-40B4-BE49-F238E27FC236}">
                <a16:creationId xmlns:a16="http://schemas.microsoft.com/office/drawing/2014/main" id="{850AC098-47E8-4FB1-8203-1231B91FE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2268538"/>
            <a:ext cx="5211762"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1">
            <a:extLst>
              <a:ext uri="{FF2B5EF4-FFF2-40B4-BE49-F238E27FC236}">
                <a16:creationId xmlns:a16="http://schemas.microsoft.com/office/drawing/2014/main" id="{FED34D97-0AC1-49B7-8DD4-4AE6F9E1D74F}"/>
              </a:ext>
            </a:extLst>
          </p:cNvPr>
          <p:cNvSpPr>
            <a:spLocks noChangeArrowheads="1"/>
          </p:cNvSpPr>
          <p:nvPr/>
        </p:nvSpPr>
        <p:spPr bwMode="auto">
          <a:xfrm>
            <a:off x="346075" y="5222875"/>
            <a:ext cx="5794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US" altLang="en-US" sz="1800" b="1">
                <a:latin typeface="Arial Black" panose="020B0A04020102020204" pitchFamily="34" charset="0"/>
              </a:rPr>
              <a:t>PURC Regulatory Brief, Issue 8, March 2024 </a:t>
            </a:r>
            <a:endParaRPr lang="en-US" altLang="en-US" sz="1800"/>
          </a:p>
        </p:txBody>
      </p:sp>
      <p:sp>
        <p:nvSpPr>
          <p:cNvPr id="6" name="TextBox 5">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19</a:t>
            </a:r>
            <a:endParaRPr lang="en-GB"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a:xfrm>
            <a:off x="838200" y="450056"/>
            <a:ext cx="10515600" cy="754062"/>
          </a:xfrm>
        </p:spPr>
        <p:txBody>
          <a:bodyPr>
            <a:normAutofit/>
          </a:bodyPr>
          <a:lstStyle/>
          <a:p>
            <a:pPr algn="ctr" eaLnBrk="1" hangingPunct="1"/>
            <a:r>
              <a:rPr lang="en-US" altLang="en-US" sz="4400" b="1" dirty="0"/>
              <a:t>Presentation Outline</a:t>
            </a:r>
          </a:p>
        </p:txBody>
      </p:sp>
      <p:sp>
        <p:nvSpPr>
          <p:cNvPr id="4" name="TextBox 3">
            <a:extLst>
              <a:ext uri="{FF2B5EF4-FFF2-40B4-BE49-F238E27FC236}">
                <a16:creationId xmlns:a16="http://schemas.microsoft.com/office/drawing/2014/main" id="{652F037F-C7D1-4B8F-95C9-69E786E0C300}"/>
              </a:ext>
            </a:extLst>
          </p:cNvPr>
          <p:cNvSpPr txBox="1"/>
          <p:nvPr/>
        </p:nvSpPr>
        <p:spPr>
          <a:xfrm>
            <a:off x="11590338" y="6403975"/>
            <a:ext cx="400050" cy="368300"/>
          </a:xfrm>
          <a:prstGeom prst="rect">
            <a:avLst/>
          </a:prstGeom>
          <a:solidFill>
            <a:schemeClr val="accent2">
              <a:lumMod val="60000"/>
              <a:lumOff val="40000"/>
            </a:schemeClr>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rPr>
              <a:t>2</a:t>
            </a: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pic>
        <p:nvPicPr>
          <p:cNvPr id="1843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1665288"/>
            <a:ext cx="4162425"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Content Placeholder 2">
            <a:extLst>
              <a:ext uri="{FF2B5EF4-FFF2-40B4-BE49-F238E27FC236}">
                <a16:creationId xmlns:a16="http://schemas.microsoft.com/office/drawing/2014/main" id="{61096212-DC77-4A41-8CBB-F111698C85C3}"/>
              </a:ext>
            </a:extLst>
          </p:cNvPr>
          <p:cNvSpPr txBox="1">
            <a:spLocks/>
          </p:cNvSpPr>
          <p:nvPr/>
        </p:nvSpPr>
        <p:spPr bwMode="auto">
          <a:xfrm>
            <a:off x="4071938" y="1328738"/>
            <a:ext cx="8120062" cy="4796933"/>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en-US" altLang="en-US"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Introduction</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en-US" altLang="en-US"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World energy outlook</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en-US" altLang="en-US"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Ghana’s Energy Outlook</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en-US" altLang="en-US"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Sustainable</a:t>
            </a:r>
            <a:r>
              <a:rPr kumimoji="0" lang="en-US" altLang="en-US" sz="2800" b="0" i="0" u="none" strike="noStrike" kern="1200" cap="none" spc="0" normalizeH="0" noProof="0" dirty="0">
                <a:ln>
                  <a:noFill/>
                </a:ln>
                <a:solidFill>
                  <a:prstClr val="black"/>
                </a:solidFill>
                <a:effectLst/>
                <a:uLnTx/>
                <a:uFillTx/>
                <a:latin typeface="Garamond" panose="02020404030301010803" pitchFamily="18" charset="0"/>
                <a:ea typeface="+mn-ea"/>
                <a:cs typeface="+mn-cs"/>
              </a:rPr>
              <a:t> Developmental Goals</a:t>
            </a:r>
            <a:endParaRPr kumimoji="0" lang="en-US" altLang="en-US"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r>
              <a:rPr lang="en-US" altLang="en-US" sz="2800" dirty="0">
                <a:solidFill>
                  <a:prstClr val="black"/>
                </a:solidFill>
                <a:latin typeface="Garamond" panose="02020404030301010803" pitchFamily="18" charset="0"/>
              </a:rPr>
              <a:t>Ghana Energy Transition Framework</a:t>
            </a:r>
            <a:endParaRPr kumimoji="0" lang="en-US" altLang="en-US"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lvl="1" eaLnBrk="0" fontAlgn="base" hangingPunct="0">
              <a:lnSpc>
                <a:spcPct val="100000"/>
              </a:lnSpc>
              <a:spcBef>
                <a:spcPct val="0"/>
              </a:spcBef>
              <a:spcAft>
                <a:spcPct val="0"/>
              </a:spcAft>
              <a:buFont typeface="Wingdings" panose="05000000000000000000" pitchFamily="2" charset="2"/>
              <a:buChar char="q"/>
              <a:defRPr/>
            </a:pPr>
            <a:r>
              <a:rPr lang="en-US" altLang="en-US" sz="2800" dirty="0">
                <a:solidFill>
                  <a:prstClr val="black"/>
                </a:solidFill>
                <a:latin typeface="Garamond" panose="02020404030301010803" pitchFamily="18" charset="0"/>
              </a:rPr>
              <a:t>Role of Technology in Addressing Energy Issues in Ghana</a:t>
            </a:r>
          </a:p>
          <a:p>
            <a:pPr lvl="1" eaLnBrk="0" fontAlgn="base" hangingPunct="0">
              <a:lnSpc>
                <a:spcPct val="100000"/>
              </a:lnSpc>
              <a:spcBef>
                <a:spcPct val="0"/>
              </a:spcBef>
              <a:spcAft>
                <a:spcPct val="0"/>
              </a:spcAft>
              <a:buFont typeface="Wingdings" panose="05000000000000000000" pitchFamily="2" charset="2"/>
              <a:buChar char="q"/>
              <a:defRPr/>
            </a:pPr>
            <a:r>
              <a:rPr lang="en-US" altLang="en-US" sz="2800" noProof="0" dirty="0">
                <a:solidFill>
                  <a:prstClr val="black"/>
                </a:solidFill>
                <a:latin typeface="Garamond" panose="02020404030301010803" pitchFamily="18" charset="0"/>
              </a:rPr>
              <a:t>Technological Innovations</a:t>
            </a:r>
          </a:p>
          <a:p>
            <a:pPr lvl="1" eaLnBrk="0" fontAlgn="base" hangingPunct="0">
              <a:lnSpc>
                <a:spcPct val="100000"/>
              </a:lnSpc>
              <a:spcBef>
                <a:spcPct val="0"/>
              </a:spcBef>
              <a:spcAft>
                <a:spcPct val="0"/>
              </a:spcAft>
              <a:buFont typeface="Wingdings" panose="05000000000000000000" pitchFamily="2" charset="2"/>
              <a:buChar char="q"/>
              <a:defRPr/>
            </a:pPr>
            <a:r>
              <a:rPr lang="en-US" altLang="en-US" sz="2800" noProof="0" dirty="0">
                <a:solidFill>
                  <a:prstClr val="black"/>
                </a:solidFill>
                <a:latin typeface="Garamond" panose="02020404030301010803" pitchFamily="18" charset="0"/>
              </a:rPr>
              <a:t> </a:t>
            </a:r>
            <a:r>
              <a:rPr lang="en-US" altLang="en-US" sz="2800" dirty="0">
                <a:solidFill>
                  <a:prstClr val="black"/>
                </a:solidFill>
                <a:latin typeface="Garamond" panose="02020404030301010803" pitchFamily="18" charset="0"/>
              </a:rPr>
              <a:t>The way forward</a:t>
            </a:r>
            <a:endParaRPr kumimoji="0" lang="en-US" altLang="en-US"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800100" marR="0" lvl="1" indent="-342900" algn="l" defTabSz="914400" rtl="0" eaLnBrk="0" fontAlgn="base" latinLnBrk="0" hangingPunct="0">
              <a:lnSpc>
                <a:spcPct val="90000"/>
              </a:lnSpc>
              <a:spcBef>
                <a:spcPts val="500"/>
              </a:spcBef>
              <a:spcAft>
                <a:spcPct val="0"/>
              </a:spcAft>
              <a:buClrTx/>
              <a:buSzTx/>
              <a:buFont typeface="Wingdings" panose="05000000000000000000"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800100" marR="0" lvl="1" indent="-342900" algn="l" defTabSz="914400" rtl="0" eaLnBrk="0" fontAlgn="base" latinLnBrk="0" hangingPunct="0">
              <a:lnSpc>
                <a:spcPct val="90000"/>
              </a:lnSpc>
              <a:spcBef>
                <a:spcPts val="500"/>
              </a:spcBef>
              <a:spcAft>
                <a:spcPct val="0"/>
              </a:spcAft>
              <a:buClrTx/>
              <a:buSzTx/>
              <a:buFont typeface="Wingdings" panose="05000000000000000000"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9382653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a:extLst>
              <a:ext uri="{FF2B5EF4-FFF2-40B4-BE49-F238E27FC236}">
                <a16:creationId xmlns:a16="http://schemas.microsoft.com/office/drawing/2014/main" id="{945426BD-1F17-43B7-87C3-2C2AF3CDE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563" y="1435100"/>
            <a:ext cx="771525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le 2">
            <a:extLst>
              <a:ext uri="{FF2B5EF4-FFF2-40B4-BE49-F238E27FC236}">
                <a16:creationId xmlns:a16="http://schemas.microsoft.com/office/drawing/2014/main" id="{8C02899D-6E5A-4292-80F0-66B51701662C}"/>
              </a:ext>
            </a:extLst>
          </p:cNvPr>
          <p:cNvSpPr>
            <a:spLocks noGrp="1" noChangeArrowheads="1"/>
          </p:cNvSpPr>
          <p:nvPr>
            <p:ph type="title"/>
          </p:nvPr>
        </p:nvSpPr>
        <p:spPr>
          <a:xfrm>
            <a:off x="558800" y="411163"/>
            <a:ext cx="11179175" cy="771525"/>
          </a:xfrm>
        </p:spPr>
        <p:txBody>
          <a:bodyPr/>
          <a:lstStyle/>
          <a:p>
            <a:r>
              <a:rPr lang="en-US" altLang="en-US" sz="3200" b="1" dirty="0"/>
              <a:t>Growth in Ghana’s Electricity Distribution Losses</a:t>
            </a:r>
            <a:endParaRPr lang="en-US" altLang="en-US" sz="3200" dirty="0"/>
          </a:p>
        </p:txBody>
      </p:sp>
      <p:sp>
        <p:nvSpPr>
          <p:cNvPr id="52228" name="Rectangle 1">
            <a:extLst>
              <a:ext uri="{FF2B5EF4-FFF2-40B4-BE49-F238E27FC236}">
                <a16:creationId xmlns:a16="http://schemas.microsoft.com/office/drawing/2014/main" id="{01471DE2-8A62-4B85-866D-C2E943716094}"/>
              </a:ext>
            </a:extLst>
          </p:cNvPr>
          <p:cNvSpPr>
            <a:spLocks noChangeArrowheads="1"/>
          </p:cNvSpPr>
          <p:nvPr/>
        </p:nvSpPr>
        <p:spPr bwMode="auto">
          <a:xfrm>
            <a:off x="9599613" y="1808163"/>
            <a:ext cx="2416175"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US" altLang="en-US" sz="1800" b="1">
                <a:solidFill>
                  <a:srgbClr val="000000"/>
                </a:solidFill>
                <a:latin typeface="Georgia" panose="02040502050405020303" pitchFamily="18" charset="0"/>
              </a:rPr>
              <a:t>In 2022, the distribution utilities purchased 16,863 GWh of electricity, with sales amounting</a:t>
            </a:r>
            <a:br>
              <a:rPr lang="en-US" altLang="en-US" sz="1800" b="1">
                <a:solidFill>
                  <a:srgbClr val="000000"/>
                </a:solidFill>
                <a:latin typeface="Georgia" panose="02040502050405020303" pitchFamily="18" charset="0"/>
              </a:rPr>
            </a:br>
            <a:r>
              <a:rPr lang="en-US" altLang="en-US" sz="1800" b="1">
                <a:solidFill>
                  <a:srgbClr val="000000"/>
                </a:solidFill>
                <a:latin typeface="Georgia" panose="02040502050405020303" pitchFamily="18" charset="0"/>
              </a:rPr>
              <a:t>to 11,808 GWh.</a:t>
            </a:r>
            <a:r>
              <a:rPr lang="en-US" altLang="en-US" sz="1800" b="1"/>
              <a:t> </a:t>
            </a:r>
            <a:br>
              <a:rPr lang="en-US" altLang="en-US" sz="1800" b="1"/>
            </a:br>
            <a:endParaRPr lang="en-US" altLang="en-US" sz="1800" b="1"/>
          </a:p>
        </p:txBody>
      </p:sp>
      <p:sp>
        <p:nvSpPr>
          <p:cNvPr id="5" name="TextBox 4">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20</a:t>
            </a:r>
            <a:endParaRPr lang="en-GB"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6" descr="Used electrical appliances hi-res stock photography and images - Alamy">
            <a:extLst>
              <a:ext uri="{FF2B5EF4-FFF2-40B4-BE49-F238E27FC236}">
                <a16:creationId xmlns:a16="http://schemas.microsoft.com/office/drawing/2014/main" id="{8375FCE4-B933-48A6-B391-AF16AEA28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700" y="1682750"/>
            <a:ext cx="3594100"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Content Placeholder 10">
            <a:extLst>
              <a:ext uri="{FF2B5EF4-FFF2-40B4-BE49-F238E27FC236}">
                <a16:creationId xmlns:a16="http://schemas.microsoft.com/office/drawing/2014/main" id="{D3CD2180-32D1-4542-AFCD-566C0E77D441}"/>
              </a:ext>
            </a:extLst>
          </p:cNvPr>
          <p:cNvPicPr>
            <a:picLocks noGrp="1" noChangeAspect="1" noChangeArrowheads="1"/>
          </p:cNvPicPr>
          <p:nvPr>
            <p:ph sz="half" idx="13"/>
          </p:nvPr>
        </p:nvPicPr>
        <p:blipFill>
          <a:blip r:embed="rId4">
            <a:extLst>
              <a:ext uri="{28A0092B-C50C-407E-A947-70E740481C1C}">
                <a14:useLocalDpi xmlns:a14="http://schemas.microsoft.com/office/drawing/2010/main" val="0"/>
              </a:ext>
            </a:extLst>
          </a:blip>
          <a:srcRect/>
          <a:stretch>
            <a:fillRect/>
          </a:stretch>
        </p:blipFill>
        <p:spPr>
          <a:xfrm>
            <a:off x="8029575" y="1682750"/>
            <a:ext cx="4084638" cy="3998913"/>
          </a:xfrm>
        </p:spPr>
      </p:pic>
      <p:pic>
        <p:nvPicPr>
          <p:cNvPr id="53252" name="Content Placeholder 5">
            <a:extLst>
              <a:ext uri="{FF2B5EF4-FFF2-40B4-BE49-F238E27FC236}">
                <a16:creationId xmlns:a16="http://schemas.microsoft.com/office/drawing/2014/main" id="{E186682A-6B03-4794-B051-D5D8E95624D3}"/>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41275" y="1682750"/>
            <a:ext cx="4267200" cy="3998913"/>
          </a:xfrm>
        </p:spPr>
      </p:pic>
      <p:sp>
        <p:nvSpPr>
          <p:cNvPr id="53253" name="Title 2">
            <a:extLst>
              <a:ext uri="{FF2B5EF4-FFF2-40B4-BE49-F238E27FC236}">
                <a16:creationId xmlns:a16="http://schemas.microsoft.com/office/drawing/2014/main" id="{05185ECA-D52E-43F7-B87D-76C6AD2DDCF2}"/>
              </a:ext>
            </a:extLst>
          </p:cNvPr>
          <p:cNvSpPr>
            <a:spLocks noGrp="1" noChangeArrowheads="1"/>
          </p:cNvSpPr>
          <p:nvPr>
            <p:ph type="title"/>
          </p:nvPr>
        </p:nvSpPr>
        <p:spPr>
          <a:xfrm>
            <a:off x="849313" y="261938"/>
            <a:ext cx="10502900" cy="1109662"/>
          </a:xfrm>
        </p:spPr>
        <p:txBody>
          <a:bodyPr/>
          <a:lstStyle/>
          <a:p>
            <a:r>
              <a:rPr lang="en-US" altLang="en-US" dirty="0"/>
              <a:t>In-efficiencies at the End Use Side</a:t>
            </a:r>
          </a:p>
        </p:txBody>
      </p:sp>
      <p:sp>
        <p:nvSpPr>
          <p:cNvPr id="53254" name="AutoShape 4" descr="The big chill: How Africa is moving to battle 'zombie' appliances">
            <a:extLst>
              <a:ext uri="{FF2B5EF4-FFF2-40B4-BE49-F238E27FC236}">
                <a16:creationId xmlns:a16="http://schemas.microsoft.com/office/drawing/2014/main" id="{2B7E6D35-C071-40E1-B7FA-36308531232B}"/>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endParaRPr lang="en-US" altLang="en-US" sz="1800"/>
          </a:p>
        </p:txBody>
      </p:sp>
      <p:sp>
        <p:nvSpPr>
          <p:cNvPr id="7" name="TextBox 6">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21</a:t>
            </a:r>
            <a:endParaRPr lang="en-GB" dirty="0">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a:xfrm>
            <a:off x="836613" y="401638"/>
            <a:ext cx="10515600" cy="754062"/>
          </a:xfrm>
        </p:spPr>
        <p:txBody>
          <a:bodyPr>
            <a:normAutofit/>
          </a:bodyPr>
          <a:lstStyle/>
          <a:p>
            <a:pPr algn="ctr" eaLnBrk="1" hangingPunct="1"/>
            <a:r>
              <a:rPr lang="en-US" altLang="en-US" sz="3200" b="1" dirty="0">
                <a:solidFill>
                  <a:prstClr val="white"/>
                </a:solidFill>
              </a:rPr>
              <a:t>Summary of Key Global Issues</a:t>
            </a:r>
            <a:endParaRPr lang="en-US" altLang="en-US" b="1" dirty="0"/>
          </a:p>
        </p:txBody>
      </p:sp>
      <p:sp>
        <p:nvSpPr>
          <p:cNvPr id="18437" name="Content Placeholder 2">
            <a:extLst>
              <a:ext uri="{FF2B5EF4-FFF2-40B4-BE49-F238E27FC236}">
                <a16:creationId xmlns:a16="http://schemas.microsoft.com/office/drawing/2014/main" id="{61096212-DC77-4A41-8CBB-F111698C85C3}"/>
              </a:ext>
            </a:extLst>
          </p:cNvPr>
          <p:cNvSpPr txBox="1">
            <a:spLocks/>
          </p:cNvSpPr>
          <p:nvPr/>
        </p:nvSpPr>
        <p:spPr bwMode="auto">
          <a:xfrm>
            <a:off x="0" y="1328738"/>
            <a:ext cx="12192000" cy="4919662"/>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lvl="1" defTabSz="457200">
              <a:lnSpc>
                <a:spcPct val="100000"/>
              </a:lnSpc>
              <a:spcBef>
                <a:spcPct val="20000"/>
              </a:spcBef>
            </a:pPr>
            <a:endParaRPr lang="en-US" sz="3200" dirty="0">
              <a:solidFill>
                <a:prstClr val="black"/>
              </a:solidFill>
              <a:latin typeface="Calibri"/>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5" y="1371600"/>
            <a:ext cx="7781925" cy="415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a:spLocks noChangeArrowheads="1"/>
          </p:cNvSpPr>
          <p:nvPr/>
        </p:nvSpPr>
        <p:spPr bwMode="auto">
          <a:xfrm>
            <a:off x="2114550" y="5527675"/>
            <a:ext cx="5976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GB" altLang="en-US" sz="1600"/>
              <a:t>Steven E. Koonin (BP): </a:t>
            </a:r>
            <a:r>
              <a:rPr lang="en-GB" altLang="en-US" sz="1600">
                <a:latin typeface="Univers 45 Light"/>
              </a:rPr>
              <a:t>Energy trends and technologies  for the coming decades</a:t>
            </a:r>
          </a:p>
        </p:txBody>
      </p:sp>
      <p:sp>
        <p:nvSpPr>
          <p:cNvPr id="7" name="TextBox 6">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22</a:t>
            </a:r>
            <a:endParaRPr lang="en-GB" dirty="0">
              <a:latin typeface="+mn-lt"/>
            </a:endParaRPr>
          </a:p>
        </p:txBody>
      </p:sp>
    </p:spTree>
    <p:extLst>
      <p:ext uri="{BB962C8B-B14F-4D97-AF65-F5344CB8AC3E}">
        <p14:creationId xmlns:p14="http://schemas.microsoft.com/office/powerpoint/2010/main" val="121476036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EC489D-C3B1-4E9B-804D-5BBA9F31DAA4}"/>
              </a:ext>
            </a:extLst>
          </p:cNvPr>
          <p:cNvSpPr>
            <a:spLocks noGrp="1"/>
          </p:cNvSpPr>
          <p:nvPr>
            <p:ph type="body" idx="1"/>
          </p:nvPr>
        </p:nvSpPr>
        <p:spPr/>
        <p:txBody>
          <a:bodyPr/>
          <a:lstStyle/>
          <a:p>
            <a:pPr marL="342900" indent="-342900" eaLnBrk="1" fontAlgn="auto" hangingPunct="1">
              <a:lnSpc>
                <a:spcPct val="100000"/>
              </a:lnSpc>
              <a:spcAft>
                <a:spcPts val="0"/>
              </a:spcAft>
              <a:buClr>
                <a:srgbClr val="0000FF"/>
              </a:buClr>
              <a:buSzPct val="120000"/>
              <a:buFont typeface="Wingdings" panose="05000000000000000000" pitchFamily="2" charset="2"/>
              <a:buChar char="§"/>
              <a:defRPr/>
            </a:pPr>
            <a:r>
              <a:rPr lang="en-US" sz="2800" dirty="0">
                <a:solidFill>
                  <a:schemeClr val="tx1"/>
                </a:solidFill>
                <a:latin typeface="+mj-lt"/>
                <a:cs typeface="Arial" panose="020B0604020202020204" pitchFamily="34" charset="0"/>
              </a:rPr>
              <a:t>Increasing demand </a:t>
            </a:r>
          </a:p>
          <a:p>
            <a:pPr marL="342900" indent="-342900" eaLnBrk="1" fontAlgn="auto" hangingPunct="1">
              <a:lnSpc>
                <a:spcPct val="100000"/>
              </a:lnSpc>
              <a:spcAft>
                <a:spcPts val="0"/>
              </a:spcAft>
              <a:buClr>
                <a:srgbClr val="0000FF"/>
              </a:buClr>
              <a:buSzPct val="120000"/>
              <a:buFont typeface="Wingdings" panose="05000000000000000000" pitchFamily="2" charset="2"/>
              <a:buChar char="§"/>
              <a:defRPr/>
            </a:pPr>
            <a:r>
              <a:rPr lang="en-US" sz="2800" dirty="0">
                <a:solidFill>
                  <a:schemeClr val="tx1"/>
                </a:solidFill>
                <a:latin typeface="+mj-lt"/>
                <a:cs typeface="Arial" panose="020B0604020202020204" pitchFamily="34" charset="0"/>
              </a:rPr>
              <a:t>Negative environmental impacts and climate change?</a:t>
            </a:r>
          </a:p>
          <a:p>
            <a:pPr marL="342900" indent="-342900" eaLnBrk="1" fontAlgn="auto" hangingPunct="1">
              <a:lnSpc>
                <a:spcPct val="100000"/>
              </a:lnSpc>
              <a:spcAft>
                <a:spcPts val="0"/>
              </a:spcAft>
              <a:buClr>
                <a:srgbClr val="0000FF"/>
              </a:buClr>
              <a:buSzPct val="120000"/>
              <a:buFont typeface="Wingdings" panose="05000000000000000000" pitchFamily="2" charset="2"/>
              <a:buChar char="§"/>
              <a:defRPr/>
            </a:pPr>
            <a:r>
              <a:rPr lang="en-US" sz="2800" dirty="0">
                <a:solidFill>
                  <a:schemeClr val="tx1"/>
                </a:solidFill>
                <a:latin typeface="+mj-lt"/>
                <a:cs typeface="Arial" panose="020B0604020202020204" pitchFamily="34" charset="0"/>
              </a:rPr>
              <a:t>Supply chain disruptions, resulting in inflation and a surge in energy prices – leading to high food prices</a:t>
            </a:r>
          </a:p>
          <a:p>
            <a:pPr marL="342900" indent="-342900" eaLnBrk="1" fontAlgn="auto" hangingPunct="1">
              <a:lnSpc>
                <a:spcPct val="100000"/>
              </a:lnSpc>
              <a:spcAft>
                <a:spcPts val="0"/>
              </a:spcAft>
              <a:buClr>
                <a:srgbClr val="0000FF"/>
              </a:buClr>
              <a:buSzPct val="120000"/>
              <a:buFont typeface="Wingdings" panose="05000000000000000000" pitchFamily="2" charset="2"/>
              <a:buChar char="§"/>
              <a:defRPr/>
            </a:pPr>
            <a:r>
              <a:rPr lang="en-US" sz="2800" dirty="0">
                <a:solidFill>
                  <a:schemeClr val="tx1"/>
                </a:solidFill>
                <a:latin typeface="+mj-lt"/>
                <a:cs typeface="Arial" panose="020B0604020202020204" pitchFamily="34" charset="0"/>
              </a:rPr>
              <a:t>High losses </a:t>
            </a:r>
          </a:p>
          <a:p>
            <a:pPr marL="342900" indent="-342900" eaLnBrk="1" fontAlgn="auto" hangingPunct="1">
              <a:lnSpc>
                <a:spcPct val="100000"/>
              </a:lnSpc>
              <a:spcAft>
                <a:spcPts val="0"/>
              </a:spcAft>
              <a:buClr>
                <a:srgbClr val="0000FF"/>
              </a:buClr>
              <a:buSzPct val="120000"/>
              <a:buFont typeface="Wingdings" panose="05000000000000000000" pitchFamily="2" charset="2"/>
              <a:buChar char="§"/>
              <a:defRPr/>
            </a:pPr>
            <a:r>
              <a:rPr lang="en-US" sz="2800" dirty="0">
                <a:solidFill>
                  <a:schemeClr val="tx1"/>
                </a:solidFill>
                <a:latin typeface="+mj-lt"/>
                <a:cs typeface="Arial" panose="020B0604020202020204" pitchFamily="34" charset="0"/>
              </a:rPr>
              <a:t>In-efficiencies at the end-use</a:t>
            </a:r>
          </a:p>
          <a:p>
            <a:pPr marL="342900" indent="-342900" eaLnBrk="1" fontAlgn="auto" hangingPunct="1">
              <a:lnSpc>
                <a:spcPct val="100000"/>
              </a:lnSpc>
              <a:spcAft>
                <a:spcPts val="0"/>
              </a:spcAft>
              <a:buClr>
                <a:srgbClr val="0000FF"/>
              </a:buClr>
              <a:buSzPct val="120000"/>
              <a:buFont typeface="Wingdings" panose="05000000000000000000" pitchFamily="2" charset="2"/>
              <a:buChar char="§"/>
              <a:defRPr/>
            </a:pPr>
            <a:r>
              <a:rPr lang="en-US" sz="2800" dirty="0">
                <a:solidFill>
                  <a:schemeClr val="tx1"/>
                </a:solidFill>
                <a:latin typeface="+mj-lt"/>
                <a:cs typeface="Arial" panose="020B0604020202020204" pitchFamily="34" charset="0"/>
              </a:rPr>
              <a:t>….</a:t>
            </a:r>
          </a:p>
          <a:p>
            <a:pPr eaLnBrk="1" fontAlgn="auto" hangingPunct="1">
              <a:lnSpc>
                <a:spcPct val="100000"/>
              </a:lnSpc>
              <a:spcAft>
                <a:spcPts val="0"/>
              </a:spcAft>
              <a:buClr>
                <a:srgbClr val="0000FF"/>
              </a:buClr>
              <a:buSzPct val="120000"/>
              <a:defRPr/>
            </a:pPr>
            <a:endParaRPr lang="en-US" sz="2800" dirty="0">
              <a:solidFill>
                <a:schemeClr val="tx1"/>
              </a:solidFill>
              <a:latin typeface="+mj-lt"/>
              <a:cs typeface="Arial" panose="020B0604020202020204" pitchFamily="34" charset="0"/>
            </a:endParaRPr>
          </a:p>
          <a:p>
            <a:pPr marL="800100" lvl="1" indent="-342900" eaLnBrk="1" fontAlgn="auto" hangingPunct="1">
              <a:lnSpc>
                <a:spcPct val="100000"/>
              </a:lnSpc>
              <a:spcBef>
                <a:spcPts val="0"/>
              </a:spcBef>
              <a:spcAft>
                <a:spcPts val="0"/>
              </a:spcAft>
              <a:buClr>
                <a:srgbClr val="0000FF"/>
              </a:buClr>
              <a:buFont typeface="Wingdings"/>
              <a:buChar char="v"/>
              <a:defRPr/>
            </a:pPr>
            <a:endParaRPr lang="en-US" sz="2400" dirty="0">
              <a:solidFill>
                <a:schemeClr val="tx1"/>
              </a:solidFill>
            </a:endParaRPr>
          </a:p>
          <a:p>
            <a:pPr marL="342900" indent="-342900" eaLnBrk="1" fontAlgn="auto" hangingPunct="1">
              <a:spcAft>
                <a:spcPts val="0"/>
              </a:spcAft>
              <a:buClr>
                <a:srgbClr val="0000FF"/>
              </a:buClr>
              <a:buSzPct val="150000"/>
              <a:buFont typeface="Wingdings" panose="05000000000000000000" pitchFamily="2" charset="2"/>
              <a:buChar char="§"/>
              <a:defRPr/>
            </a:pPr>
            <a:endParaRPr lang="en-US" dirty="0">
              <a:latin typeface="Arial"/>
            </a:endParaRPr>
          </a:p>
          <a:p>
            <a:endParaRPr lang="en-US" dirty="0"/>
          </a:p>
        </p:txBody>
      </p:sp>
      <p:sp>
        <p:nvSpPr>
          <p:cNvPr id="3" name="Title 2">
            <a:extLst>
              <a:ext uri="{FF2B5EF4-FFF2-40B4-BE49-F238E27FC236}">
                <a16:creationId xmlns:a16="http://schemas.microsoft.com/office/drawing/2014/main" id="{6BFDC432-1B29-4586-ACF5-8BB3CDEEF88B}"/>
              </a:ext>
            </a:extLst>
          </p:cNvPr>
          <p:cNvSpPr>
            <a:spLocks noGrp="1"/>
          </p:cNvSpPr>
          <p:nvPr>
            <p:ph type="title"/>
          </p:nvPr>
        </p:nvSpPr>
        <p:spPr>
          <a:xfrm>
            <a:off x="710317" y="390932"/>
            <a:ext cx="10515600" cy="754833"/>
          </a:xfrm>
        </p:spPr>
        <p:txBody>
          <a:bodyPr/>
          <a:lstStyle/>
          <a:p>
            <a:r>
              <a:rPr lang="en-US" dirty="0"/>
              <a:t>Key issues in Ghana Electricity Sector</a:t>
            </a:r>
          </a:p>
        </p:txBody>
      </p:sp>
      <p:sp>
        <p:nvSpPr>
          <p:cNvPr id="4" name="TextBox 3">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23</a:t>
            </a:r>
            <a:endParaRPr lang="en-GB" dirty="0">
              <a:latin typeface="+mn-lt"/>
            </a:endParaRPr>
          </a:p>
        </p:txBody>
      </p:sp>
    </p:spTree>
    <p:extLst>
      <p:ext uri="{BB962C8B-B14F-4D97-AF65-F5344CB8AC3E}">
        <p14:creationId xmlns:p14="http://schemas.microsoft.com/office/powerpoint/2010/main" val="3884547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a:xfrm>
            <a:off x="836613" y="401638"/>
            <a:ext cx="10515600" cy="754062"/>
          </a:xfrm>
        </p:spPr>
        <p:txBody>
          <a:bodyPr/>
          <a:lstStyle/>
          <a:p>
            <a:pPr algn="ctr" eaLnBrk="1" hangingPunct="1"/>
            <a:r>
              <a:rPr lang="en-US" altLang="en-US" b="1" dirty="0"/>
              <a:t>Sustainable Developmental Goals</a:t>
            </a:r>
          </a:p>
        </p:txBody>
      </p:sp>
      <p:sp>
        <p:nvSpPr>
          <p:cNvPr id="18437" name="Content Placeholder 2">
            <a:extLst>
              <a:ext uri="{FF2B5EF4-FFF2-40B4-BE49-F238E27FC236}">
                <a16:creationId xmlns:a16="http://schemas.microsoft.com/office/drawing/2014/main" id="{61096212-DC77-4A41-8CBB-F111698C85C3}"/>
              </a:ext>
            </a:extLst>
          </p:cNvPr>
          <p:cNvSpPr txBox="1">
            <a:spLocks/>
          </p:cNvSpPr>
          <p:nvPr/>
        </p:nvSpPr>
        <p:spPr bwMode="auto">
          <a:xfrm>
            <a:off x="-1587" y="1434396"/>
            <a:ext cx="12192000" cy="4919662"/>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457200" marR="0" lvl="1" indent="0" algn="l" defTabSz="914400" rtl="0" eaLnBrk="0" fontAlgn="base" latinLnBrk="0" hangingPunct="0">
              <a:lnSpc>
                <a:spcPct val="100000"/>
              </a:lnSpc>
              <a:spcBef>
                <a:spcPct val="0"/>
              </a:spcBef>
              <a:spcAft>
                <a:spcPct val="0"/>
              </a:spcAft>
              <a:buClrTx/>
              <a:buSzTx/>
              <a:buNone/>
              <a:tabLst/>
              <a:defRPr/>
            </a:pPr>
            <a:endParaRPr kumimoji="0" lang="en-US"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800100" marR="0" lvl="1" indent="-342900" algn="l" defTabSz="914400" rtl="0" eaLnBrk="0" fontAlgn="base" latinLnBrk="0" hangingPunct="0">
              <a:lnSpc>
                <a:spcPct val="90000"/>
              </a:lnSpc>
              <a:spcBef>
                <a:spcPts val="500"/>
              </a:spcBef>
              <a:spcAft>
                <a:spcPct val="0"/>
              </a:spcAft>
              <a:buClrTx/>
              <a:buSzTx/>
              <a:buFont typeface="Wingdings" panose="05000000000000000000"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800100" marR="0" lvl="1" indent="-342900" algn="l" defTabSz="914400" rtl="0" eaLnBrk="0" fontAlgn="base" latinLnBrk="0" hangingPunct="0">
              <a:lnSpc>
                <a:spcPct val="90000"/>
              </a:lnSpc>
              <a:spcBef>
                <a:spcPts val="500"/>
              </a:spcBef>
              <a:spcAft>
                <a:spcPct val="0"/>
              </a:spcAft>
              <a:buClrTx/>
              <a:buSzTx/>
              <a:buFont typeface="Wingdings" panose="05000000000000000000"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5" name="Billed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723" y="1715678"/>
            <a:ext cx="8493125" cy="435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93ABA594-5E8A-4BC0-899B-549CD74A4A05}"/>
              </a:ext>
            </a:extLst>
          </p:cNvPr>
          <p:cNvGrpSpPr/>
          <p:nvPr/>
        </p:nvGrpSpPr>
        <p:grpSpPr>
          <a:xfrm>
            <a:off x="955313" y="3784600"/>
            <a:ext cx="2321287" cy="1151467"/>
            <a:chOff x="955313" y="3784600"/>
            <a:chExt cx="2321287" cy="1151467"/>
          </a:xfrm>
        </p:grpSpPr>
        <p:sp>
          <p:nvSpPr>
            <p:cNvPr id="6" name="TextBox 5">
              <a:extLst>
                <a:ext uri="{FF2B5EF4-FFF2-40B4-BE49-F238E27FC236}">
                  <a16:creationId xmlns:a16="http://schemas.microsoft.com/office/drawing/2014/main" id="{F16F3BE6-B43F-4A72-A518-E80E573C51CB}"/>
                </a:ext>
              </a:extLst>
            </p:cNvPr>
            <p:cNvSpPr txBox="1">
              <a:spLocks noChangeArrowheads="1"/>
            </p:cNvSpPr>
            <p:nvPr/>
          </p:nvSpPr>
          <p:spPr bwMode="auto">
            <a:xfrm>
              <a:off x="1933722" y="3784600"/>
              <a:ext cx="1342878" cy="115146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defRPr/>
              </a:pPr>
              <a:endParaRPr lang="en-US" altLang="en-US" sz="1800"/>
            </a:p>
          </p:txBody>
        </p:sp>
        <p:sp>
          <p:nvSpPr>
            <p:cNvPr id="2" name="Arrow: Right 1">
              <a:extLst>
                <a:ext uri="{FF2B5EF4-FFF2-40B4-BE49-F238E27FC236}">
                  <a16:creationId xmlns:a16="http://schemas.microsoft.com/office/drawing/2014/main" id="{A0B5ECC0-568D-4418-B19C-38F21549A54A}"/>
                </a:ext>
              </a:extLst>
            </p:cNvPr>
            <p:cNvSpPr/>
            <p:nvPr/>
          </p:nvSpPr>
          <p:spPr>
            <a:xfrm>
              <a:off x="955313" y="4118017"/>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24</a:t>
            </a:r>
            <a:endParaRPr lang="en-GB" dirty="0">
              <a:latin typeface="+mn-lt"/>
            </a:endParaRPr>
          </a:p>
        </p:txBody>
      </p:sp>
    </p:spTree>
    <p:extLst>
      <p:ext uri="{BB962C8B-B14F-4D97-AF65-F5344CB8AC3E}">
        <p14:creationId xmlns:p14="http://schemas.microsoft.com/office/powerpoint/2010/main" val="1392954712"/>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a:extLst>
              <a:ext uri="{FF2B5EF4-FFF2-40B4-BE49-F238E27FC236}">
                <a16:creationId xmlns:a16="http://schemas.microsoft.com/office/drawing/2014/main" id="{4A8672FB-2C08-407A-A70E-FE44990317EA}"/>
              </a:ext>
            </a:extLst>
          </p:cNvPr>
          <p:cNvSpPr>
            <a:spLocks noGrp="1" noChangeArrowheads="1"/>
          </p:cNvSpPr>
          <p:nvPr>
            <p:ph sz="half" idx="1"/>
          </p:nvPr>
        </p:nvSpPr>
        <p:spPr>
          <a:xfrm>
            <a:off x="600075" y="2308225"/>
            <a:ext cx="10991850" cy="4003675"/>
          </a:xfrm>
        </p:spPr>
        <p:txBody>
          <a:bodyPr/>
          <a:lstStyle/>
          <a:p>
            <a:pPr marL="342900" indent="-342900" eaLnBrk="1" fontAlgn="auto" hangingPunct="1">
              <a:lnSpc>
                <a:spcPct val="100000"/>
              </a:lnSpc>
              <a:spcAft>
                <a:spcPts val="1200"/>
              </a:spcAft>
              <a:buClr>
                <a:srgbClr val="0000FF"/>
              </a:buClr>
              <a:buSzPct val="120000"/>
              <a:buFont typeface="Wingdings" panose="05000000000000000000" pitchFamily="2" charset="2"/>
              <a:buChar char="§"/>
              <a:defRPr/>
            </a:pPr>
            <a:r>
              <a:rPr lang="en-US" altLang="en-US" b="1" dirty="0"/>
              <a:t>7.1</a:t>
            </a:r>
            <a:r>
              <a:rPr lang="en-US" altLang="en-US" dirty="0"/>
              <a:t> By 2030, ensure universal access to affordable, reliable, and modern energy services.</a:t>
            </a:r>
          </a:p>
          <a:p>
            <a:pPr marL="342900" indent="-342900" eaLnBrk="1" fontAlgn="auto" hangingPunct="1">
              <a:lnSpc>
                <a:spcPct val="100000"/>
              </a:lnSpc>
              <a:spcAft>
                <a:spcPts val="1200"/>
              </a:spcAft>
              <a:buClr>
                <a:srgbClr val="0000FF"/>
              </a:buClr>
              <a:buSzPct val="120000"/>
              <a:buFont typeface="Wingdings" panose="05000000000000000000" pitchFamily="2" charset="2"/>
              <a:buChar char="§"/>
              <a:defRPr/>
            </a:pPr>
            <a:r>
              <a:rPr lang="en-US" altLang="en-US" b="1" dirty="0"/>
              <a:t>7.2</a:t>
            </a:r>
            <a:r>
              <a:rPr lang="en-US" altLang="en-US" dirty="0"/>
              <a:t> By 2030, increase substantially the share of renewable energy in the global energy mix.</a:t>
            </a:r>
          </a:p>
          <a:p>
            <a:pPr marL="342900" indent="-342900" eaLnBrk="1" fontAlgn="auto" hangingPunct="1">
              <a:lnSpc>
                <a:spcPct val="100000"/>
              </a:lnSpc>
              <a:spcAft>
                <a:spcPts val="0"/>
              </a:spcAft>
              <a:buClr>
                <a:srgbClr val="0000FF"/>
              </a:buClr>
              <a:buSzPct val="120000"/>
              <a:buFont typeface="Wingdings" panose="05000000000000000000" pitchFamily="2" charset="2"/>
              <a:buChar char="§"/>
              <a:defRPr/>
            </a:pPr>
            <a:r>
              <a:rPr lang="en-US" altLang="en-US" b="1" dirty="0"/>
              <a:t>7.3</a:t>
            </a:r>
            <a:r>
              <a:rPr lang="en-US" altLang="en-US" dirty="0"/>
              <a:t> By 2030, double the global rate of improvement in energy efficiency.</a:t>
            </a:r>
          </a:p>
        </p:txBody>
      </p:sp>
      <p:sp>
        <p:nvSpPr>
          <p:cNvPr id="57347" name="Title 2">
            <a:extLst>
              <a:ext uri="{FF2B5EF4-FFF2-40B4-BE49-F238E27FC236}">
                <a16:creationId xmlns:a16="http://schemas.microsoft.com/office/drawing/2014/main" id="{162E91B9-8374-4687-A34D-456BB40BFA2B}"/>
              </a:ext>
            </a:extLst>
          </p:cNvPr>
          <p:cNvSpPr>
            <a:spLocks noGrp="1" noChangeArrowheads="1"/>
          </p:cNvSpPr>
          <p:nvPr>
            <p:ph type="title"/>
          </p:nvPr>
        </p:nvSpPr>
        <p:spPr>
          <a:xfrm>
            <a:off x="700088" y="676275"/>
            <a:ext cx="10414000" cy="1522413"/>
          </a:xfrm>
        </p:spPr>
        <p:txBody>
          <a:bodyPr>
            <a:normAutofit fontScale="90000"/>
          </a:bodyPr>
          <a:lstStyle/>
          <a:p>
            <a:r>
              <a:rPr lang="en-US" altLang="en-US" sz="2800" dirty="0"/>
              <a:t>SDG7: Ensure Access To Affordable, Reliable, Sustainable, And Modern Energy For All</a:t>
            </a:r>
            <a:br>
              <a:rPr lang="en-US" altLang="en-US" sz="2800" dirty="0"/>
            </a:br>
            <a:br>
              <a:rPr lang="en-US" altLang="en-US" sz="2800" dirty="0"/>
            </a:br>
            <a:r>
              <a:rPr lang="en-US" altLang="en-US" sz="2800" dirty="0"/>
              <a:t>Targets</a:t>
            </a:r>
          </a:p>
        </p:txBody>
      </p:sp>
      <p:sp>
        <p:nvSpPr>
          <p:cNvPr id="4" name="TextBox 3">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25</a:t>
            </a:r>
            <a:endParaRPr lang="en-GB" dirty="0">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a:xfrm>
            <a:off x="836613" y="401638"/>
            <a:ext cx="10515600" cy="754062"/>
          </a:xfrm>
        </p:spPr>
        <p:txBody>
          <a:bodyPr>
            <a:noAutofit/>
          </a:bodyPr>
          <a:lstStyle/>
          <a:p>
            <a:pPr algn="ctr" eaLnBrk="1" hangingPunct="1"/>
            <a:r>
              <a:rPr lang="en-US" altLang="en-US" sz="3200" b="1" dirty="0"/>
              <a:t>Ghana Energy Transition Framework</a:t>
            </a:r>
          </a:p>
        </p:txBody>
      </p:sp>
      <p:sp>
        <p:nvSpPr>
          <p:cNvPr id="18437" name="Content Placeholder 2">
            <a:extLst>
              <a:ext uri="{FF2B5EF4-FFF2-40B4-BE49-F238E27FC236}">
                <a16:creationId xmlns:a16="http://schemas.microsoft.com/office/drawing/2014/main" id="{61096212-DC77-4A41-8CBB-F111698C85C3}"/>
              </a:ext>
            </a:extLst>
          </p:cNvPr>
          <p:cNvSpPr txBox="1">
            <a:spLocks/>
          </p:cNvSpPr>
          <p:nvPr/>
        </p:nvSpPr>
        <p:spPr bwMode="auto">
          <a:xfrm>
            <a:off x="203200" y="1447271"/>
            <a:ext cx="7467600" cy="5075237"/>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342900" indent="-342900">
              <a:lnSpc>
                <a:spcPct val="100000"/>
              </a:lnSpc>
              <a:spcAft>
                <a:spcPts val="1800"/>
              </a:spcAft>
              <a:buClr>
                <a:srgbClr val="0000FF"/>
              </a:buClr>
              <a:buSzPct val="120000"/>
              <a:buFont typeface="Wingdings" panose="05000000000000000000" pitchFamily="2" charset="2"/>
              <a:buChar char="§"/>
              <a:defRPr/>
            </a:pPr>
            <a:r>
              <a:rPr lang="en-US" sz="2800" dirty="0">
                <a:solidFill>
                  <a:prstClr val="black"/>
                </a:solidFill>
                <a:latin typeface="+mj-lt"/>
              </a:rPr>
              <a:t>Ghana has developed an ambitious energy transition framework to achieve net-zero carbon emissions by 2070. </a:t>
            </a:r>
          </a:p>
          <a:p>
            <a:pPr marL="342900" indent="-342900">
              <a:lnSpc>
                <a:spcPct val="100000"/>
              </a:lnSpc>
              <a:spcAft>
                <a:spcPts val="1200"/>
              </a:spcAft>
              <a:buClr>
                <a:srgbClr val="0000FF"/>
              </a:buClr>
              <a:buSzPct val="120000"/>
              <a:buFont typeface="Wingdings" panose="05000000000000000000" pitchFamily="2" charset="2"/>
              <a:buChar char="§"/>
              <a:defRPr/>
            </a:pPr>
            <a:r>
              <a:rPr lang="en-US" sz="2800" dirty="0">
                <a:solidFill>
                  <a:prstClr val="black"/>
                </a:solidFill>
                <a:latin typeface="+mj-lt"/>
              </a:rPr>
              <a:t>This plan includes expanding renewable energy, improving energy efficiency, promoting electric mobility, and </a:t>
            </a:r>
            <a:r>
              <a:rPr lang="en-US" dirty="0">
                <a:solidFill>
                  <a:prstClr val="black"/>
                </a:solidFill>
                <a:latin typeface="+mj-lt"/>
              </a:rPr>
              <a:t>….</a:t>
            </a:r>
            <a:r>
              <a:rPr lang="en-US" sz="2800" dirty="0">
                <a:solidFill>
                  <a:prstClr val="black"/>
                </a:solidFill>
                <a:latin typeface="+mj-lt"/>
              </a:rPr>
              <a:t>.</a:t>
            </a:r>
          </a:p>
        </p:txBody>
      </p:sp>
      <p:pic>
        <p:nvPicPr>
          <p:cNvPr id="2" name="Picture 1"/>
          <p:cNvPicPr>
            <a:picLocks noChangeAspect="1"/>
          </p:cNvPicPr>
          <p:nvPr/>
        </p:nvPicPr>
        <p:blipFill>
          <a:blip r:embed="rId3"/>
          <a:stretch>
            <a:fillRect/>
          </a:stretch>
        </p:blipFill>
        <p:spPr>
          <a:xfrm>
            <a:off x="8185150" y="1788740"/>
            <a:ext cx="2514729" cy="3638737"/>
          </a:xfrm>
          <a:prstGeom prst="rect">
            <a:avLst/>
          </a:prstGeom>
        </p:spPr>
      </p:pic>
      <p:sp>
        <p:nvSpPr>
          <p:cNvPr id="5" name="TextBox 4">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26</a:t>
            </a:r>
            <a:endParaRPr lang="en-GB" dirty="0">
              <a:latin typeface="+mn-lt"/>
            </a:endParaRPr>
          </a:p>
        </p:txBody>
      </p:sp>
    </p:spTree>
    <p:extLst>
      <p:ext uri="{BB962C8B-B14F-4D97-AF65-F5344CB8AC3E}">
        <p14:creationId xmlns:p14="http://schemas.microsoft.com/office/powerpoint/2010/main" val="254007472"/>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a:xfrm>
            <a:off x="836613" y="401638"/>
            <a:ext cx="10515600" cy="754062"/>
          </a:xfrm>
        </p:spPr>
        <p:txBody>
          <a:bodyPr>
            <a:normAutofit/>
          </a:bodyPr>
          <a:lstStyle/>
          <a:p>
            <a:pPr algn="ctr" eaLnBrk="1" hangingPunct="1"/>
            <a:r>
              <a:rPr lang="en-US" altLang="en-US" sz="3200" b="1" dirty="0">
                <a:solidFill>
                  <a:prstClr val="white"/>
                </a:solidFill>
              </a:rPr>
              <a:t>Ghana Energy Transition Framework</a:t>
            </a:r>
            <a:endParaRPr lang="en-US" altLang="en-US" b="1" dirty="0"/>
          </a:p>
        </p:txBody>
      </p:sp>
      <p:sp>
        <p:nvSpPr>
          <p:cNvPr id="18437" name="Content Placeholder 2">
            <a:extLst>
              <a:ext uri="{FF2B5EF4-FFF2-40B4-BE49-F238E27FC236}">
                <a16:creationId xmlns:a16="http://schemas.microsoft.com/office/drawing/2014/main" id="{61096212-DC77-4A41-8CBB-F111698C85C3}"/>
              </a:ext>
            </a:extLst>
          </p:cNvPr>
          <p:cNvSpPr txBox="1">
            <a:spLocks/>
          </p:cNvSpPr>
          <p:nvPr/>
        </p:nvSpPr>
        <p:spPr bwMode="auto">
          <a:xfrm>
            <a:off x="0" y="1328738"/>
            <a:ext cx="12192000" cy="4919662"/>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457200" lvl="1" indent="0" defTabSz="457200">
              <a:lnSpc>
                <a:spcPct val="100000"/>
              </a:lnSpc>
              <a:spcBef>
                <a:spcPct val="20000"/>
              </a:spcBef>
              <a:buNone/>
            </a:pPr>
            <a:r>
              <a:rPr lang="en-US" sz="3200" b="1" dirty="0">
                <a:solidFill>
                  <a:prstClr val="black"/>
                </a:solidFill>
                <a:latin typeface="+mj-lt"/>
              </a:rPr>
              <a:t>Key targets include;</a:t>
            </a:r>
          </a:p>
          <a:p>
            <a:pPr marL="515938" indent="-346075">
              <a:lnSpc>
                <a:spcPct val="100000"/>
              </a:lnSpc>
              <a:spcAft>
                <a:spcPts val="1200"/>
              </a:spcAft>
              <a:buClr>
                <a:srgbClr val="0000FF"/>
              </a:buClr>
              <a:buSzPct val="120000"/>
              <a:buFont typeface="Wingdings" panose="05000000000000000000" pitchFamily="2" charset="2"/>
              <a:buChar char="§"/>
              <a:defRPr/>
            </a:pPr>
            <a:r>
              <a:rPr lang="en-US" sz="3200" dirty="0">
                <a:solidFill>
                  <a:prstClr val="black"/>
                </a:solidFill>
                <a:latin typeface="+mj-lt"/>
              </a:rPr>
              <a:t> Electrifying more than 95% of households, increasing renewable energy to 10% of electricity generation by 2030</a:t>
            </a:r>
          </a:p>
          <a:p>
            <a:pPr marL="515938" indent="-346075">
              <a:lnSpc>
                <a:spcPct val="100000"/>
              </a:lnSpc>
              <a:spcAft>
                <a:spcPts val="1200"/>
              </a:spcAft>
              <a:buClr>
                <a:srgbClr val="0000FF"/>
              </a:buClr>
              <a:buSzPct val="120000"/>
              <a:buFont typeface="Wingdings" panose="05000000000000000000" pitchFamily="2" charset="2"/>
              <a:buChar char="§"/>
              <a:defRPr/>
            </a:pPr>
            <a:r>
              <a:rPr lang="en-US" sz="3200" dirty="0">
                <a:solidFill>
                  <a:prstClr val="black"/>
                </a:solidFill>
                <a:latin typeface="+mj-lt"/>
              </a:rPr>
              <a:t>Scaling up nuclear power, adopting sustainable aviation fuels, and phasing out fossil fuel-based electricity generation by 2040</a:t>
            </a:r>
          </a:p>
          <a:p>
            <a:pPr marL="457200" lvl="1" indent="0" defTabSz="457200">
              <a:lnSpc>
                <a:spcPct val="100000"/>
              </a:lnSpc>
              <a:spcBef>
                <a:spcPct val="20000"/>
              </a:spcBef>
              <a:buNone/>
            </a:pPr>
            <a:endParaRPr lang="en-US" sz="2800" dirty="0">
              <a:solidFill>
                <a:srgbClr val="FF0000"/>
              </a:solidFill>
              <a:latin typeface="Calibri"/>
            </a:endParaRPr>
          </a:p>
          <a:p>
            <a:pPr marL="457200" lvl="1" indent="0" defTabSz="457200">
              <a:lnSpc>
                <a:spcPct val="100000"/>
              </a:lnSpc>
              <a:spcBef>
                <a:spcPct val="20000"/>
              </a:spcBef>
              <a:buNone/>
            </a:pPr>
            <a:r>
              <a:rPr lang="en-US" sz="2800" dirty="0">
                <a:solidFill>
                  <a:srgbClr val="FF0000"/>
                </a:solidFill>
                <a:latin typeface="Calibri"/>
              </a:rPr>
              <a:t>Achieving some of these goals would facilitate decarbonization </a:t>
            </a:r>
          </a:p>
        </p:txBody>
      </p:sp>
      <p:sp>
        <p:nvSpPr>
          <p:cNvPr id="4" name="TextBox 3">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27</a:t>
            </a:r>
            <a:endParaRPr lang="en-GB" dirty="0">
              <a:latin typeface="+mn-lt"/>
            </a:endParaRPr>
          </a:p>
        </p:txBody>
      </p:sp>
    </p:spTree>
    <p:extLst>
      <p:ext uri="{BB962C8B-B14F-4D97-AF65-F5344CB8AC3E}">
        <p14:creationId xmlns:p14="http://schemas.microsoft.com/office/powerpoint/2010/main" val="276771379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a:xfrm>
            <a:off x="836613" y="401638"/>
            <a:ext cx="10515600" cy="754062"/>
          </a:xfrm>
        </p:spPr>
        <p:txBody>
          <a:bodyPr>
            <a:normAutofit/>
          </a:bodyPr>
          <a:lstStyle/>
          <a:p>
            <a:pPr algn="ctr" eaLnBrk="1" hangingPunct="1"/>
            <a:r>
              <a:rPr lang="en-US" altLang="en-US" sz="3200" b="1" dirty="0">
                <a:solidFill>
                  <a:prstClr val="white"/>
                </a:solidFill>
              </a:rPr>
              <a:t>Ghana Energy Transition Framework</a:t>
            </a:r>
            <a:endParaRPr lang="en-US" altLang="en-US" b="1" dirty="0"/>
          </a:p>
        </p:txBody>
      </p:sp>
      <p:sp>
        <p:nvSpPr>
          <p:cNvPr id="18437" name="Content Placeholder 2">
            <a:extLst>
              <a:ext uri="{FF2B5EF4-FFF2-40B4-BE49-F238E27FC236}">
                <a16:creationId xmlns:a16="http://schemas.microsoft.com/office/drawing/2014/main" id="{61096212-DC77-4A41-8CBB-F111698C85C3}"/>
              </a:ext>
            </a:extLst>
          </p:cNvPr>
          <p:cNvSpPr txBox="1">
            <a:spLocks/>
          </p:cNvSpPr>
          <p:nvPr/>
        </p:nvSpPr>
        <p:spPr bwMode="auto">
          <a:xfrm>
            <a:off x="0" y="1328738"/>
            <a:ext cx="12192000" cy="4723270"/>
          </a:xfrm>
          <a:prstGeom prst="rect">
            <a:avLst/>
          </a:prstGeom>
          <a:solidFill>
            <a:schemeClr val="bg1"/>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457200" lvl="1" indent="0" defTabSz="457200">
              <a:lnSpc>
                <a:spcPct val="100000"/>
              </a:lnSpc>
              <a:spcBef>
                <a:spcPct val="20000"/>
              </a:spcBef>
              <a:buNone/>
            </a:pPr>
            <a:r>
              <a:rPr lang="en-US" sz="3200" dirty="0">
                <a:solidFill>
                  <a:prstClr val="black"/>
                </a:solidFill>
                <a:latin typeface="Calibri"/>
              </a:rPr>
              <a:t>However, this transition faces several challenges such as;</a:t>
            </a:r>
          </a:p>
          <a:p>
            <a:pPr lvl="1" defTabSz="457200">
              <a:lnSpc>
                <a:spcPct val="100000"/>
              </a:lnSpc>
              <a:spcBef>
                <a:spcPct val="20000"/>
              </a:spcBef>
              <a:buFont typeface="Wingdings" panose="05000000000000000000" pitchFamily="2" charset="2"/>
              <a:buChar char="§"/>
            </a:pPr>
            <a:r>
              <a:rPr lang="en-US" sz="2800" dirty="0">
                <a:solidFill>
                  <a:prstClr val="black"/>
                </a:solidFill>
                <a:latin typeface="Calibri"/>
              </a:rPr>
              <a:t>Implementing the $550 billion energy transition plan requires substantial investment, which is challenging given Ghana's current economic conditions.</a:t>
            </a:r>
          </a:p>
          <a:p>
            <a:pPr lvl="1" defTabSz="457200">
              <a:lnSpc>
                <a:spcPct val="100000"/>
              </a:lnSpc>
              <a:spcBef>
                <a:spcPct val="20000"/>
              </a:spcBef>
              <a:buFont typeface="Wingdings" panose="05000000000000000000" pitchFamily="2" charset="2"/>
              <a:buChar char="§"/>
            </a:pPr>
            <a:r>
              <a:rPr lang="en-US" sz="2800" dirty="0">
                <a:solidFill>
                  <a:prstClr val="black"/>
                </a:solidFill>
                <a:latin typeface="Calibri"/>
              </a:rPr>
              <a:t>Raising public awareness and garnering support for renewable energy projects is crucial for successful implementation.</a:t>
            </a:r>
          </a:p>
          <a:p>
            <a:pPr lvl="1" defTabSz="457200">
              <a:lnSpc>
                <a:spcPct val="100000"/>
              </a:lnSpc>
              <a:spcBef>
                <a:spcPct val="20000"/>
              </a:spcBef>
              <a:buFont typeface="Wingdings" panose="05000000000000000000" pitchFamily="2" charset="2"/>
              <a:buChar char="§"/>
            </a:pPr>
            <a:r>
              <a:rPr lang="en-US" sz="2800" dirty="0">
                <a:solidFill>
                  <a:prstClr val="black"/>
                </a:solidFill>
                <a:latin typeface="Calibri"/>
              </a:rPr>
              <a:t>Maintaining political will and ensuring a stable regulatory environment are essential for attracting investments and driving the transition.</a:t>
            </a:r>
          </a:p>
          <a:p>
            <a:pPr lvl="1" defTabSz="457200">
              <a:lnSpc>
                <a:spcPct val="100000"/>
              </a:lnSpc>
              <a:spcBef>
                <a:spcPct val="20000"/>
              </a:spcBef>
              <a:buFont typeface="Wingdings" panose="05000000000000000000" pitchFamily="2" charset="2"/>
              <a:buChar char="§"/>
            </a:pPr>
            <a:r>
              <a:rPr lang="en-US" sz="2800" dirty="0">
                <a:solidFill>
                  <a:prstClr val="black"/>
                </a:solidFill>
                <a:latin typeface="Calibri"/>
              </a:rPr>
              <a:t>Upgrades to the electricity grid are necessary to accommodate increased renewable energy capacity and improve distribution efficiency.</a:t>
            </a:r>
          </a:p>
          <a:p>
            <a:pPr marL="742950" lvl="1" indent="-285750" defTabSz="457200">
              <a:lnSpc>
                <a:spcPct val="100000"/>
              </a:lnSpc>
              <a:spcBef>
                <a:spcPct val="20000"/>
              </a:spcBef>
            </a:pPr>
            <a:endParaRPr lang="en-US" sz="2800" dirty="0">
              <a:solidFill>
                <a:prstClr val="black"/>
              </a:solidFill>
              <a:latin typeface="Calibri"/>
            </a:endParaRPr>
          </a:p>
          <a:p>
            <a:pPr marL="742950" lvl="1" indent="-285750" defTabSz="457200">
              <a:lnSpc>
                <a:spcPct val="100000"/>
              </a:lnSpc>
              <a:spcBef>
                <a:spcPct val="20000"/>
              </a:spcBef>
            </a:pPr>
            <a:endParaRPr lang="en-US" sz="3200" dirty="0">
              <a:solidFill>
                <a:prstClr val="black"/>
              </a:solidFill>
              <a:latin typeface="Calibri"/>
            </a:endParaRPr>
          </a:p>
        </p:txBody>
      </p:sp>
      <p:sp>
        <p:nvSpPr>
          <p:cNvPr id="4" name="TextBox 3">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28</a:t>
            </a:r>
            <a:endParaRPr lang="en-GB" dirty="0">
              <a:latin typeface="+mn-lt"/>
            </a:endParaRPr>
          </a:p>
        </p:txBody>
      </p:sp>
    </p:spTree>
    <p:extLst>
      <p:ext uri="{BB962C8B-B14F-4D97-AF65-F5344CB8AC3E}">
        <p14:creationId xmlns:p14="http://schemas.microsoft.com/office/powerpoint/2010/main" val="3231805797"/>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a:xfrm>
            <a:off x="836613" y="401638"/>
            <a:ext cx="10515600" cy="754062"/>
          </a:xfrm>
        </p:spPr>
        <p:txBody>
          <a:bodyPr>
            <a:normAutofit/>
          </a:bodyPr>
          <a:lstStyle/>
          <a:p>
            <a:pPr algn="ctr" eaLnBrk="1" hangingPunct="1"/>
            <a:r>
              <a:rPr lang="en-US" altLang="en-US" sz="3200" b="1" dirty="0">
                <a:solidFill>
                  <a:prstClr val="white"/>
                </a:solidFill>
              </a:rPr>
              <a:t>Ghana Energy Transition Framework - Opportunities</a:t>
            </a:r>
            <a:endParaRPr lang="en-US" altLang="en-US" b="1" dirty="0"/>
          </a:p>
        </p:txBody>
      </p:sp>
      <p:sp>
        <p:nvSpPr>
          <p:cNvPr id="18437" name="Content Placeholder 2">
            <a:extLst>
              <a:ext uri="{FF2B5EF4-FFF2-40B4-BE49-F238E27FC236}">
                <a16:creationId xmlns:a16="http://schemas.microsoft.com/office/drawing/2014/main" id="{61096212-DC77-4A41-8CBB-F111698C85C3}"/>
              </a:ext>
            </a:extLst>
          </p:cNvPr>
          <p:cNvSpPr txBox="1">
            <a:spLocks/>
          </p:cNvSpPr>
          <p:nvPr/>
        </p:nvSpPr>
        <p:spPr bwMode="auto">
          <a:xfrm>
            <a:off x="0" y="1328738"/>
            <a:ext cx="12192000" cy="4919662"/>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457200" lvl="1" indent="0" defTabSz="457200">
              <a:lnSpc>
                <a:spcPct val="100000"/>
              </a:lnSpc>
              <a:spcBef>
                <a:spcPct val="20000"/>
              </a:spcBef>
              <a:buNone/>
            </a:pPr>
            <a:r>
              <a:rPr lang="en-US" sz="3200" dirty="0">
                <a:solidFill>
                  <a:prstClr val="black"/>
                </a:solidFill>
                <a:latin typeface="Calibri"/>
              </a:rPr>
              <a:t>Despite the challenges, the energy transition framework offers opportunities such as creating over 1.4 million jobs through new technologies and boosting economic development by increasing electricity access and integrating renewable energy sources.</a:t>
            </a:r>
          </a:p>
          <a:p>
            <a:pPr lvl="1" defTabSz="457200">
              <a:lnSpc>
                <a:spcPct val="100000"/>
              </a:lnSpc>
              <a:spcBef>
                <a:spcPct val="20000"/>
              </a:spcBef>
            </a:pPr>
            <a:endParaRPr lang="en-US" sz="3200" dirty="0">
              <a:solidFill>
                <a:prstClr val="black"/>
              </a:solidFill>
              <a:latin typeface="Calibri"/>
            </a:endParaRPr>
          </a:p>
        </p:txBody>
      </p:sp>
      <p:sp>
        <p:nvSpPr>
          <p:cNvPr id="4" name="TextBox 3">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29</a:t>
            </a:r>
            <a:endParaRPr lang="en-GB" dirty="0">
              <a:latin typeface="+mn-lt"/>
            </a:endParaRPr>
          </a:p>
        </p:txBody>
      </p:sp>
    </p:spTree>
    <p:extLst>
      <p:ext uri="{BB962C8B-B14F-4D97-AF65-F5344CB8AC3E}">
        <p14:creationId xmlns:p14="http://schemas.microsoft.com/office/powerpoint/2010/main" val="243701288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DE854F-E9DB-48DC-B4A8-F49491EF596F}"/>
              </a:ext>
            </a:extLst>
          </p:cNvPr>
          <p:cNvSpPr>
            <a:spLocks noGrp="1"/>
          </p:cNvSpPr>
          <p:nvPr>
            <p:ph type="body" idx="1"/>
          </p:nvPr>
        </p:nvSpPr>
        <p:spPr>
          <a:xfrm>
            <a:off x="76200" y="1527175"/>
            <a:ext cx="12038013" cy="4876800"/>
          </a:xfrm>
        </p:spPr>
        <p:txBody>
          <a:bodyPr rtlCol="0">
            <a:normAutofit/>
          </a:bodyPr>
          <a:lstStyle/>
          <a:p>
            <a:pPr eaLnBrk="1" fontAlgn="auto" hangingPunct="1">
              <a:spcAft>
                <a:spcPts val="0"/>
              </a:spcAft>
              <a:defRPr/>
            </a:pPr>
            <a:r>
              <a:rPr lang="en-US" dirty="0">
                <a:solidFill>
                  <a:schemeClr val="tx1">
                    <a:lumMod val="95000"/>
                    <a:lumOff val="5000"/>
                  </a:schemeClr>
                </a:solidFill>
              </a:rPr>
              <a:t>The global energy demand is continually rising, driven by population growth, industrialization, and economic development.</a:t>
            </a:r>
          </a:p>
          <a:p>
            <a:pPr eaLnBrk="1" fontAlgn="auto" hangingPunct="1">
              <a:spcAft>
                <a:spcPts val="0"/>
              </a:spcAft>
              <a:defRPr/>
            </a:pPr>
            <a:endParaRPr lang="en-US" dirty="0">
              <a:solidFill>
                <a:schemeClr val="tx1">
                  <a:lumMod val="95000"/>
                  <a:lumOff val="5000"/>
                </a:schemeClr>
              </a:solidFill>
            </a:endParaRPr>
          </a:p>
          <a:p>
            <a:pPr eaLnBrk="1" fontAlgn="auto" hangingPunct="1">
              <a:spcAft>
                <a:spcPts val="0"/>
              </a:spcAft>
              <a:defRPr/>
            </a:pPr>
            <a:endParaRPr lang="en-US" dirty="0">
              <a:solidFill>
                <a:schemeClr val="tx1">
                  <a:lumMod val="95000"/>
                  <a:lumOff val="5000"/>
                </a:schemeClr>
              </a:solidFill>
            </a:endParaRPr>
          </a:p>
        </p:txBody>
      </p:sp>
      <p:sp>
        <p:nvSpPr>
          <p:cNvPr id="20483" name="Title 2"/>
          <p:cNvSpPr>
            <a:spLocks noGrp="1" noChangeArrowheads="1"/>
          </p:cNvSpPr>
          <p:nvPr>
            <p:ph type="title"/>
          </p:nvPr>
        </p:nvSpPr>
        <p:spPr>
          <a:xfrm>
            <a:off x="749300" y="419100"/>
            <a:ext cx="10515600" cy="754063"/>
          </a:xfrm>
        </p:spPr>
        <p:txBody>
          <a:bodyPr>
            <a:normAutofit/>
          </a:bodyPr>
          <a:lstStyle/>
          <a:p>
            <a:pPr algn="ctr" eaLnBrk="1" hangingPunct="1"/>
            <a:r>
              <a:rPr lang="en-US" altLang="en-US" b="1" dirty="0"/>
              <a:t>Introduction</a:t>
            </a:r>
          </a:p>
        </p:txBody>
      </p:sp>
      <p:pic>
        <p:nvPicPr>
          <p:cNvPr id="20485" name="Picture 5" descr="A graph of the world population&#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688" y="2236788"/>
            <a:ext cx="10971212"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52F037F-C7D1-4B8F-95C9-69E786E0C300}"/>
              </a:ext>
            </a:extLst>
          </p:cNvPr>
          <p:cNvSpPr txBox="1"/>
          <p:nvPr/>
        </p:nvSpPr>
        <p:spPr>
          <a:xfrm>
            <a:off x="11590338" y="6403975"/>
            <a:ext cx="400050" cy="368300"/>
          </a:xfrm>
          <a:prstGeom prst="rect">
            <a:avLst/>
          </a:prstGeom>
          <a:solidFill>
            <a:schemeClr val="accent2">
              <a:lumMod val="60000"/>
              <a:lumOff val="40000"/>
            </a:schemeClr>
          </a:solidFill>
        </p:spPr>
        <p:txBody>
          <a:bodyPr>
            <a:spAutoFit/>
          </a:bodyPr>
          <a:lstStyle/>
          <a:p>
            <a:pPr eaLnBrk="1" fontAlgn="auto" hangingPunct="1">
              <a:spcBef>
                <a:spcPts val="0"/>
              </a:spcBef>
              <a:spcAft>
                <a:spcPts val="0"/>
              </a:spcAft>
              <a:defRPr/>
            </a:pPr>
            <a:r>
              <a:rPr lang="en-US" dirty="0"/>
              <a:t>3</a:t>
            </a:r>
            <a:endParaRPr lang="en-GB" dirty="0">
              <a:latin typeface="+mn-lt"/>
            </a:endParaRPr>
          </a:p>
        </p:txBody>
      </p:sp>
    </p:spTree>
    <p:extLst>
      <p:ext uri="{BB962C8B-B14F-4D97-AF65-F5344CB8AC3E}">
        <p14:creationId xmlns:p14="http://schemas.microsoft.com/office/powerpoint/2010/main" val="217354265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a:xfrm>
            <a:off x="836613" y="401638"/>
            <a:ext cx="10515600" cy="754062"/>
          </a:xfrm>
        </p:spPr>
        <p:txBody>
          <a:bodyPr>
            <a:normAutofit fontScale="90000"/>
          </a:bodyPr>
          <a:lstStyle/>
          <a:p>
            <a:pPr algn="ctr" eaLnBrk="1" hangingPunct="1"/>
            <a:r>
              <a:rPr lang="en-US" altLang="en-US" sz="3200" b="1" dirty="0">
                <a:solidFill>
                  <a:prstClr val="white"/>
                </a:solidFill>
              </a:rPr>
              <a:t>Role of Technology in Addressing Energy Issues in Ghana</a:t>
            </a:r>
            <a:endParaRPr lang="en-US" altLang="en-US" b="1" dirty="0"/>
          </a:p>
        </p:txBody>
      </p:sp>
      <p:sp>
        <p:nvSpPr>
          <p:cNvPr id="18437" name="Content Placeholder 2">
            <a:extLst>
              <a:ext uri="{FF2B5EF4-FFF2-40B4-BE49-F238E27FC236}">
                <a16:creationId xmlns:a16="http://schemas.microsoft.com/office/drawing/2014/main" id="{61096212-DC77-4A41-8CBB-F111698C85C3}"/>
              </a:ext>
            </a:extLst>
          </p:cNvPr>
          <p:cNvSpPr txBox="1">
            <a:spLocks/>
          </p:cNvSpPr>
          <p:nvPr/>
        </p:nvSpPr>
        <p:spPr bwMode="auto">
          <a:xfrm>
            <a:off x="148166" y="1354138"/>
            <a:ext cx="11895667" cy="4792662"/>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342900" indent="-342900">
              <a:lnSpc>
                <a:spcPct val="100000"/>
              </a:lnSpc>
              <a:spcAft>
                <a:spcPts val="1800"/>
              </a:spcAft>
              <a:buClr>
                <a:srgbClr val="0000FF"/>
              </a:buClr>
              <a:buSzPct val="120000"/>
              <a:buFont typeface="Wingdings" panose="05000000000000000000" pitchFamily="2" charset="2"/>
              <a:buChar char="§"/>
              <a:defRPr/>
            </a:pPr>
            <a:r>
              <a:rPr lang="en-US" sz="3200" dirty="0">
                <a:solidFill>
                  <a:prstClr val="black"/>
                </a:solidFill>
                <a:latin typeface="Calibri"/>
              </a:rPr>
              <a:t>Technology plays a crucial role in addressing these issues, driving improvements in energy efficiency, energy infrastructure, renewable energy adoption, and overall energy sector governance.</a:t>
            </a:r>
          </a:p>
          <a:p>
            <a:pPr marL="342900" indent="-342900">
              <a:lnSpc>
                <a:spcPct val="100000"/>
              </a:lnSpc>
              <a:spcAft>
                <a:spcPts val="1800"/>
              </a:spcAft>
              <a:buClr>
                <a:srgbClr val="0000FF"/>
              </a:buClr>
              <a:buSzPct val="120000"/>
              <a:buFont typeface="Wingdings" panose="05000000000000000000" pitchFamily="2" charset="2"/>
              <a:buChar char="§"/>
              <a:defRPr/>
            </a:pPr>
            <a:r>
              <a:rPr lang="en-US" sz="3200" dirty="0">
                <a:solidFill>
                  <a:prstClr val="black"/>
                </a:solidFill>
                <a:latin typeface="Calibri"/>
              </a:rPr>
              <a:t>The introduction of modern grid management systems and smart meters can reduce technical and commercial losses. </a:t>
            </a:r>
          </a:p>
          <a:p>
            <a:pPr marL="342900" indent="-342900">
              <a:lnSpc>
                <a:spcPct val="100000"/>
              </a:lnSpc>
              <a:spcAft>
                <a:spcPts val="1800"/>
              </a:spcAft>
              <a:buClr>
                <a:srgbClr val="0000FF"/>
              </a:buClr>
              <a:buSzPct val="120000"/>
              <a:buFont typeface="Wingdings" panose="05000000000000000000" pitchFamily="2" charset="2"/>
              <a:buChar char="§"/>
              <a:defRPr/>
            </a:pPr>
            <a:r>
              <a:rPr lang="en-US" sz="3200" dirty="0">
                <a:solidFill>
                  <a:prstClr val="black"/>
                </a:solidFill>
                <a:latin typeface="Calibri"/>
              </a:rPr>
              <a:t>These technologies enhance transparency, ensure efficient distribution, and reduce outages, which have historically plagued the country.</a:t>
            </a:r>
          </a:p>
          <a:p>
            <a:pPr marL="342900" lvl="0" indent="-342900" defTabSz="457200">
              <a:lnSpc>
                <a:spcPct val="100000"/>
              </a:lnSpc>
              <a:spcBef>
                <a:spcPct val="20000"/>
              </a:spcBef>
            </a:pPr>
            <a:endParaRPr lang="en-US" sz="3200" dirty="0">
              <a:solidFill>
                <a:prstClr val="black"/>
              </a:solidFill>
              <a:latin typeface="Calibri"/>
            </a:endParaRPr>
          </a:p>
          <a:p>
            <a:pPr marL="342900" lvl="0" indent="-342900" defTabSz="457200">
              <a:lnSpc>
                <a:spcPct val="100000"/>
              </a:lnSpc>
              <a:spcBef>
                <a:spcPct val="20000"/>
              </a:spcBef>
            </a:pPr>
            <a:endParaRPr lang="en-US" sz="3200" dirty="0">
              <a:solidFill>
                <a:prstClr val="black"/>
              </a:solidFill>
              <a:latin typeface="Calibri"/>
            </a:endParaRPr>
          </a:p>
        </p:txBody>
      </p:sp>
      <p:sp>
        <p:nvSpPr>
          <p:cNvPr id="4" name="TextBox 3">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30</a:t>
            </a:r>
            <a:endParaRPr lang="en-GB" dirty="0">
              <a:latin typeface="+mn-lt"/>
            </a:endParaRPr>
          </a:p>
        </p:txBody>
      </p:sp>
    </p:spTree>
    <p:extLst>
      <p:ext uri="{BB962C8B-B14F-4D97-AF65-F5344CB8AC3E}">
        <p14:creationId xmlns:p14="http://schemas.microsoft.com/office/powerpoint/2010/main" val="3272980305"/>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2CC0A4-CA5D-4C01-BB7F-E5976107C72D}"/>
              </a:ext>
            </a:extLst>
          </p:cNvPr>
          <p:cNvSpPr>
            <a:spLocks noGrp="1"/>
          </p:cNvSpPr>
          <p:nvPr>
            <p:ph type="body" idx="1"/>
          </p:nvPr>
        </p:nvSpPr>
        <p:spPr>
          <a:xfrm>
            <a:off x="531459" y="1261533"/>
            <a:ext cx="10515600" cy="4715934"/>
          </a:xfrm>
        </p:spPr>
        <p:txBody>
          <a:bodyPr/>
          <a:lstStyle/>
          <a:p>
            <a:pPr marL="342900" indent="-342900">
              <a:lnSpc>
                <a:spcPct val="100000"/>
              </a:lnSpc>
              <a:spcAft>
                <a:spcPts val="600"/>
              </a:spcAft>
              <a:buClr>
                <a:srgbClr val="0000FF"/>
              </a:buClr>
              <a:buSzPct val="120000"/>
              <a:buFont typeface="Wingdings" panose="05000000000000000000" pitchFamily="2" charset="2"/>
              <a:buChar char="§"/>
              <a:defRPr/>
            </a:pPr>
            <a:r>
              <a:rPr lang="en-US" sz="3200" dirty="0">
                <a:solidFill>
                  <a:schemeClr val="tx1"/>
                </a:solidFill>
              </a:rPr>
              <a:t> </a:t>
            </a:r>
            <a:r>
              <a:rPr lang="en-US" sz="2800" dirty="0">
                <a:solidFill>
                  <a:prstClr val="black"/>
                </a:solidFill>
              </a:rPr>
              <a:t>R</a:t>
            </a:r>
            <a:r>
              <a:rPr lang="en-US" sz="3200" dirty="0">
                <a:solidFill>
                  <a:schemeClr val="tx1"/>
                </a:solidFill>
              </a:rPr>
              <a:t>enewable energy</a:t>
            </a:r>
          </a:p>
          <a:p>
            <a:pPr marL="342900" indent="-342900">
              <a:lnSpc>
                <a:spcPct val="100000"/>
              </a:lnSpc>
              <a:spcAft>
                <a:spcPts val="600"/>
              </a:spcAft>
              <a:buClr>
                <a:srgbClr val="0000FF"/>
              </a:buClr>
              <a:buSzPct val="120000"/>
              <a:buFont typeface="Wingdings" panose="05000000000000000000" pitchFamily="2" charset="2"/>
              <a:buChar char="§"/>
              <a:defRPr/>
            </a:pPr>
            <a:r>
              <a:rPr lang="en-US" sz="3200" dirty="0">
                <a:solidFill>
                  <a:schemeClr val="tx1"/>
                </a:solidFill>
              </a:rPr>
              <a:t>Carbon capture, utilization, and sequestration; </a:t>
            </a:r>
          </a:p>
          <a:p>
            <a:pPr marL="342900" indent="-342900">
              <a:lnSpc>
                <a:spcPct val="100000"/>
              </a:lnSpc>
              <a:spcAft>
                <a:spcPts val="600"/>
              </a:spcAft>
              <a:buClr>
                <a:srgbClr val="0000FF"/>
              </a:buClr>
              <a:buSzPct val="120000"/>
              <a:buFont typeface="Wingdings" panose="05000000000000000000" pitchFamily="2" charset="2"/>
              <a:buChar char="§"/>
              <a:defRPr/>
            </a:pPr>
            <a:r>
              <a:rPr lang="en-US" sz="3200" dirty="0">
                <a:solidFill>
                  <a:schemeClr val="tx1"/>
                </a:solidFill>
              </a:rPr>
              <a:t>Energy storage </a:t>
            </a:r>
          </a:p>
          <a:p>
            <a:pPr marL="342900" indent="-342900">
              <a:lnSpc>
                <a:spcPct val="100000"/>
              </a:lnSpc>
              <a:spcAft>
                <a:spcPts val="600"/>
              </a:spcAft>
              <a:buClr>
                <a:srgbClr val="0000FF"/>
              </a:buClr>
              <a:buSzPct val="120000"/>
              <a:buFont typeface="Wingdings" panose="05000000000000000000" pitchFamily="2" charset="2"/>
              <a:buChar char="§"/>
              <a:defRPr/>
            </a:pPr>
            <a:r>
              <a:rPr lang="en-US" sz="3200" dirty="0">
                <a:solidFill>
                  <a:schemeClr val="tx1"/>
                </a:solidFill>
              </a:rPr>
              <a:t>Sustainable hydrogen and fuels</a:t>
            </a:r>
          </a:p>
          <a:p>
            <a:pPr marL="342900" indent="-342900">
              <a:lnSpc>
                <a:spcPct val="100000"/>
              </a:lnSpc>
              <a:spcAft>
                <a:spcPts val="600"/>
              </a:spcAft>
              <a:buClr>
                <a:srgbClr val="0000FF"/>
              </a:buClr>
              <a:buSzPct val="120000"/>
              <a:buFont typeface="Wingdings" panose="05000000000000000000" pitchFamily="2" charset="2"/>
              <a:buChar char="§"/>
              <a:defRPr/>
            </a:pPr>
            <a:r>
              <a:rPr lang="en-US" sz="3200" dirty="0">
                <a:solidFill>
                  <a:schemeClr val="tx1"/>
                </a:solidFill>
              </a:rPr>
              <a:t>Upgrading of electrical grid</a:t>
            </a:r>
          </a:p>
          <a:p>
            <a:pPr marL="342900" indent="-342900">
              <a:lnSpc>
                <a:spcPct val="100000"/>
              </a:lnSpc>
              <a:spcAft>
                <a:spcPts val="600"/>
              </a:spcAft>
              <a:buClr>
                <a:srgbClr val="0000FF"/>
              </a:buClr>
              <a:buSzPct val="120000"/>
              <a:buFont typeface="Wingdings" panose="05000000000000000000" pitchFamily="2" charset="2"/>
              <a:buChar char="§"/>
              <a:defRPr/>
            </a:pPr>
            <a:r>
              <a:rPr lang="en-US" sz="3200" dirty="0">
                <a:solidFill>
                  <a:schemeClr val="tx1"/>
                </a:solidFill>
              </a:rPr>
              <a:t>Improvement in energy efficiency</a:t>
            </a:r>
          </a:p>
          <a:p>
            <a:pPr>
              <a:lnSpc>
                <a:spcPct val="100000"/>
              </a:lnSpc>
              <a:spcAft>
                <a:spcPts val="600"/>
              </a:spcAft>
              <a:buClr>
                <a:srgbClr val="0000FF"/>
              </a:buClr>
              <a:buSzPct val="120000"/>
              <a:defRPr/>
            </a:pPr>
            <a:endParaRPr lang="en-US" sz="3200" dirty="0">
              <a:solidFill>
                <a:schemeClr val="tx1"/>
              </a:solidFill>
            </a:endParaRPr>
          </a:p>
        </p:txBody>
      </p:sp>
      <p:sp>
        <p:nvSpPr>
          <p:cNvPr id="3" name="Title 2">
            <a:extLst>
              <a:ext uri="{FF2B5EF4-FFF2-40B4-BE49-F238E27FC236}">
                <a16:creationId xmlns:a16="http://schemas.microsoft.com/office/drawing/2014/main" id="{710279C7-FF1D-486D-BF2D-1A7285B1F1C4}"/>
              </a:ext>
            </a:extLst>
          </p:cNvPr>
          <p:cNvSpPr>
            <a:spLocks noGrp="1"/>
          </p:cNvSpPr>
          <p:nvPr>
            <p:ph type="title"/>
          </p:nvPr>
        </p:nvSpPr>
        <p:spPr>
          <a:xfrm>
            <a:off x="0" y="426367"/>
            <a:ext cx="11352917" cy="754833"/>
          </a:xfrm>
        </p:spPr>
        <p:txBody>
          <a:bodyPr>
            <a:noAutofit/>
          </a:bodyPr>
          <a:lstStyle/>
          <a:p>
            <a:pPr algn="ctr"/>
            <a:r>
              <a:rPr lang="en-US" sz="3200" b="1" dirty="0"/>
              <a:t>Six Emerging Key Technologies Driving Energy Transition </a:t>
            </a:r>
            <a:endParaRPr lang="en-US" sz="3200" dirty="0"/>
          </a:p>
        </p:txBody>
      </p:sp>
      <p:sp>
        <p:nvSpPr>
          <p:cNvPr id="4" name="TextBox 3">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31</a:t>
            </a:r>
            <a:endParaRPr lang="en-GB" dirty="0">
              <a:latin typeface="+mn-lt"/>
            </a:endParaRPr>
          </a:p>
        </p:txBody>
      </p:sp>
    </p:spTree>
    <p:extLst>
      <p:ext uri="{BB962C8B-B14F-4D97-AF65-F5344CB8AC3E}">
        <p14:creationId xmlns:p14="http://schemas.microsoft.com/office/powerpoint/2010/main" val="284196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a:xfrm>
            <a:off x="836613" y="401638"/>
            <a:ext cx="10515600" cy="754062"/>
          </a:xfrm>
        </p:spPr>
        <p:txBody>
          <a:bodyPr>
            <a:normAutofit/>
          </a:bodyPr>
          <a:lstStyle/>
          <a:p>
            <a:pPr algn="ctr" eaLnBrk="1" hangingPunct="1"/>
            <a:r>
              <a:rPr lang="en-US" altLang="en-US" b="1" dirty="0"/>
              <a:t>Global Levelized Cost of Energy</a:t>
            </a:r>
          </a:p>
        </p:txBody>
      </p:sp>
      <p:sp>
        <p:nvSpPr>
          <p:cNvPr id="18437" name="Content Placeholder 2">
            <a:extLst>
              <a:ext uri="{FF2B5EF4-FFF2-40B4-BE49-F238E27FC236}">
                <a16:creationId xmlns:a16="http://schemas.microsoft.com/office/drawing/2014/main" id="{61096212-DC77-4A41-8CBB-F111698C85C3}"/>
              </a:ext>
            </a:extLst>
          </p:cNvPr>
          <p:cNvSpPr txBox="1">
            <a:spLocks/>
          </p:cNvSpPr>
          <p:nvPr/>
        </p:nvSpPr>
        <p:spPr bwMode="auto">
          <a:xfrm>
            <a:off x="0" y="1328739"/>
            <a:ext cx="7588577" cy="641464"/>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lvl="0" defTabSz="457200">
              <a:lnSpc>
                <a:spcPct val="100000"/>
              </a:lnSpc>
              <a:spcBef>
                <a:spcPct val="20000"/>
              </a:spcBef>
              <a:buNone/>
            </a:pPr>
            <a:endParaRPr lang="en-GB" sz="2800" dirty="0">
              <a:solidFill>
                <a:prstClr val="black"/>
              </a:solidFill>
              <a:latin typeface="Calibri"/>
            </a:endParaRPr>
          </a:p>
        </p:txBody>
      </p:sp>
      <p:pic>
        <p:nvPicPr>
          <p:cNvPr id="3" name="Picture 2"/>
          <p:cNvPicPr>
            <a:picLocks noChangeAspect="1"/>
          </p:cNvPicPr>
          <p:nvPr/>
        </p:nvPicPr>
        <p:blipFill>
          <a:blip r:embed="rId3"/>
          <a:stretch>
            <a:fillRect/>
          </a:stretch>
        </p:blipFill>
        <p:spPr>
          <a:xfrm>
            <a:off x="1" y="1439112"/>
            <a:ext cx="8698938" cy="4578585"/>
          </a:xfrm>
          <a:prstGeom prst="rect">
            <a:avLst/>
          </a:prstGeom>
        </p:spPr>
      </p:pic>
      <p:sp>
        <p:nvSpPr>
          <p:cNvPr id="10" name="TextBox 9"/>
          <p:cNvSpPr txBox="1"/>
          <p:nvPr/>
        </p:nvSpPr>
        <p:spPr>
          <a:xfrm>
            <a:off x="8601834" y="1447204"/>
            <a:ext cx="3426768" cy="3970318"/>
          </a:xfrm>
          <a:prstGeom prst="rect">
            <a:avLst/>
          </a:prstGeom>
          <a:noFill/>
        </p:spPr>
        <p:txBody>
          <a:bodyPr wrap="square" rtlCol="0">
            <a:spAutoFit/>
          </a:bodyPr>
          <a:lstStyle/>
          <a:p>
            <a:pPr marL="285750" indent="-285750">
              <a:buFont typeface="Arial" panose="020B0604020202020204" pitchFamily="34" charset="0"/>
              <a:buChar char="•"/>
            </a:pPr>
            <a:r>
              <a:rPr lang="en-US" b="1" dirty="0"/>
              <a:t>LCOE for Solar PV Residential= $117 - $282</a:t>
            </a:r>
          </a:p>
          <a:p>
            <a:pPr marL="285750" indent="-285750">
              <a:buFont typeface="Arial" panose="020B0604020202020204" pitchFamily="34" charset="0"/>
              <a:buChar char="•"/>
            </a:pPr>
            <a:r>
              <a:rPr lang="en-US" b="1" dirty="0">
                <a:solidFill>
                  <a:srgbClr val="FF0000"/>
                </a:solidFill>
              </a:rPr>
              <a:t>LCOE for Solar PV + Storage - utility scale = $46 - $102</a:t>
            </a:r>
          </a:p>
          <a:p>
            <a:pPr marL="285750" indent="-285750">
              <a:buFont typeface="Arial" panose="020B0604020202020204" pitchFamily="34" charset="0"/>
              <a:buChar char="•"/>
            </a:pPr>
            <a:r>
              <a:rPr lang="en-US" b="1" dirty="0">
                <a:solidFill>
                  <a:schemeClr val="accent1"/>
                </a:solidFill>
              </a:rPr>
              <a:t>LCOE for Solar PV utility scale = $49 - $185</a:t>
            </a:r>
          </a:p>
          <a:p>
            <a:pPr marL="285750" indent="-285750">
              <a:buFont typeface="Arial" panose="020B0604020202020204" pitchFamily="34" charset="0"/>
              <a:buChar char="•"/>
            </a:pPr>
            <a:endParaRPr lang="en-US" b="1" dirty="0">
              <a:solidFill>
                <a:schemeClr val="accent1"/>
              </a:solidFill>
            </a:endParaRPr>
          </a:p>
          <a:p>
            <a:pPr marL="285750" indent="-285750">
              <a:buFont typeface="Arial" panose="020B0604020202020204" pitchFamily="34" charset="0"/>
              <a:buChar char="•"/>
            </a:pPr>
            <a:r>
              <a:rPr lang="en-US" b="1" dirty="0"/>
              <a:t>LCOE for wind onshore = $24 - $75</a:t>
            </a:r>
          </a:p>
          <a:p>
            <a:pPr marL="285750" indent="-285750">
              <a:buFont typeface="Arial" panose="020B0604020202020204" pitchFamily="34" charset="0"/>
              <a:buChar char="•"/>
            </a:pPr>
            <a:r>
              <a:rPr lang="en-US" b="1" dirty="0">
                <a:solidFill>
                  <a:srgbClr val="FF0000"/>
                </a:solidFill>
              </a:rPr>
              <a:t>LCOE for wind + storage onshore = $42 - $114</a:t>
            </a:r>
          </a:p>
          <a:p>
            <a:pPr marL="285750" indent="-285750">
              <a:buFont typeface="Arial" panose="020B0604020202020204" pitchFamily="34" charset="0"/>
              <a:buChar char="•"/>
            </a:pPr>
            <a:r>
              <a:rPr lang="en-US" b="1" dirty="0">
                <a:solidFill>
                  <a:schemeClr val="accent1"/>
                </a:solidFill>
              </a:rPr>
              <a:t>LCOE for wind offshore = $72 - $140</a:t>
            </a:r>
          </a:p>
        </p:txBody>
      </p:sp>
      <p:sp>
        <p:nvSpPr>
          <p:cNvPr id="11" name="TextBox 10"/>
          <p:cNvSpPr txBox="1"/>
          <p:nvPr/>
        </p:nvSpPr>
        <p:spPr>
          <a:xfrm>
            <a:off x="8698939" y="5753437"/>
            <a:ext cx="3329663" cy="461665"/>
          </a:xfrm>
          <a:prstGeom prst="rect">
            <a:avLst/>
          </a:prstGeom>
          <a:noFill/>
        </p:spPr>
        <p:txBody>
          <a:bodyPr wrap="square" rtlCol="0">
            <a:spAutoFit/>
          </a:bodyPr>
          <a:lstStyle/>
          <a:p>
            <a:r>
              <a:rPr lang="en-US" sz="1200" dirty="0">
                <a:solidFill>
                  <a:srgbClr val="C00000"/>
                </a:solidFill>
              </a:rPr>
              <a:t>Source: </a:t>
            </a:r>
            <a:r>
              <a:rPr lang="en-US" sz="1200" dirty="0" err="1">
                <a:solidFill>
                  <a:srgbClr val="C00000"/>
                </a:solidFill>
              </a:rPr>
              <a:t>lazard’s</a:t>
            </a:r>
            <a:r>
              <a:rPr lang="en-US" sz="1200" dirty="0">
                <a:solidFill>
                  <a:srgbClr val="C00000"/>
                </a:solidFill>
              </a:rPr>
              <a:t> </a:t>
            </a:r>
            <a:r>
              <a:rPr lang="en-US" sz="1200" dirty="0" err="1">
                <a:solidFill>
                  <a:srgbClr val="C00000"/>
                </a:solidFill>
              </a:rPr>
              <a:t>levelized</a:t>
            </a:r>
            <a:r>
              <a:rPr lang="en-US" sz="1200" dirty="0">
                <a:solidFill>
                  <a:srgbClr val="C00000"/>
                </a:solidFill>
              </a:rPr>
              <a:t> cost of energy analysis 2023</a:t>
            </a:r>
            <a:endParaRPr lang="en-GB" sz="1200" dirty="0">
              <a:solidFill>
                <a:srgbClr val="C00000"/>
              </a:solidFill>
            </a:endParaRPr>
          </a:p>
        </p:txBody>
      </p:sp>
      <p:sp>
        <p:nvSpPr>
          <p:cNvPr id="7" name="TextBox 6">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32</a:t>
            </a:r>
            <a:endParaRPr lang="en-GB" dirty="0">
              <a:latin typeface="+mn-lt"/>
            </a:endParaRPr>
          </a:p>
        </p:txBody>
      </p:sp>
    </p:spTree>
    <p:extLst>
      <p:ext uri="{BB962C8B-B14F-4D97-AF65-F5344CB8AC3E}">
        <p14:creationId xmlns:p14="http://schemas.microsoft.com/office/powerpoint/2010/main" val="2338683247"/>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a:xfrm>
            <a:off x="836613" y="401638"/>
            <a:ext cx="10515600" cy="754062"/>
          </a:xfrm>
        </p:spPr>
        <p:txBody>
          <a:bodyPr>
            <a:normAutofit/>
          </a:bodyPr>
          <a:lstStyle/>
          <a:p>
            <a:pPr algn="ctr" eaLnBrk="1" hangingPunct="1"/>
            <a:r>
              <a:rPr lang="en-US" altLang="en-US" sz="3200" b="1" dirty="0">
                <a:solidFill>
                  <a:prstClr val="white"/>
                </a:solidFill>
                <a:latin typeface="Garamond" panose="02020404030301010803" pitchFamily="18" charset="0"/>
              </a:rPr>
              <a:t>Role of Technology in Addressing Energy Issues in Ghana</a:t>
            </a:r>
            <a:endParaRPr lang="en-US" altLang="en-US" b="1" dirty="0">
              <a:latin typeface="Garamond" panose="02020404030301010803" pitchFamily="18" charset="0"/>
            </a:endParaRPr>
          </a:p>
        </p:txBody>
      </p:sp>
      <p:sp>
        <p:nvSpPr>
          <p:cNvPr id="18437" name="Content Placeholder 2">
            <a:extLst>
              <a:ext uri="{FF2B5EF4-FFF2-40B4-BE49-F238E27FC236}">
                <a16:creationId xmlns:a16="http://schemas.microsoft.com/office/drawing/2014/main" id="{61096212-DC77-4A41-8CBB-F111698C85C3}"/>
              </a:ext>
            </a:extLst>
          </p:cNvPr>
          <p:cNvSpPr txBox="1">
            <a:spLocks/>
          </p:cNvSpPr>
          <p:nvPr/>
        </p:nvSpPr>
        <p:spPr bwMode="auto">
          <a:xfrm>
            <a:off x="75415" y="2601357"/>
            <a:ext cx="4468305" cy="1819815"/>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lvl="0" defTabSz="457200">
              <a:lnSpc>
                <a:spcPct val="100000"/>
              </a:lnSpc>
              <a:spcBef>
                <a:spcPct val="20000"/>
              </a:spcBef>
              <a:buNone/>
            </a:pPr>
            <a:r>
              <a:rPr lang="en-US" sz="2700" dirty="0">
                <a:solidFill>
                  <a:prstClr val="black"/>
                </a:solidFill>
                <a:latin typeface="Calibri"/>
              </a:rPr>
              <a:t>Ghana has great potential for solar and wind energy, particularly along the coastal areas. </a:t>
            </a:r>
          </a:p>
          <a:p>
            <a:pPr marL="342900" lvl="0" indent="-342900" defTabSz="457200">
              <a:lnSpc>
                <a:spcPct val="100000"/>
              </a:lnSpc>
              <a:spcBef>
                <a:spcPct val="20000"/>
              </a:spcBef>
            </a:pPr>
            <a:endParaRPr lang="en-US" sz="3200" dirty="0">
              <a:solidFill>
                <a:prstClr val="black"/>
              </a:solidFill>
              <a:latin typeface="Calibri"/>
            </a:endParaRPr>
          </a:p>
        </p:txBody>
      </p:sp>
      <p:pic>
        <p:nvPicPr>
          <p:cNvPr id="2" name="Picture 1"/>
          <p:cNvPicPr>
            <a:picLocks noChangeAspect="1"/>
          </p:cNvPicPr>
          <p:nvPr/>
        </p:nvPicPr>
        <p:blipFill>
          <a:blip r:embed="rId3"/>
          <a:stretch>
            <a:fillRect/>
          </a:stretch>
        </p:blipFill>
        <p:spPr>
          <a:xfrm>
            <a:off x="4213781" y="1328738"/>
            <a:ext cx="4330923" cy="494008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4705" y="1442301"/>
            <a:ext cx="3647296" cy="4826524"/>
          </a:xfrm>
          <a:prstGeom prst="rect">
            <a:avLst/>
          </a:prstGeom>
        </p:spPr>
      </p:pic>
      <p:sp>
        <p:nvSpPr>
          <p:cNvPr id="6" name="TextBox 5">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34</a:t>
            </a:r>
            <a:endParaRPr lang="en-GB" dirty="0">
              <a:latin typeface="+mn-lt"/>
            </a:endParaRPr>
          </a:p>
        </p:txBody>
      </p:sp>
    </p:spTree>
    <p:extLst>
      <p:ext uri="{BB962C8B-B14F-4D97-AF65-F5344CB8AC3E}">
        <p14:creationId xmlns:p14="http://schemas.microsoft.com/office/powerpoint/2010/main" val="2037219387"/>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a:xfrm>
            <a:off x="836613" y="401638"/>
            <a:ext cx="10515600" cy="754062"/>
          </a:xfrm>
        </p:spPr>
        <p:txBody>
          <a:bodyPr>
            <a:normAutofit/>
          </a:bodyPr>
          <a:lstStyle/>
          <a:p>
            <a:pPr algn="ctr" eaLnBrk="1" hangingPunct="1"/>
            <a:r>
              <a:rPr lang="en-US" altLang="en-US" sz="3200" b="1" dirty="0">
                <a:solidFill>
                  <a:prstClr val="white"/>
                </a:solidFill>
                <a:latin typeface="Garamond" panose="02020404030301010803" pitchFamily="18" charset="0"/>
              </a:rPr>
              <a:t>Technological Innovations in Energy Generation</a:t>
            </a:r>
            <a:endParaRPr lang="en-US" altLang="en-US" b="1" dirty="0">
              <a:latin typeface="Garamond" panose="02020404030301010803" pitchFamily="18" charset="0"/>
            </a:endParaRPr>
          </a:p>
        </p:txBody>
      </p:sp>
      <p:sp>
        <p:nvSpPr>
          <p:cNvPr id="18437" name="Content Placeholder 2">
            <a:extLst>
              <a:ext uri="{FF2B5EF4-FFF2-40B4-BE49-F238E27FC236}">
                <a16:creationId xmlns:a16="http://schemas.microsoft.com/office/drawing/2014/main" id="{61096212-DC77-4A41-8CBB-F111698C85C3}"/>
              </a:ext>
            </a:extLst>
          </p:cNvPr>
          <p:cNvSpPr txBox="1">
            <a:spLocks/>
          </p:cNvSpPr>
          <p:nvPr/>
        </p:nvSpPr>
        <p:spPr bwMode="auto">
          <a:xfrm>
            <a:off x="0" y="1328739"/>
            <a:ext cx="7588577" cy="641464"/>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lvl="0" defTabSz="457200">
              <a:lnSpc>
                <a:spcPct val="100000"/>
              </a:lnSpc>
              <a:spcBef>
                <a:spcPct val="20000"/>
              </a:spcBef>
              <a:buNone/>
            </a:pPr>
            <a:r>
              <a:rPr lang="en-GB" sz="3200" dirty="0">
                <a:solidFill>
                  <a:prstClr val="black"/>
                </a:solidFill>
                <a:latin typeface="Calibri"/>
              </a:rPr>
              <a:t>Renewable Energy Technologies - </a:t>
            </a:r>
            <a:r>
              <a:rPr lang="en-GB" sz="2800" dirty="0">
                <a:solidFill>
                  <a:prstClr val="black"/>
                </a:solidFill>
                <a:latin typeface="Calibri"/>
              </a:rPr>
              <a:t>Case Studies</a:t>
            </a:r>
          </a:p>
        </p:txBody>
      </p:sp>
      <p:sp>
        <p:nvSpPr>
          <p:cNvPr id="2" name="TextBox 1"/>
          <p:cNvSpPr txBox="1"/>
          <p:nvPr/>
        </p:nvSpPr>
        <p:spPr>
          <a:xfrm>
            <a:off x="301657" y="1970203"/>
            <a:ext cx="4044099" cy="369332"/>
          </a:xfrm>
          <a:prstGeom prst="rect">
            <a:avLst/>
          </a:prstGeom>
          <a:noFill/>
        </p:spPr>
        <p:txBody>
          <a:bodyPr wrap="square" rtlCol="0">
            <a:spAutoFit/>
          </a:bodyPr>
          <a:lstStyle/>
          <a:p>
            <a:r>
              <a:rPr lang="en-US" dirty="0"/>
              <a:t>Bui 250 MWp Plant – </a:t>
            </a:r>
            <a:r>
              <a:rPr lang="en-US" dirty="0">
                <a:solidFill>
                  <a:srgbClr val="FF0000"/>
                </a:solidFill>
              </a:rPr>
              <a:t>50 completed</a:t>
            </a:r>
            <a:endParaRPr lang="en-GB"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8" y="2339535"/>
            <a:ext cx="4092461" cy="3886200"/>
          </a:xfrm>
          <a:prstGeom prst="rect">
            <a:avLst/>
          </a:prstGeom>
        </p:spPr>
      </p:pic>
      <p:sp>
        <p:nvSpPr>
          <p:cNvPr id="5" name="TextBox 4"/>
          <p:cNvSpPr txBox="1"/>
          <p:nvPr/>
        </p:nvSpPr>
        <p:spPr>
          <a:xfrm>
            <a:off x="4345757" y="1904214"/>
            <a:ext cx="2733773" cy="369332"/>
          </a:xfrm>
          <a:prstGeom prst="rect">
            <a:avLst/>
          </a:prstGeom>
          <a:noFill/>
        </p:spPr>
        <p:txBody>
          <a:bodyPr wrap="square" rtlCol="0">
            <a:spAutoFit/>
          </a:bodyPr>
          <a:lstStyle/>
          <a:p>
            <a:r>
              <a:rPr lang="en-US" dirty="0"/>
              <a:t>Bui 4 MW Floating solar</a:t>
            </a:r>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726" y="2421510"/>
            <a:ext cx="2857500" cy="1600200"/>
          </a:xfrm>
          <a:prstGeom prst="rect">
            <a:avLst/>
          </a:prstGeom>
        </p:spPr>
      </p:pic>
      <p:sp>
        <p:nvSpPr>
          <p:cNvPr id="7" name="TextBox 6"/>
          <p:cNvSpPr txBox="1"/>
          <p:nvPr/>
        </p:nvSpPr>
        <p:spPr>
          <a:xfrm>
            <a:off x="4524866" y="4166647"/>
            <a:ext cx="2745360" cy="369332"/>
          </a:xfrm>
          <a:prstGeom prst="rect">
            <a:avLst/>
          </a:prstGeom>
          <a:noFill/>
        </p:spPr>
        <p:txBody>
          <a:bodyPr wrap="square" rtlCol="0">
            <a:spAutoFit/>
          </a:bodyPr>
          <a:lstStyle/>
          <a:p>
            <a:r>
              <a:rPr lang="en-US" dirty="0"/>
              <a:t>Bui Mini Hydro Power</a:t>
            </a:r>
            <a:endParaRPr lang="en-GB"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412726" y="4609707"/>
            <a:ext cx="2857500" cy="1489435"/>
          </a:xfrm>
          <a:prstGeom prst="rect">
            <a:avLst/>
          </a:prstGeom>
        </p:spPr>
      </p:pic>
      <p:sp>
        <p:nvSpPr>
          <p:cNvPr id="9" name="Rounded Rectangle 8"/>
          <p:cNvSpPr/>
          <p:nvPr/>
        </p:nvSpPr>
        <p:spPr>
          <a:xfrm>
            <a:off x="7731207" y="1395168"/>
            <a:ext cx="4372810" cy="4830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PLANS BY </a:t>
            </a:r>
            <a:r>
              <a:rPr lang="en-GB" dirty="0" err="1"/>
              <a:t>Sunon</a:t>
            </a:r>
            <a:r>
              <a:rPr lang="en-GB" dirty="0"/>
              <a:t> </a:t>
            </a:r>
            <a:r>
              <a:rPr lang="en-GB" dirty="0" err="1"/>
              <a:t>Asogli</a:t>
            </a:r>
            <a:r>
              <a:rPr lang="en-GB" dirty="0"/>
              <a:t> </a:t>
            </a:r>
          </a:p>
          <a:p>
            <a:pPr algn="ctr"/>
            <a:endParaRPr lang="en-US" dirty="0"/>
          </a:p>
          <a:p>
            <a:pPr algn="ctr"/>
            <a:r>
              <a:rPr lang="en-US" b="1" dirty="0">
                <a:solidFill>
                  <a:srgbClr val="FF0000"/>
                </a:solidFill>
              </a:rPr>
              <a:t>Wind Project</a:t>
            </a:r>
            <a:r>
              <a:rPr lang="en-US" b="1" dirty="0">
                <a:solidFill>
                  <a:schemeClr val="accent2"/>
                </a:solidFill>
              </a:rPr>
              <a:t>:</a:t>
            </a:r>
          </a:p>
          <a:p>
            <a:r>
              <a:rPr lang="en-US" b="1" dirty="0"/>
              <a:t>Capacity</a:t>
            </a:r>
            <a:r>
              <a:rPr lang="en-US" dirty="0"/>
              <a:t>: 100 MW</a:t>
            </a:r>
          </a:p>
          <a:p>
            <a:r>
              <a:rPr lang="en-US" b="1" dirty="0"/>
              <a:t>Location</a:t>
            </a:r>
            <a:r>
              <a:rPr lang="en-US" dirty="0"/>
              <a:t>: Ada</a:t>
            </a:r>
          </a:p>
          <a:p>
            <a:pPr algn="ctr"/>
            <a:r>
              <a:rPr lang="en-US" b="1" dirty="0">
                <a:solidFill>
                  <a:srgbClr val="FF0000"/>
                </a:solidFill>
              </a:rPr>
              <a:t>Utility-Scale Solar Power Plants</a:t>
            </a:r>
            <a:r>
              <a:rPr lang="en-US" dirty="0">
                <a:solidFill>
                  <a:schemeClr val="accent2"/>
                </a:solidFill>
              </a:rPr>
              <a:t>:</a:t>
            </a:r>
          </a:p>
          <a:p>
            <a:r>
              <a:rPr lang="en-US" b="1" dirty="0"/>
              <a:t>Total Capacity</a:t>
            </a:r>
            <a:r>
              <a:rPr lang="en-US" dirty="0"/>
              <a:t>: 200 MW</a:t>
            </a:r>
          </a:p>
          <a:p>
            <a:r>
              <a:rPr lang="en-US" b="1" dirty="0"/>
              <a:t>Locations</a:t>
            </a:r>
            <a:r>
              <a:rPr lang="en-US" dirty="0"/>
              <a:t>: Tamale, </a:t>
            </a:r>
            <a:r>
              <a:rPr lang="en-US" dirty="0" err="1"/>
              <a:t>Yendi</a:t>
            </a:r>
            <a:r>
              <a:rPr lang="en-US" dirty="0"/>
              <a:t>, </a:t>
            </a:r>
            <a:r>
              <a:rPr lang="en-US" dirty="0" err="1"/>
              <a:t>Sawla</a:t>
            </a:r>
            <a:r>
              <a:rPr lang="en-US" dirty="0"/>
              <a:t>, and </a:t>
            </a:r>
            <a:r>
              <a:rPr lang="en-US" dirty="0" err="1"/>
              <a:t>Wa</a:t>
            </a:r>
            <a:endParaRPr lang="en-US" dirty="0"/>
          </a:p>
          <a:p>
            <a:pPr algn="ctr"/>
            <a:r>
              <a:rPr lang="en-US" b="1" dirty="0">
                <a:solidFill>
                  <a:srgbClr val="FF0000"/>
                </a:solidFill>
              </a:rPr>
              <a:t>Development Timeline:</a:t>
            </a:r>
          </a:p>
          <a:p>
            <a:r>
              <a:rPr lang="en-US" b="1" dirty="0"/>
              <a:t>First Phase</a:t>
            </a:r>
            <a:r>
              <a:rPr lang="en-US" dirty="0"/>
              <a:t>: A 50 MW plant to be developed within the next 12 months</a:t>
            </a:r>
          </a:p>
          <a:p>
            <a:r>
              <a:rPr lang="en-US" b="1" dirty="0"/>
              <a:t>Remaining Capacity</a:t>
            </a:r>
            <a:r>
              <a:rPr lang="en-US" dirty="0"/>
              <a:t>: 150 MW to be commissioned by the end of 2025</a:t>
            </a:r>
          </a:p>
          <a:p>
            <a:pPr algn="ctr"/>
            <a:endParaRPr lang="en-GB" dirty="0"/>
          </a:p>
        </p:txBody>
      </p:sp>
      <p:sp>
        <p:nvSpPr>
          <p:cNvPr id="11" name="TextBox 10">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35</a:t>
            </a:r>
            <a:endParaRPr lang="en-GB" dirty="0">
              <a:latin typeface="+mn-lt"/>
            </a:endParaRPr>
          </a:p>
        </p:txBody>
      </p:sp>
    </p:spTree>
    <p:extLst>
      <p:ext uri="{BB962C8B-B14F-4D97-AF65-F5344CB8AC3E}">
        <p14:creationId xmlns:p14="http://schemas.microsoft.com/office/powerpoint/2010/main" val="205416820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noChangeArrowheads="1"/>
          </p:cNvSpPr>
          <p:nvPr>
            <p:ph type="title"/>
          </p:nvPr>
        </p:nvSpPr>
        <p:spPr>
          <a:xfrm>
            <a:off x="836613" y="401638"/>
            <a:ext cx="10515600" cy="754062"/>
          </a:xfrm>
        </p:spPr>
        <p:txBody>
          <a:bodyPr/>
          <a:lstStyle/>
          <a:p>
            <a:pPr algn="ctr" eaLnBrk="1" hangingPunct="1"/>
            <a:r>
              <a:rPr lang="en-US" altLang="en-US" sz="2800" b="1" dirty="0">
                <a:solidFill>
                  <a:prstClr val="white"/>
                </a:solidFill>
                <a:latin typeface="Garamond" panose="02020404030301010803" pitchFamily="18" charset="0"/>
              </a:rPr>
              <a:t>Technologies for Energy Efficiency</a:t>
            </a:r>
            <a:endParaRPr lang="en-US" altLang="en-US" sz="2800" b="1" dirty="0"/>
          </a:p>
        </p:txBody>
      </p:sp>
      <p:sp>
        <p:nvSpPr>
          <p:cNvPr id="4" name="Text Placeholder 1">
            <a:extLst>
              <a:ext uri="{FF2B5EF4-FFF2-40B4-BE49-F238E27FC236}">
                <a16:creationId xmlns:a16="http://schemas.microsoft.com/office/drawing/2014/main" id="{5A5C47FD-B649-45B1-A99F-BACC5F273206}"/>
              </a:ext>
            </a:extLst>
          </p:cNvPr>
          <p:cNvSpPr txBox="1">
            <a:spLocks/>
          </p:cNvSpPr>
          <p:nvPr/>
        </p:nvSpPr>
        <p:spPr>
          <a:xfrm>
            <a:off x="0" y="1365250"/>
            <a:ext cx="12192000" cy="49323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auto">
              <a:spcAft>
                <a:spcPts val="0"/>
              </a:spcAft>
              <a:buClr>
                <a:srgbClr val="0000FF"/>
              </a:buClr>
              <a:buSzPct val="150000"/>
              <a:buFont typeface="Wingdings" panose="05000000000000000000" pitchFamily="2" charset="2"/>
              <a:buChar char="§"/>
              <a:defRPr/>
            </a:pPr>
            <a:endParaRPr lang="en-US" sz="27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18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18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2700" dirty="0">
              <a:solidFill>
                <a:schemeClr val="tx1">
                  <a:lumMod val="95000"/>
                  <a:lumOff val="5000"/>
                </a:schemeClr>
              </a:solidFill>
            </a:endParaRPr>
          </a:p>
        </p:txBody>
      </p:sp>
      <p:sp>
        <p:nvSpPr>
          <p:cNvPr id="61445" name="TextBox 1"/>
          <p:cNvSpPr txBox="1">
            <a:spLocks noChangeArrowheads="1"/>
          </p:cNvSpPr>
          <p:nvPr/>
        </p:nvSpPr>
        <p:spPr bwMode="auto">
          <a:xfrm>
            <a:off x="3368675" y="1373188"/>
            <a:ext cx="4995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gn="ctr">
              <a:lnSpc>
                <a:spcPct val="100000"/>
              </a:lnSpc>
              <a:spcBef>
                <a:spcPct val="0"/>
              </a:spcBef>
              <a:buFontTx/>
              <a:buNone/>
            </a:pPr>
            <a:r>
              <a:rPr lang="en-US" altLang="en-US" sz="2400" b="1">
                <a:latin typeface="Cascadia Code SemiBold" panose="020B0609020000020004" pitchFamily="49" charset="0"/>
                <a:cs typeface="Cascadia Code SemiBold" panose="020B0609020000020004" pitchFamily="49" charset="0"/>
              </a:rPr>
              <a:t>Residential Sector</a:t>
            </a:r>
            <a:endParaRPr lang="en-GB" altLang="en-US" sz="2400" b="1">
              <a:latin typeface="Cascadia Code SemiBold" panose="020B0609020000020004" pitchFamily="49" charset="0"/>
              <a:cs typeface="Cascadia Code SemiBold" panose="020B0609020000020004" pitchFamily="49" charset="0"/>
            </a:endParaRPr>
          </a:p>
        </p:txBody>
      </p:sp>
      <p:pic>
        <p:nvPicPr>
          <p:cNvPr id="6144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25" y="2032000"/>
            <a:ext cx="217646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52725" y="2032000"/>
            <a:ext cx="30289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80525" y="2032000"/>
            <a:ext cx="2754313"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38875" y="1992313"/>
            <a:ext cx="261937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12574885-E53A-4908-9E33-535DCAD253A9}"/>
              </a:ext>
            </a:extLst>
          </p:cNvPr>
          <p:cNvCxnSpPr/>
          <p:nvPr/>
        </p:nvCxnSpPr>
        <p:spPr>
          <a:xfrm>
            <a:off x="2495550" y="2144713"/>
            <a:ext cx="14288" cy="404336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7C88E4D-175C-429A-85FE-622A540354A3}"/>
              </a:ext>
            </a:extLst>
          </p:cNvPr>
          <p:cNvCxnSpPr/>
          <p:nvPr/>
        </p:nvCxnSpPr>
        <p:spPr>
          <a:xfrm>
            <a:off x="6091238" y="2144713"/>
            <a:ext cx="3175" cy="404336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9C87D5-EB0A-49DD-A0BB-E5544CD0993A}"/>
              </a:ext>
            </a:extLst>
          </p:cNvPr>
          <p:cNvCxnSpPr/>
          <p:nvPr/>
        </p:nvCxnSpPr>
        <p:spPr>
          <a:xfrm flipH="1">
            <a:off x="9236075" y="2032000"/>
            <a:ext cx="44450" cy="415607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864B1DA-FBEE-4E7C-B381-35B066BC3A75}"/>
              </a:ext>
            </a:extLst>
          </p:cNvPr>
          <p:cNvSpPr txBox="1"/>
          <p:nvPr/>
        </p:nvSpPr>
        <p:spPr>
          <a:xfrm>
            <a:off x="104775" y="4268788"/>
            <a:ext cx="2303463" cy="646112"/>
          </a:xfrm>
          <a:prstGeom prst="rect">
            <a:avLst/>
          </a:prstGeom>
          <a:noFill/>
          <a:ln>
            <a:solidFill>
              <a:schemeClr val="accent1"/>
            </a:solidFill>
          </a:ln>
        </p:spPr>
        <p:txBody>
          <a:bodyPr>
            <a:spAutoFit/>
          </a:bodyPr>
          <a:lstStyle/>
          <a:p>
            <a:pPr>
              <a:defRPr/>
            </a:pPr>
            <a:r>
              <a:rPr lang="en-US" b="1" dirty="0"/>
              <a:t>LED Lighting</a:t>
            </a:r>
          </a:p>
          <a:p>
            <a:pPr marL="285750" indent="-285750">
              <a:buFont typeface="Arial" panose="020B0604020202020204" pitchFamily="34" charset="0"/>
              <a:buChar char="•"/>
              <a:defRPr/>
            </a:pPr>
            <a:endParaRPr lang="en-GB" dirty="0"/>
          </a:p>
        </p:txBody>
      </p:sp>
      <p:sp>
        <p:nvSpPr>
          <p:cNvPr id="61454" name="TextBox 14"/>
          <p:cNvSpPr txBox="1">
            <a:spLocks noChangeArrowheads="1"/>
          </p:cNvSpPr>
          <p:nvPr/>
        </p:nvSpPr>
        <p:spPr bwMode="auto">
          <a:xfrm>
            <a:off x="2605088" y="4146550"/>
            <a:ext cx="3352800" cy="2032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pPr>
            <a:r>
              <a:rPr lang="en-US" altLang="en-US" sz="1800" b="1"/>
              <a:t>Energy Star-rated Appliances: </a:t>
            </a:r>
            <a:r>
              <a:rPr lang="en-US" altLang="en-US" sz="1800"/>
              <a:t>Refrigerators, washing machines, and air conditioners with Energy Star certification use significantly less energy</a:t>
            </a:r>
            <a:endParaRPr lang="en-GB" altLang="en-US" sz="1800"/>
          </a:p>
        </p:txBody>
      </p:sp>
      <p:sp>
        <p:nvSpPr>
          <p:cNvPr id="61455" name="TextBox 15"/>
          <p:cNvSpPr txBox="1">
            <a:spLocks noChangeArrowheads="1"/>
          </p:cNvSpPr>
          <p:nvPr/>
        </p:nvSpPr>
        <p:spPr bwMode="auto">
          <a:xfrm>
            <a:off x="9212263" y="4146550"/>
            <a:ext cx="2874962" cy="20415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pPr>
            <a:r>
              <a:rPr lang="en-GB" altLang="en-US" sz="1800" b="1"/>
              <a:t>Smart Thermostats: </a:t>
            </a:r>
            <a:r>
              <a:rPr lang="en-US" altLang="en-US" sz="1800"/>
              <a:t>Automatically adjust heating and cooling based on occupancy, reducing energy waste.</a:t>
            </a:r>
            <a:r>
              <a:rPr lang="en-GB" altLang="en-US" sz="1800" b="1"/>
              <a:t>  </a:t>
            </a:r>
          </a:p>
        </p:txBody>
      </p:sp>
      <p:sp>
        <p:nvSpPr>
          <p:cNvPr id="61456" name="TextBox 16"/>
          <p:cNvSpPr txBox="1">
            <a:spLocks noChangeArrowheads="1"/>
          </p:cNvSpPr>
          <p:nvPr/>
        </p:nvSpPr>
        <p:spPr bwMode="auto">
          <a:xfrm>
            <a:off x="6296025" y="3948113"/>
            <a:ext cx="2738438" cy="23304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pPr>
            <a:r>
              <a:rPr lang="en-US" altLang="en-US" sz="1800" b="1"/>
              <a:t>Energy-Efficient Windows and Doors (Insulation):</a:t>
            </a:r>
            <a:r>
              <a:rPr lang="en-US" altLang="en-US" sz="1800"/>
              <a:t> Double or triple-pane windows and insulated doors minimize heat transfer.</a:t>
            </a:r>
            <a:endParaRPr lang="en-GB" altLang="en-US" sz="1800"/>
          </a:p>
        </p:txBody>
      </p:sp>
      <p:sp>
        <p:nvSpPr>
          <p:cNvPr id="16" name="TextBox 15">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36</a:t>
            </a:r>
            <a:endParaRPr lang="en-GB" dirty="0">
              <a:latin typeface="+mn-lt"/>
            </a:endParaRPr>
          </a:p>
        </p:txBody>
      </p:sp>
    </p:spTree>
    <p:extLst>
      <p:ext uri="{BB962C8B-B14F-4D97-AF65-F5344CB8AC3E}">
        <p14:creationId xmlns:p14="http://schemas.microsoft.com/office/powerpoint/2010/main" val="537045749"/>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noChangeArrowheads="1"/>
          </p:cNvSpPr>
          <p:nvPr>
            <p:ph type="title"/>
          </p:nvPr>
        </p:nvSpPr>
        <p:spPr>
          <a:xfrm>
            <a:off x="836613" y="401638"/>
            <a:ext cx="10515600" cy="754062"/>
          </a:xfrm>
        </p:spPr>
        <p:txBody>
          <a:bodyPr/>
          <a:lstStyle/>
          <a:p>
            <a:pPr algn="ctr" eaLnBrk="1" hangingPunct="1"/>
            <a:r>
              <a:rPr lang="en-US" altLang="en-US" sz="2800" b="1" dirty="0">
                <a:solidFill>
                  <a:prstClr val="white"/>
                </a:solidFill>
                <a:latin typeface="Garamond" panose="02020404030301010803" pitchFamily="18" charset="0"/>
              </a:rPr>
              <a:t>Technologies for Energy Efficiency</a:t>
            </a:r>
            <a:endParaRPr lang="en-US" altLang="en-US" sz="2800" b="1" dirty="0"/>
          </a:p>
        </p:txBody>
      </p:sp>
      <p:sp>
        <p:nvSpPr>
          <p:cNvPr id="4" name="Text Placeholder 1">
            <a:extLst>
              <a:ext uri="{FF2B5EF4-FFF2-40B4-BE49-F238E27FC236}">
                <a16:creationId xmlns:a16="http://schemas.microsoft.com/office/drawing/2014/main" id="{91B12591-9E7B-4976-81C3-6B08C4299C18}"/>
              </a:ext>
            </a:extLst>
          </p:cNvPr>
          <p:cNvSpPr txBox="1">
            <a:spLocks/>
          </p:cNvSpPr>
          <p:nvPr/>
        </p:nvSpPr>
        <p:spPr>
          <a:xfrm>
            <a:off x="836613" y="1516063"/>
            <a:ext cx="12192000" cy="493236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auto">
              <a:spcAft>
                <a:spcPts val="0"/>
              </a:spcAft>
              <a:buClr>
                <a:srgbClr val="0000FF"/>
              </a:buClr>
              <a:buSzPct val="150000"/>
              <a:buFont typeface="Wingdings" panose="05000000000000000000" pitchFamily="2" charset="2"/>
              <a:buChar char="§"/>
              <a:defRPr/>
            </a:pPr>
            <a:endParaRPr lang="en-US" sz="27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18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18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2700" dirty="0">
              <a:solidFill>
                <a:schemeClr val="tx1">
                  <a:lumMod val="95000"/>
                  <a:lumOff val="5000"/>
                </a:schemeClr>
              </a:solidFill>
            </a:endParaRPr>
          </a:p>
        </p:txBody>
      </p:sp>
      <p:sp>
        <p:nvSpPr>
          <p:cNvPr id="63493" name="TextBox 1"/>
          <p:cNvSpPr txBox="1">
            <a:spLocks noChangeArrowheads="1"/>
          </p:cNvSpPr>
          <p:nvPr/>
        </p:nvSpPr>
        <p:spPr bwMode="auto">
          <a:xfrm>
            <a:off x="2874963" y="1409700"/>
            <a:ext cx="4995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gn="ctr">
              <a:lnSpc>
                <a:spcPct val="100000"/>
              </a:lnSpc>
              <a:spcBef>
                <a:spcPct val="0"/>
              </a:spcBef>
              <a:buFontTx/>
              <a:buNone/>
            </a:pPr>
            <a:r>
              <a:rPr lang="en-US" altLang="en-US" sz="2400" b="1">
                <a:latin typeface="Cascadia Code SemiBold" panose="020B0609020000020004" pitchFamily="49" charset="0"/>
                <a:cs typeface="Cascadia Code SemiBold" panose="020B0609020000020004" pitchFamily="49" charset="0"/>
              </a:rPr>
              <a:t>Commercial Sector</a:t>
            </a:r>
            <a:endParaRPr lang="en-GB" altLang="en-US" sz="2400" b="1">
              <a:latin typeface="Cascadia Code SemiBold" panose="020B0609020000020004" pitchFamily="49" charset="0"/>
              <a:cs typeface="Cascadia Code SemiBold" panose="020B0609020000020004" pitchFamily="49" charset="0"/>
            </a:endParaRPr>
          </a:p>
        </p:txBody>
      </p:sp>
      <p:pic>
        <p:nvPicPr>
          <p:cNvPr id="6349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13" y="2032000"/>
            <a:ext cx="274955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19438" y="2032000"/>
            <a:ext cx="2636837"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4413" y="1849438"/>
            <a:ext cx="29781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69413" y="1930400"/>
            <a:ext cx="28575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8801409D-4E2C-4371-B3C6-03AA77A86367}"/>
              </a:ext>
            </a:extLst>
          </p:cNvPr>
          <p:cNvCxnSpPr/>
          <p:nvPr/>
        </p:nvCxnSpPr>
        <p:spPr>
          <a:xfrm flipH="1">
            <a:off x="2986088" y="1827213"/>
            <a:ext cx="20637" cy="4470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D3370C-2818-4ACD-87E6-6152C87FA38B}"/>
              </a:ext>
            </a:extLst>
          </p:cNvPr>
          <p:cNvCxnSpPr/>
          <p:nvPr/>
        </p:nvCxnSpPr>
        <p:spPr>
          <a:xfrm flipH="1">
            <a:off x="5932488" y="1822450"/>
            <a:ext cx="20637" cy="4470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16BBA15-30F5-4E14-9617-7A50533895B2}"/>
              </a:ext>
            </a:extLst>
          </p:cNvPr>
          <p:cNvCxnSpPr/>
          <p:nvPr/>
        </p:nvCxnSpPr>
        <p:spPr>
          <a:xfrm flipH="1">
            <a:off x="9248775" y="1830388"/>
            <a:ext cx="20638" cy="4470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3501" name="TextBox 12"/>
          <p:cNvSpPr txBox="1">
            <a:spLocks noChangeArrowheads="1"/>
          </p:cNvSpPr>
          <p:nvPr/>
        </p:nvSpPr>
        <p:spPr bwMode="auto">
          <a:xfrm>
            <a:off x="311150" y="3963988"/>
            <a:ext cx="2684463" cy="23082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800" b="1"/>
              <a:t>Building Automation Systems (BAS): </a:t>
            </a:r>
          </a:p>
          <a:p>
            <a:pPr>
              <a:lnSpc>
                <a:spcPct val="150000"/>
              </a:lnSpc>
              <a:spcBef>
                <a:spcPct val="0"/>
              </a:spcBef>
              <a:buFontTx/>
              <a:buNone/>
            </a:pPr>
            <a:r>
              <a:rPr lang="en-GB" altLang="en-US" sz="1800"/>
              <a:t>I</a:t>
            </a:r>
            <a:r>
              <a:rPr lang="en-US" altLang="en-US" sz="1800"/>
              <a:t>ntegrate HVAC, lighting, and security systems to optimize energy use</a:t>
            </a:r>
            <a:endParaRPr lang="en-GB" altLang="en-US" sz="1800" b="1"/>
          </a:p>
        </p:txBody>
      </p:sp>
      <p:sp>
        <p:nvSpPr>
          <p:cNvPr id="63502" name="TextBox 17"/>
          <p:cNvSpPr txBox="1">
            <a:spLocks noChangeArrowheads="1"/>
          </p:cNvSpPr>
          <p:nvPr/>
        </p:nvSpPr>
        <p:spPr bwMode="auto">
          <a:xfrm>
            <a:off x="3128963" y="3983038"/>
            <a:ext cx="2627312" cy="22542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50000"/>
              </a:lnSpc>
              <a:spcBef>
                <a:spcPct val="0"/>
              </a:spcBef>
              <a:buFontTx/>
              <a:buNone/>
            </a:pPr>
            <a:r>
              <a:rPr lang="en-GB" altLang="en-US" sz="1800" b="1"/>
              <a:t>High-Efficiency HVAC Systems: </a:t>
            </a:r>
            <a:r>
              <a:rPr lang="en-US" altLang="en-US" sz="1800"/>
              <a:t>Provide precise temperature control and energy efficiency.</a:t>
            </a:r>
            <a:endParaRPr lang="en-GB" altLang="en-US" sz="1800" b="1"/>
          </a:p>
        </p:txBody>
      </p:sp>
      <p:sp>
        <p:nvSpPr>
          <p:cNvPr id="63503" name="TextBox 18"/>
          <p:cNvSpPr txBox="1">
            <a:spLocks noChangeArrowheads="1"/>
          </p:cNvSpPr>
          <p:nvPr/>
        </p:nvSpPr>
        <p:spPr bwMode="auto">
          <a:xfrm>
            <a:off x="6084888" y="3929063"/>
            <a:ext cx="3317875" cy="23082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800" b="1"/>
              <a:t>Green Building Certifications: </a:t>
            </a:r>
          </a:p>
          <a:p>
            <a:pPr>
              <a:lnSpc>
                <a:spcPct val="100000"/>
              </a:lnSpc>
              <a:spcBef>
                <a:spcPct val="0"/>
              </a:spcBef>
              <a:buFontTx/>
              <a:buNone/>
            </a:pPr>
            <a:r>
              <a:rPr lang="en-GB" altLang="en-US" sz="1800"/>
              <a:t>Certifications that promotes energy-efficient building practices and</a:t>
            </a:r>
            <a:r>
              <a:rPr lang="en-US" altLang="en-US" sz="1800"/>
              <a:t>encourages sustainable building design and operations, leading to energy savings.</a:t>
            </a:r>
            <a:endParaRPr lang="en-GB" altLang="en-US" sz="1800" b="1"/>
          </a:p>
        </p:txBody>
      </p:sp>
      <p:sp>
        <p:nvSpPr>
          <p:cNvPr id="63504" name="TextBox 19"/>
          <p:cNvSpPr txBox="1">
            <a:spLocks noChangeArrowheads="1"/>
          </p:cNvSpPr>
          <p:nvPr/>
        </p:nvSpPr>
        <p:spPr bwMode="auto">
          <a:xfrm>
            <a:off x="9402763" y="3929063"/>
            <a:ext cx="2789237" cy="23082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800" b="1"/>
              <a:t>Demand Response Programs:</a:t>
            </a:r>
            <a:r>
              <a:rPr lang="en-US" altLang="en-US" sz="1800"/>
              <a:t>Participating in demand response programs allows businesses to reduce or shift their energy use during peak times, lowering costs.</a:t>
            </a:r>
            <a:endParaRPr lang="en-GB" altLang="en-US" sz="1800" b="1"/>
          </a:p>
        </p:txBody>
      </p:sp>
      <p:sp>
        <p:nvSpPr>
          <p:cNvPr id="17" name="TextBox 16">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37</a:t>
            </a:r>
            <a:endParaRPr lang="en-GB" dirty="0">
              <a:latin typeface="+mn-lt"/>
            </a:endParaRPr>
          </a:p>
        </p:txBody>
      </p:sp>
    </p:spTree>
    <p:extLst>
      <p:ext uri="{BB962C8B-B14F-4D97-AF65-F5344CB8AC3E}">
        <p14:creationId xmlns:p14="http://schemas.microsoft.com/office/powerpoint/2010/main" val="2652167807"/>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noChangeArrowheads="1"/>
          </p:cNvSpPr>
          <p:nvPr>
            <p:ph type="title"/>
          </p:nvPr>
        </p:nvSpPr>
        <p:spPr>
          <a:xfrm>
            <a:off x="836613" y="401638"/>
            <a:ext cx="10515600" cy="754062"/>
          </a:xfrm>
        </p:spPr>
        <p:txBody>
          <a:bodyPr/>
          <a:lstStyle/>
          <a:p>
            <a:pPr algn="ctr" eaLnBrk="1" hangingPunct="1"/>
            <a:r>
              <a:rPr lang="en-US" altLang="en-US" sz="2800" b="1" dirty="0">
                <a:solidFill>
                  <a:prstClr val="white"/>
                </a:solidFill>
                <a:latin typeface="Calibri" panose="020F0502020204030204" pitchFamily="34" charset="0"/>
                <a:ea typeface="Calibri" panose="020F0502020204030204" pitchFamily="34" charset="0"/>
                <a:cs typeface="Calibri" panose="020F0502020204030204" pitchFamily="34" charset="0"/>
              </a:rPr>
              <a:t>Technologies for Energy Efficiency</a:t>
            </a: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1">
            <a:extLst>
              <a:ext uri="{FF2B5EF4-FFF2-40B4-BE49-F238E27FC236}">
                <a16:creationId xmlns:a16="http://schemas.microsoft.com/office/drawing/2014/main" id="{2E87ABCF-1A2F-4CBF-9C7A-6F6871ADEEB5}"/>
              </a:ext>
            </a:extLst>
          </p:cNvPr>
          <p:cNvSpPr txBox="1">
            <a:spLocks/>
          </p:cNvSpPr>
          <p:nvPr/>
        </p:nvSpPr>
        <p:spPr>
          <a:xfrm>
            <a:off x="0" y="1365250"/>
            <a:ext cx="12192000" cy="49323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auto">
              <a:spcAft>
                <a:spcPts val="0"/>
              </a:spcAft>
              <a:buClr>
                <a:srgbClr val="0000FF"/>
              </a:buClr>
              <a:buSzPct val="150000"/>
              <a:buFont typeface="Wingdings" panose="05000000000000000000" pitchFamily="2" charset="2"/>
              <a:buChar char="§"/>
              <a:defRPr/>
            </a:pPr>
            <a:endParaRPr lang="en-US" sz="27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18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18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2700" dirty="0">
              <a:solidFill>
                <a:schemeClr val="tx1">
                  <a:lumMod val="95000"/>
                  <a:lumOff val="5000"/>
                </a:schemeClr>
              </a:solidFill>
            </a:endParaRPr>
          </a:p>
        </p:txBody>
      </p:sp>
      <p:sp>
        <p:nvSpPr>
          <p:cNvPr id="65541" name="TextBox 1"/>
          <p:cNvSpPr txBox="1">
            <a:spLocks noChangeArrowheads="1"/>
          </p:cNvSpPr>
          <p:nvPr/>
        </p:nvSpPr>
        <p:spPr bwMode="auto">
          <a:xfrm>
            <a:off x="3417888" y="1365250"/>
            <a:ext cx="4995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gn="ctr">
              <a:lnSpc>
                <a:spcPct val="100000"/>
              </a:lnSpc>
              <a:spcBef>
                <a:spcPct val="0"/>
              </a:spcBef>
              <a:buFontTx/>
              <a:buNone/>
            </a:pPr>
            <a:r>
              <a:rPr lang="en-US" altLang="en-US" sz="2400" b="1">
                <a:latin typeface="Cascadia Code SemiBold" panose="020B0609020000020004" pitchFamily="49" charset="0"/>
                <a:cs typeface="Cascadia Code SemiBold" panose="020B0609020000020004" pitchFamily="49" charset="0"/>
              </a:rPr>
              <a:t>Industrial Sector</a:t>
            </a:r>
            <a:endParaRPr lang="en-GB" altLang="en-US" sz="2400" b="1">
              <a:latin typeface="Cascadia Code SemiBold" panose="020B0609020000020004" pitchFamily="49" charset="0"/>
              <a:cs typeface="Cascadia Code SemiBold" panose="020B0609020000020004" pitchFamily="49" charset="0"/>
            </a:endParaRPr>
          </a:p>
        </p:txBody>
      </p:sp>
      <p:pic>
        <p:nvPicPr>
          <p:cNvPr id="655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2032000"/>
            <a:ext cx="31353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4238" y="2032000"/>
            <a:ext cx="28289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35725" y="1949450"/>
            <a:ext cx="26733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29750" y="1949450"/>
            <a:ext cx="2555875"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E59977CB-40AD-4E0C-8137-94938DC7DA81}"/>
              </a:ext>
            </a:extLst>
          </p:cNvPr>
          <p:cNvCxnSpPr>
            <a:cxnSpLocks/>
          </p:cNvCxnSpPr>
          <p:nvPr/>
        </p:nvCxnSpPr>
        <p:spPr>
          <a:xfrm>
            <a:off x="3398838" y="2032000"/>
            <a:ext cx="0" cy="414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3A0CB5-26FD-4B4A-9C80-7212FF213270}"/>
              </a:ext>
            </a:extLst>
          </p:cNvPr>
          <p:cNvCxnSpPr>
            <a:cxnSpLocks/>
          </p:cNvCxnSpPr>
          <p:nvPr/>
        </p:nvCxnSpPr>
        <p:spPr>
          <a:xfrm>
            <a:off x="6311900" y="1949450"/>
            <a:ext cx="0" cy="422275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8DF821-01FC-41E2-BD11-4A1F35155551}"/>
              </a:ext>
            </a:extLst>
          </p:cNvPr>
          <p:cNvCxnSpPr>
            <a:cxnSpLocks/>
          </p:cNvCxnSpPr>
          <p:nvPr/>
        </p:nvCxnSpPr>
        <p:spPr>
          <a:xfrm>
            <a:off x="9304338" y="1949450"/>
            <a:ext cx="0" cy="422275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5549" name="TextBox 16"/>
          <p:cNvSpPr txBox="1">
            <a:spLocks noChangeArrowheads="1"/>
          </p:cNvSpPr>
          <p:nvPr/>
        </p:nvSpPr>
        <p:spPr bwMode="auto">
          <a:xfrm>
            <a:off x="338138" y="4154488"/>
            <a:ext cx="3135312" cy="1752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800" b="1"/>
              <a:t>High-Efficiency Motors and Drives: </a:t>
            </a:r>
            <a:r>
              <a:rPr lang="en-US" altLang="en-US" sz="1800"/>
              <a:t>Uses less energy compared to standard motors, especially in continuous operation.</a:t>
            </a:r>
            <a:endParaRPr lang="en-GB" altLang="en-US" sz="1800" dirty="0"/>
          </a:p>
        </p:txBody>
      </p:sp>
      <p:sp>
        <p:nvSpPr>
          <p:cNvPr id="65550" name="TextBox 17"/>
          <p:cNvSpPr txBox="1">
            <a:spLocks noChangeArrowheads="1"/>
          </p:cNvSpPr>
          <p:nvPr/>
        </p:nvSpPr>
        <p:spPr bwMode="auto">
          <a:xfrm>
            <a:off x="3502025" y="3983038"/>
            <a:ext cx="2727325" cy="17541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US" altLang="en-US" sz="1800" b="1"/>
              <a:t>Process Optimization</a:t>
            </a:r>
            <a:r>
              <a:rPr lang="en-US" altLang="en-US" sz="1800"/>
              <a:t>: Monitor and control energy use in real-time, optimizing processes to reduce energy waste.</a:t>
            </a:r>
            <a:endParaRPr lang="en-GB" altLang="en-US" sz="1800"/>
          </a:p>
        </p:txBody>
      </p:sp>
      <p:sp>
        <p:nvSpPr>
          <p:cNvPr id="65551" name="TextBox 18"/>
          <p:cNvSpPr txBox="1">
            <a:spLocks noChangeArrowheads="1"/>
          </p:cNvSpPr>
          <p:nvPr/>
        </p:nvSpPr>
        <p:spPr bwMode="auto">
          <a:xfrm>
            <a:off x="6450013" y="3983038"/>
            <a:ext cx="2659062" cy="20304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800" b="1"/>
              <a:t>Efficient Lighting and Controls: </a:t>
            </a:r>
            <a:r>
              <a:rPr lang="en-US" altLang="en-US" sz="1800"/>
              <a:t>Provides better illumination with lower energy consumption compared to traditional lighting.</a:t>
            </a:r>
            <a:endParaRPr lang="en-GB" altLang="en-US" sz="1800" b="1"/>
          </a:p>
        </p:txBody>
      </p:sp>
      <p:sp>
        <p:nvSpPr>
          <p:cNvPr id="65552" name="TextBox 19"/>
          <p:cNvSpPr txBox="1">
            <a:spLocks noChangeArrowheads="1"/>
          </p:cNvSpPr>
          <p:nvPr/>
        </p:nvSpPr>
        <p:spPr bwMode="auto">
          <a:xfrm>
            <a:off x="9429750" y="4043363"/>
            <a:ext cx="2555875" cy="20304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GB" altLang="en-US" sz="1800" b="1" dirty="0"/>
              <a:t>Waste Heat Recovery</a:t>
            </a:r>
            <a:r>
              <a:rPr lang="en-GB" altLang="en-US" sz="1800" dirty="0"/>
              <a:t>: </a:t>
            </a:r>
            <a:r>
              <a:rPr lang="en-US" altLang="en-US" sz="1800" dirty="0"/>
              <a:t>Capture and reuse waste heat from industrial processes, reducing the </a:t>
            </a:r>
            <a:r>
              <a:rPr lang="en-US" altLang="en-US" sz="1800" dirty="0">
                <a:latin typeface="Calibri" panose="020F0502020204030204" pitchFamily="34" charset="0"/>
                <a:ea typeface="Calibri" panose="020F0502020204030204" pitchFamily="34" charset="0"/>
                <a:cs typeface="Calibri" panose="020F0502020204030204" pitchFamily="34" charset="0"/>
              </a:rPr>
              <a:t>need</a:t>
            </a:r>
            <a:r>
              <a:rPr lang="en-US" altLang="en-US" sz="1800" dirty="0"/>
              <a:t> for additional energy.</a:t>
            </a:r>
            <a:endParaRPr lang="en-GB" altLang="en-US" sz="1800" dirty="0"/>
          </a:p>
        </p:txBody>
      </p:sp>
      <p:sp>
        <p:nvSpPr>
          <p:cNvPr id="17" name="TextBox 16">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38</a:t>
            </a:r>
            <a:endParaRPr lang="en-GB" dirty="0">
              <a:latin typeface="+mn-lt"/>
            </a:endParaRPr>
          </a:p>
        </p:txBody>
      </p:sp>
    </p:spTree>
    <p:extLst>
      <p:ext uri="{BB962C8B-B14F-4D97-AF65-F5344CB8AC3E}">
        <p14:creationId xmlns:p14="http://schemas.microsoft.com/office/powerpoint/2010/main" val="1805196175"/>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a:xfrm>
            <a:off x="836613" y="401638"/>
            <a:ext cx="10515600" cy="754062"/>
          </a:xfrm>
        </p:spPr>
        <p:txBody>
          <a:bodyPr>
            <a:normAutofit/>
          </a:bodyPr>
          <a:lstStyle/>
          <a:p>
            <a:pPr algn="ctr" eaLnBrk="1" hangingPunct="1"/>
            <a:r>
              <a:rPr lang="en-US" altLang="en-US" sz="3200" b="1" dirty="0">
                <a:solidFill>
                  <a:prstClr val="white"/>
                </a:solidFill>
                <a:latin typeface="Calibri" panose="020F0502020204030204" pitchFamily="34" charset="0"/>
                <a:ea typeface="Calibri" panose="020F0502020204030204" pitchFamily="34" charset="0"/>
                <a:cs typeface="Calibri" panose="020F0502020204030204" pitchFamily="34" charset="0"/>
              </a:rPr>
              <a:t>Policy and Regulatory Support - Role</a:t>
            </a:r>
            <a:endParaRPr lang="en-US" alt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18437" name="Content Placeholder 2">
            <a:extLst>
              <a:ext uri="{FF2B5EF4-FFF2-40B4-BE49-F238E27FC236}">
                <a16:creationId xmlns:a16="http://schemas.microsoft.com/office/drawing/2014/main" id="{61096212-DC77-4A41-8CBB-F111698C85C3}"/>
              </a:ext>
            </a:extLst>
          </p:cNvPr>
          <p:cNvSpPr txBox="1">
            <a:spLocks/>
          </p:cNvSpPr>
          <p:nvPr/>
        </p:nvSpPr>
        <p:spPr bwMode="auto">
          <a:xfrm>
            <a:off x="0" y="1328738"/>
            <a:ext cx="12192000" cy="4919662"/>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342900" lvl="0" indent="-342900" defTabSz="457200">
              <a:lnSpc>
                <a:spcPct val="100000"/>
              </a:lnSpc>
              <a:spcBef>
                <a:spcPct val="20000"/>
              </a:spcBef>
              <a:buFont typeface="Arial"/>
              <a:buChar cha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Private Sector (Businesses And Industries)</a:t>
            </a:r>
          </a:p>
          <a:p>
            <a:pPr lvl="0" defTabSz="457200">
              <a:lnSpc>
                <a:spcPct val="100000"/>
              </a:lnSpc>
              <a:spcBef>
                <a:spcPct val="20000"/>
              </a:spcBef>
              <a:buNone/>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  - Invest in the research, development, and commercialization of energy-efficient technologies and solutions.</a:t>
            </a:r>
          </a:p>
          <a:p>
            <a:pPr marL="342900" lvl="0" indent="-342900" defTabSz="457200">
              <a:lnSpc>
                <a:spcPct val="100000"/>
              </a:lnSpc>
              <a:spcBef>
                <a:spcPct val="20000"/>
              </a:spcBef>
              <a:buFont typeface="Arial"/>
              <a:buChar cha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Utilities and Energy Providers</a:t>
            </a:r>
          </a:p>
          <a:p>
            <a:pPr lvl="0" eaLnBrk="0" fontAlgn="base" hangingPunct="0">
              <a:lnSpc>
                <a:spcPct val="100000"/>
              </a:lnSpc>
              <a:spcBef>
                <a:spcPct val="0"/>
              </a:spcBef>
              <a:spcAft>
                <a:spcPct val="0"/>
              </a:spcAft>
              <a:buNone/>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 - Invest in smart grid technologies that enable real-time monitoring and management of energy use</a:t>
            </a:r>
          </a:p>
          <a:p>
            <a:pPr marL="342900" lvl="0" indent="-342900" defTabSz="457200">
              <a:lnSpc>
                <a:spcPct val="100000"/>
              </a:lnSpc>
              <a:spcBef>
                <a:spcPct val="20000"/>
              </a:spcBef>
              <a:buFont typeface="Arial"/>
              <a:buChar cha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Financial Institution</a:t>
            </a:r>
          </a:p>
          <a:p>
            <a:pPr lvl="0" eaLnBrk="0" fontAlgn="base" hangingPunct="0">
              <a:lnSpc>
                <a:spcPct val="150000"/>
              </a:lnSpc>
              <a:spcBef>
                <a:spcPct val="0"/>
              </a:spcBef>
              <a:spcAft>
                <a:spcPct val="0"/>
              </a:spcAft>
              <a:buNone/>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  - Provide loans, grants, and other financial products to support energy efficiency projects</a:t>
            </a:r>
          </a:p>
          <a:p>
            <a:pPr lvl="0" defTabSz="457200">
              <a:lnSpc>
                <a:spcPct val="100000"/>
              </a:lnSpc>
              <a:spcBef>
                <a:spcPct val="20000"/>
              </a:spcBef>
              <a:buNone/>
            </a:pPr>
            <a:endParaRPr lang="en-US"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39</a:t>
            </a:r>
            <a:endParaRPr lang="en-GB" dirty="0">
              <a:latin typeface="+mn-lt"/>
            </a:endParaRPr>
          </a:p>
        </p:txBody>
      </p:sp>
    </p:spTree>
    <p:extLst>
      <p:ext uri="{BB962C8B-B14F-4D97-AF65-F5344CB8AC3E}">
        <p14:creationId xmlns:p14="http://schemas.microsoft.com/office/powerpoint/2010/main" val="2475143088"/>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a:xfrm>
            <a:off x="836613" y="401638"/>
            <a:ext cx="10515600" cy="754062"/>
          </a:xfrm>
        </p:spPr>
        <p:txBody>
          <a:bodyPr>
            <a:normAutofit/>
          </a:bodyPr>
          <a:lstStyle/>
          <a:p>
            <a:pPr algn="ctr" eaLnBrk="1" hangingPunct="1"/>
            <a:r>
              <a:rPr lang="en-US" altLang="en-US" sz="3200" b="1" dirty="0">
                <a:solidFill>
                  <a:prstClr val="white"/>
                </a:solidFill>
                <a:latin typeface="Calibri" panose="020F0502020204030204" pitchFamily="34" charset="0"/>
                <a:ea typeface="Calibri" panose="020F0502020204030204" pitchFamily="34" charset="0"/>
                <a:cs typeface="Calibri" panose="020F0502020204030204" pitchFamily="34" charset="0"/>
              </a:rPr>
              <a:t>The way forward</a:t>
            </a:r>
            <a:endParaRPr lang="en-US" alt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18437" name="Content Placeholder 2">
            <a:extLst>
              <a:ext uri="{FF2B5EF4-FFF2-40B4-BE49-F238E27FC236}">
                <a16:creationId xmlns:a16="http://schemas.microsoft.com/office/drawing/2014/main" id="{61096212-DC77-4A41-8CBB-F111698C85C3}"/>
              </a:ext>
            </a:extLst>
          </p:cNvPr>
          <p:cNvSpPr txBox="1">
            <a:spLocks/>
          </p:cNvSpPr>
          <p:nvPr/>
        </p:nvSpPr>
        <p:spPr bwMode="auto">
          <a:xfrm>
            <a:off x="0" y="1328738"/>
            <a:ext cx="12192000" cy="4919662"/>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lvl="0" defTabSz="457200">
              <a:lnSpc>
                <a:spcPct val="100000"/>
              </a:lnSpc>
              <a:spcBef>
                <a:spcPct val="20000"/>
              </a:spcBef>
              <a:buNone/>
            </a:pPr>
            <a:r>
              <a:rPr lang="en-US" sz="3200" dirty="0">
                <a:solidFill>
                  <a:prstClr val="black"/>
                </a:solidFill>
                <a:latin typeface="Calibri"/>
              </a:rPr>
              <a:t>To ensure the successful adoption of technologies for achieving affordable energy in Ghana, several critical steps must be prioritized:</a:t>
            </a:r>
          </a:p>
          <a:p>
            <a:pPr marL="457200" lvl="0" indent="-457200" defTabSz="457200">
              <a:lnSpc>
                <a:spcPct val="100000"/>
              </a:lnSpc>
              <a:spcBef>
                <a:spcPct val="20000"/>
              </a:spcBef>
              <a:buFont typeface="Wingdings" panose="05000000000000000000" pitchFamily="2" charset="2"/>
              <a:buChar char="q"/>
            </a:pPr>
            <a:r>
              <a:rPr lang="en-GB" sz="3200" dirty="0">
                <a:latin typeface="Calibri" panose="020F0502020204030204" pitchFamily="34" charset="0"/>
                <a:ea typeface="Calibri" panose="020F0502020204030204" pitchFamily="34" charset="0"/>
                <a:cs typeface="Calibri" panose="020F0502020204030204" pitchFamily="34" charset="0"/>
              </a:rPr>
              <a:t>Scaling Renewable Energy Adoption</a:t>
            </a:r>
          </a:p>
          <a:p>
            <a:pPr marL="457200" lvl="0" indent="-457200" defTabSz="457200">
              <a:lnSpc>
                <a:spcPct val="100000"/>
              </a:lnSpc>
              <a:spcBef>
                <a:spcPct val="20000"/>
              </a:spcBef>
              <a:buFont typeface="Wingdings" panose="05000000000000000000" pitchFamily="2" charset="2"/>
              <a:buChar char="q"/>
            </a:pPr>
            <a:r>
              <a:rPr lang="en-US" sz="3200" dirty="0">
                <a:solidFill>
                  <a:prstClr val="black"/>
                </a:solidFill>
                <a:latin typeface="Calibri"/>
              </a:rPr>
              <a:t>Enhancing Energy Efficiency</a:t>
            </a:r>
          </a:p>
          <a:p>
            <a:pPr marL="457200" lvl="0" indent="-457200" defTabSz="457200">
              <a:lnSpc>
                <a:spcPct val="100000"/>
              </a:lnSpc>
              <a:spcBef>
                <a:spcPct val="20000"/>
              </a:spcBef>
              <a:buFont typeface="Wingdings" panose="05000000000000000000" pitchFamily="2" charset="2"/>
              <a:buChar char="q"/>
            </a:pPr>
            <a:r>
              <a:rPr lang="en-US" sz="3200" dirty="0">
                <a:solidFill>
                  <a:prstClr val="black"/>
                </a:solidFill>
                <a:latin typeface="Calibri"/>
              </a:rPr>
              <a:t>Building Technological Capacity</a:t>
            </a:r>
          </a:p>
          <a:p>
            <a:pPr marL="457200" lvl="0" indent="-457200" defTabSz="457200">
              <a:lnSpc>
                <a:spcPct val="100000"/>
              </a:lnSpc>
              <a:spcBef>
                <a:spcPct val="20000"/>
              </a:spcBef>
              <a:buFont typeface="Wingdings" panose="05000000000000000000" pitchFamily="2" charset="2"/>
              <a:buChar char="q"/>
            </a:pPr>
            <a:r>
              <a:rPr lang="en-US" sz="3200" dirty="0">
                <a:solidFill>
                  <a:prstClr val="black"/>
                </a:solidFill>
                <a:latin typeface="Calibri"/>
              </a:rPr>
              <a:t>Strengthening Policy and Regulatory Frameworks</a:t>
            </a:r>
          </a:p>
          <a:p>
            <a:pPr lvl="0" defTabSz="457200">
              <a:lnSpc>
                <a:spcPct val="100000"/>
              </a:lnSpc>
              <a:spcBef>
                <a:spcPct val="20000"/>
              </a:spcBef>
              <a:buNone/>
            </a:pPr>
            <a:r>
              <a:rPr lang="en-US" sz="3200" dirty="0">
                <a:solidFill>
                  <a:prstClr val="black"/>
                </a:solidFill>
                <a:latin typeface="Calibri"/>
              </a:rPr>
              <a:t>Ghana can harness the full potential of technology to create a sustainable, affordable, and inclusive energy future for all by implementing the steps above.</a:t>
            </a:r>
          </a:p>
        </p:txBody>
      </p:sp>
      <p:sp>
        <p:nvSpPr>
          <p:cNvPr id="4" name="TextBox 3">
            <a:extLst>
              <a:ext uri="{FF2B5EF4-FFF2-40B4-BE49-F238E27FC236}">
                <a16:creationId xmlns:a16="http://schemas.microsoft.com/office/drawing/2014/main" id="{652F037F-C7D1-4B8F-95C9-69E786E0C300}"/>
              </a:ext>
            </a:extLst>
          </p:cNvPr>
          <p:cNvSpPr txBox="1"/>
          <p:nvPr/>
        </p:nvSpPr>
        <p:spPr>
          <a:xfrm>
            <a:off x="11590337" y="6403975"/>
            <a:ext cx="499163" cy="369332"/>
          </a:xfrm>
          <a:prstGeom prst="rect">
            <a:avLst/>
          </a:prstGeom>
          <a:solidFill>
            <a:schemeClr val="accent2">
              <a:lumMod val="60000"/>
              <a:lumOff val="40000"/>
            </a:schemeClr>
          </a:solidFill>
        </p:spPr>
        <p:txBody>
          <a:bodyPr wrap="square">
            <a:spAutoFit/>
          </a:bodyPr>
          <a:lstStyle/>
          <a:p>
            <a:pPr eaLnBrk="1" fontAlgn="auto" hangingPunct="1">
              <a:spcBef>
                <a:spcPts val="0"/>
              </a:spcBef>
              <a:spcAft>
                <a:spcPts val="0"/>
              </a:spcAft>
              <a:defRPr/>
            </a:pPr>
            <a:r>
              <a:rPr lang="en-US" dirty="0"/>
              <a:t>40</a:t>
            </a:r>
            <a:endParaRPr lang="en-GB" dirty="0">
              <a:latin typeface="+mn-lt"/>
            </a:endParaRPr>
          </a:p>
        </p:txBody>
      </p:sp>
    </p:spTree>
    <p:extLst>
      <p:ext uri="{BB962C8B-B14F-4D97-AF65-F5344CB8AC3E}">
        <p14:creationId xmlns:p14="http://schemas.microsoft.com/office/powerpoint/2010/main" val="323945067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noChangeArrowheads="1"/>
          </p:cNvSpPr>
          <p:nvPr>
            <p:ph type="title"/>
          </p:nvPr>
        </p:nvSpPr>
        <p:spPr>
          <a:xfrm>
            <a:off x="838199" y="461963"/>
            <a:ext cx="10517777" cy="754062"/>
          </a:xfrm>
        </p:spPr>
        <p:txBody>
          <a:bodyPr>
            <a:normAutofit/>
          </a:bodyPr>
          <a:lstStyle/>
          <a:p>
            <a:pPr algn="ctr" eaLnBrk="1" hangingPunct="1"/>
            <a:r>
              <a:rPr lang="en-US" altLang="en-US" b="1" dirty="0"/>
              <a:t>Global Energy Demand Growth</a:t>
            </a:r>
          </a:p>
        </p:txBody>
      </p:sp>
      <p:sp>
        <p:nvSpPr>
          <p:cNvPr id="4" name="Text Placeholder 1">
            <a:extLst>
              <a:ext uri="{FF2B5EF4-FFF2-40B4-BE49-F238E27FC236}">
                <a16:creationId xmlns:a16="http://schemas.microsoft.com/office/drawing/2014/main" id="{7D08C3E7-1EF6-456E-8065-F6ED4FD59092}"/>
              </a:ext>
            </a:extLst>
          </p:cNvPr>
          <p:cNvSpPr txBox="1">
            <a:spLocks/>
          </p:cNvSpPr>
          <p:nvPr/>
        </p:nvSpPr>
        <p:spPr>
          <a:xfrm>
            <a:off x="206375" y="1600200"/>
            <a:ext cx="11809413" cy="467201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auto">
              <a:spcAft>
                <a:spcPts val="0"/>
              </a:spcAft>
              <a:buClr>
                <a:srgbClr val="0000FF"/>
              </a:buClr>
              <a:buSzPct val="150000"/>
              <a:defRPr/>
            </a:pPr>
            <a:endParaRPr lang="en-US" sz="2700" dirty="0">
              <a:solidFill>
                <a:schemeClr val="tx1">
                  <a:lumMod val="95000"/>
                  <a:lumOff val="5000"/>
                </a:schemeClr>
              </a:solidFill>
            </a:endParaRPr>
          </a:p>
        </p:txBody>
      </p:sp>
      <p:pic>
        <p:nvPicPr>
          <p:cNvPr id="21509" name="Picture 2" descr="Image Global energy demand by s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3063"/>
            <a:ext cx="5795963"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1"/>
          <p:cNvSpPr txBox="1">
            <a:spLocks noChangeArrowheads="1"/>
          </p:cNvSpPr>
          <p:nvPr/>
        </p:nvSpPr>
        <p:spPr bwMode="auto">
          <a:xfrm>
            <a:off x="5795963" y="1600200"/>
            <a:ext cx="59944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gn="just">
              <a:lnSpc>
                <a:spcPct val="100000"/>
              </a:lnSpc>
              <a:spcBef>
                <a:spcPct val="0"/>
              </a:spcBef>
              <a:buFont typeface="Wingdings" panose="05000000000000000000" pitchFamily="2" charset="2"/>
              <a:buChar char="ü"/>
            </a:pPr>
            <a:r>
              <a:rPr lang="en-GB" altLang="en-US" sz="1800" dirty="0"/>
              <a:t>Global demand will reach about 660 quadrillion Btu in 2050, up about 15% from 2021, reflecting a growing population and rising prosperity.</a:t>
            </a:r>
          </a:p>
          <a:p>
            <a:pPr algn="just">
              <a:lnSpc>
                <a:spcPct val="100000"/>
              </a:lnSpc>
              <a:spcBef>
                <a:spcPct val="0"/>
              </a:spcBef>
              <a:buFont typeface="Wingdings" panose="05000000000000000000" pitchFamily="2" charset="2"/>
              <a:buChar char="ü"/>
            </a:pPr>
            <a:endParaRPr lang="en-GB" altLang="en-US" sz="1800" dirty="0"/>
          </a:p>
          <a:p>
            <a:pPr algn="just">
              <a:lnSpc>
                <a:spcPct val="100000"/>
              </a:lnSpc>
              <a:spcBef>
                <a:spcPct val="0"/>
              </a:spcBef>
              <a:buFont typeface="Wingdings" panose="05000000000000000000" pitchFamily="2" charset="2"/>
              <a:buChar char="ü"/>
            </a:pPr>
            <a:r>
              <a:rPr lang="en-GB" altLang="en-US" sz="1800" dirty="0"/>
              <a:t>Residential and commercial primary energy demand will decline by approximately 15% by 2050 as efficiency improvements offset the energy needs of a growing population.</a:t>
            </a:r>
          </a:p>
          <a:p>
            <a:pPr algn="just">
              <a:lnSpc>
                <a:spcPct val="100000"/>
              </a:lnSpc>
              <a:spcBef>
                <a:spcPct val="0"/>
              </a:spcBef>
              <a:buFont typeface="Wingdings" panose="05000000000000000000" pitchFamily="2" charset="2"/>
              <a:buChar char="ü"/>
            </a:pPr>
            <a:endParaRPr lang="en-GB" altLang="en-US" sz="1800" dirty="0"/>
          </a:p>
          <a:p>
            <a:pPr algn="just">
              <a:lnSpc>
                <a:spcPct val="100000"/>
              </a:lnSpc>
              <a:spcBef>
                <a:spcPct val="0"/>
              </a:spcBef>
              <a:buFont typeface="Wingdings" panose="05000000000000000000" pitchFamily="2" charset="2"/>
              <a:buChar char="ü"/>
            </a:pPr>
            <a:r>
              <a:rPr lang="en-GB" altLang="en-US" sz="1800" dirty="0"/>
              <a:t>Electricity generation is the largest sector and one of the fastest-growing, driven mainly by expanding access to reliable electricity in developing countries.</a:t>
            </a:r>
          </a:p>
        </p:txBody>
      </p:sp>
      <p:sp>
        <p:nvSpPr>
          <p:cNvPr id="21511" name="TextBox 2"/>
          <p:cNvSpPr txBox="1">
            <a:spLocks noChangeArrowheads="1"/>
          </p:cNvSpPr>
          <p:nvPr/>
        </p:nvSpPr>
        <p:spPr bwMode="auto">
          <a:xfrm>
            <a:off x="473075" y="5676900"/>
            <a:ext cx="11117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US" altLang="en-US" sz="1400"/>
              <a:t>Global Outlook Report,2024</a:t>
            </a:r>
          </a:p>
          <a:p>
            <a:pPr>
              <a:lnSpc>
                <a:spcPct val="100000"/>
              </a:lnSpc>
              <a:spcBef>
                <a:spcPct val="0"/>
              </a:spcBef>
              <a:buFontTx/>
              <a:buNone/>
            </a:pPr>
            <a:r>
              <a:rPr lang="en-US" altLang="en-US" sz="1400"/>
              <a:t>https://corporate.exxonmobil.com/what-we-do/energy-supply/global-outlook/energy-demand#Transportation</a:t>
            </a:r>
          </a:p>
        </p:txBody>
      </p:sp>
      <p:sp>
        <p:nvSpPr>
          <p:cNvPr id="7" name="TextBox 6">
            <a:extLst>
              <a:ext uri="{FF2B5EF4-FFF2-40B4-BE49-F238E27FC236}">
                <a16:creationId xmlns:a16="http://schemas.microsoft.com/office/drawing/2014/main" id="{652F037F-C7D1-4B8F-95C9-69E786E0C300}"/>
              </a:ext>
            </a:extLst>
          </p:cNvPr>
          <p:cNvSpPr txBox="1"/>
          <p:nvPr/>
        </p:nvSpPr>
        <p:spPr>
          <a:xfrm>
            <a:off x="11590338" y="6403975"/>
            <a:ext cx="400050" cy="368300"/>
          </a:xfrm>
          <a:prstGeom prst="rect">
            <a:avLst/>
          </a:prstGeom>
          <a:solidFill>
            <a:schemeClr val="accent2">
              <a:lumMod val="60000"/>
              <a:lumOff val="40000"/>
            </a:schemeClr>
          </a:solidFill>
        </p:spPr>
        <p:txBody>
          <a:bodyPr>
            <a:spAutoFit/>
          </a:bodyPr>
          <a:lstStyle/>
          <a:p>
            <a:pPr eaLnBrk="1" fontAlgn="auto" hangingPunct="1">
              <a:spcBef>
                <a:spcPts val="0"/>
              </a:spcBef>
              <a:spcAft>
                <a:spcPts val="0"/>
              </a:spcAft>
              <a:defRPr/>
            </a:pPr>
            <a:r>
              <a:rPr lang="en-US" dirty="0"/>
              <a:t>4</a:t>
            </a:r>
            <a:endParaRPr lang="en-GB" dirty="0">
              <a:latin typeface="+mn-lt"/>
            </a:endParaRPr>
          </a:p>
        </p:txBody>
      </p:sp>
    </p:spTree>
    <p:extLst>
      <p:ext uri="{BB962C8B-B14F-4D97-AF65-F5344CB8AC3E}">
        <p14:creationId xmlns:p14="http://schemas.microsoft.com/office/powerpoint/2010/main" val="2181983805"/>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a:extLst>
              <a:ext uri="{FF2B5EF4-FFF2-40B4-BE49-F238E27FC236}">
                <a16:creationId xmlns:a16="http://schemas.microsoft.com/office/drawing/2014/main" id="{381BF58D-94C0-45B9-89A8-A164A0572340}"/>
              </a:ext>
            </a:extLst>
          </p:cNvPr>
          <p:cNvSpPr txBox="1">
            <a:spLocks noChangeArrowheads="1"/>
          </p:cNvSpPr>
          <p:nvPr/>
        </p:nvSpPr>
        <p:spPr bwMode="auto">
          <a:xfrm>
            <a:off x="475070" y="2052502"/>
            <a:ext cx="7484563" cy="3444020"/>
          </a:xfrm>
          <a:prstGeom prst="rect">
            <a:avLst/>
          </a:prstGeom>
          <a:solidFill>
            <a:srgbClr val="0A688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gn="ctr" eaLnBrk="1" hangingPunct="1">
              <a:spcBef>
                <a:spcPct val="0"/>
              </a:spcBef>
              <a:buFontTx/>
              <a:buNone/>
            </a:pPr>
            <a:endParaRPr lang="en-US" altLang="en-US" sz="5400" b="1" dirty="0">
              <a:latin typeface="Arial" panose="020B0604020202020204" pitchFamily="34" charset="0"/>
              <a:cs typeface="Arial" panose="020B0604020202020204" pitchFamily="34" charset="0"/>
            </a:endParaRPr>
          </a:p>
          <a:p>
            <a:pPr algn="ctr" eaLnBrk="1" hangingPunct="1">
              <a:spcBef>
                <a:spcPct val="0"/>
              </a:spcBef>
              <a:buFontTx/>
              <a:buNone/>
            </a:pPr>
            <a:r>
              <a:rPr lang="en-US" altLang="en-US" sz="8000" b="1" dirty="0">
                <a:solidFill>
                  <a:schemeClr val="bg1"/>
                </a:solidFill>
                <a:latin typeface="+mj-lt"/>
                <a:cs typeface="Arial" panose="020B0604020202020204" pitchFamily="34" charset="0"/>
              </a:rPr>
              <a:t>Thank you</a:t>
            </a:r>
          </a:p>
          <a:p>
            <a:pPr algn="ctr" eaLnBrk="1" hangingPunct="1">
              <a:spcBef>
                <a:spcPct val="0"/>
              </a:spcBef>
              <a:buFontTx/>
              <a:buNone/>
            </a:pPr>
            <a:endParaRPr lang="en-US" altLang="en-US" sz="5400" b="1" dirty="0">
              <a:solidFill>
                <a:schemeClr val="bg1"/>
              </a:solidFill>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5400"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D35AA2-985A-474D-9073-D010731773B0}"/>
              </a:ext>
            </a:extLst>
          </p:cNvPr>
          <p:cNvSpPr>
            <a:spLocks noGrp="1"/>
          </p:cNvSpPr>
          <p:nvPr>
            <p:ph type="body" idx="1"/>
          </p:nvPr>
        </p:nvSpPr>
        <p:spPr>
          <a:xfrm>
            <a:off x="76200" y="1527175"/>
            <a:ext cx="12038013" cy="4876800"/>
          </a:xfrm>
        </p:spPr>
        <p:txBody>
          <a:bodyPr rtlCol="0">
            <a:normAutofit/>
          </a:bodyPr>
          <a:lstStyle/>
          <a:p>
            <a:pPr eaLnBrk="1" fontAlgn="auto" hangingPunct="1">
              <a:spcAft>
                <a:spcPts val="0"/>
              </a:spcAft>
              <a:defRPr/>
            </a:pPr>
            <a:endParaRPr lang="en-US" dirty="0">
              <a:solidFill>
                <a:schemeClr val="tx1">
                  <a:lumMod val="95000"/>
                  <a:lumOff val="5000"/>
                </a:schemeClr>
              </a:solidFill>
            </a:endParaRPr>
          </a:p>
          <a:p>
            <a:pPr eaLnBrk="1" fontAlgn="auto" hangingPunct="1">
              <a:spcAft>
                <a:spcPts val="0"/>
              </a:spcAft>
              <a:defRPr/>
            </a:pPr>
            <a:endParaRPr lang="en-US" dirty="0">
              <a:solidFill>
                <a:schemeClr val="tx1">
                  <a:lumMod val="95000"/>
                  <a:lumOff val="5000"/>
                </a:schemeClr>
              </a:solidFill>
            </a:endParaRPr>
          </a:p>
        </p:txBody>
      </p:sp>
      <p:sp>
        <p:nvSpPr>
          <p:cNvPr id="23555" name="Title 2"/>
          <p:cNvSpPr>
            <a:spLocks noGrp="1" noChangeArrowheads="1"/>
          </p:cNvSpPr>
          <p:nvPr>
            <p:ph type="title"/>
          </p:nvPr>
        </p:nvSpPr>
        <p:spPr>
          <a:xfrm>
            <a:off x="836613" y="401638"/>
            <a:ext cx="10515600" cy="754062"/>
          </a:xfrm>
        </p:spPr>
        <p:txBody>
          <a:bodyPr>
            <a:normAutofit/>
          </a:bodyPr>
          <a:lstStyle/>
          <a:p>
            <a:pPr algn="ctr" eaLnBrk="1" hangingPunct="1"/>
            <a:r>
              <a:rPr lang="en-US" altLang="en-US" b="1" dirty="0"/>
              <a:t>Global Energy Supply </a:t>
            </a:r>
            <a:r>
              <a:rPr lang="en-US" altLang="en-US" b="1"/>
              <a:t>By Sector, 2023</a:t>
            </a:r>
            <a:endParaRPr lang="en-US" altLang="en-US" b="1" dirty="0"/>
          </a:p>
        </p:txBody>
      </p:sp>
      <p:graphicFrame>
        <p:nvGraphicFramePr>
          <p:cNvPr id="6" name="Chart 5">
            <a:extLst>
              <a:ext uri="{FF2B5EF4-FFF2-40B4-BE49-F238E27FC236}">
                <a16:creationId xmlns:a16="http://schemas.microsoft.com/office/drawing/2014/main" id="{595F42D3-A276-4D33-BE44-81BBEDD42AF7}"/>
              </a:ext>
            </a:extLst>
          </p:cNvPr>
          <p:cNvGraphicFramePr>
            <a:graphicFrameLocks/>
          </p:cNvGraphicFramePr>
          <p:nvPr/>
        </p:nvGraphicFramePr>
        <p:xfrm>
          <a:off x="1043441" y="1527174"/>
          <a:ext cx="10101943" cy="4459967"/>
        </p:xfrm>
        <a:graphic>
          <a:graphicData uri="http://schemas.openxmlformats.org/drawingml/2006/chart">
            <c:chart xmlns:c="http://schemas.openxmlformats.org/drawingml/2006/chart" xmlns:r="http://schemas.openxmlformats.org/officeDocument/2006/relationships" r:id="rId3"/>
          </a:graphicData>
        </a:graphic>
      </p:graphicFrame>
      <p:sp>
        <p:nvSpPr>
          <p:cNvPr id="23558" name="Rectangle 6"/>
          <p:cNvSpPr>
            <a:spLocks noChangeArrowheads="1"/>
          </p:cNvSpPr>
          <p:nvPr/>
        </p:nvSpPr>
        <p:spPr bwMode="auto">
          <a:xfrm>
            <a:off x="76200" y="1817688"/>
            <a:ext cx="3581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AU" altLang="en-US" sz="2000">
                <a:latin typeface="Verdana" panose="020B0604030504040204" pitchFamily="34" charset="0"/>
                <a:cs typeface="Arial" panose="020B0604020202020204" pitchFamily="34" charset="0"/>
              </a:rPr>
              <a:t>Fossil fuels dominate current global energy supply. </a:t>
            </a:r>
          </a:p>
        </p:txBody>
      </p:sp>
      <p:sp>
        <p:nvSpPr>
          <p:cNvPr id="23559" name="Rectangle 6"/>
          <p:cNvSpPr>
            <a:spLocks noChangeArrowheads="1"/>
          </p:cNvSpPr>
          <p:nvPr/>
        </p:nvSpPr>
        <p:spPr bwMode="auto">
          <a:xfrm>
            <a:off x="0" y="4313238"/>
            <a:ext cx="2286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AU" altLang="en-US" sz="1600" i="1">
                <a:latin typeface="Verdana" panose="020B0604030504040204" pitchFamily="34" charset="0"/>
                <a:cs typeface="Arial" panose="020B0604020202020204" pitchFamily="34" charset="0"/>
              </a:rPr>
              <a:t>Source: IEA Energy Balances of Non-OECD </a:t>
            </a:r>
            <a:r>
              <a:rPr lang="en-AU" altLang="en-US" sz="1400" i="1">
                <a:latin typeface="Verdana" panose="020B0604030504040204" pitchFamily="34" charset="0"/>
                <a:cs typeface="Arial" panose="020B0604020202020204" pitchFamily="34" charset="0"/>
              </a:rPr>
              <a:t>Countries</a:t>
            </a:r>
            <a:r>
              <a:rPr lang="en-AU" altLang="en-US" sz="1600" i="1">
                <a:latin typeface="Verdana" panose="020B0604030504040204" pitchFamily="34" charset="0"/>
                <a:cs typeface="Arial" panose="020B0604020202020204" pitchFamily="34" charset="0"/>
              </a:rPr>
              <a:t>, 2023 </a:t>
            </a:r>
          </a:p>
        </p:txBody>
      </p:sp>
      <p:graphicFrame>
        <p:nvGraphicFramePr>
          <p:cNvPr id="8" name="Chart 7">
            <a:extLst>
              <a:ext uri="{FF2B5EF4-FFF2-40B4-BE49-F238E27FC236}">
                <a16:creationId xmlns:a16="http://schemas.microsoft.com/office/drawing/2014/main" id="{7C23C2DE-91C7-4268-82C5-4AA5EA9CD841}"/>
              </a:ext>
            </a:extLst>
          </p:cNvPr>
          <p:cNvGraphicFramePr>
            <a:graphicFrameLocks/>
          </p:cNvGraphicFramePr>
          <p:nvPr/>
        </p:nvGraphicFramePr>
        <p:xfrm>
          <a:off x="2497667" y="1527176"/>
          <a:ext cx="9616546" cy="477202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652F037F-C7D1-4B8F-95C9-69E786E0C300}"/>
              </a:ext>
            </a:extLst>
          </p:cNvPr>
          <p:cNvSpPr txBox="1"/>
          <p:nvPr/>
        </p:nvSpPr>
        <p:spPr>
          <a:xfrm>
            <a:off x="11590338" y="6403975"/>
            <a:ext cx="400050" cy="368300"/>
          </a:xfrm>
          <a:prstGeom prst="rect">
            <a:avLst/>
          </a:prstGeom>
          <a:solidFill>
            <a:schemeClr val="accent2">
              <a:lumMod val="60000"/>
              <a:lumOff val="40000"/>
            </a:schemeClr>
          </a:solidFill>
        </p:spPr>
        <p:txBody>
          <a:bodyPr>
            <a:spAutoFit/>
          </a:bodyPr>
          <a:lstStyle/>
          <a:p>
            <a:pPr eaLnBrk="1" fontAlgn="auto" hangingPunct="1">
              <a:spcBef>
                <a:spcPts val="0"/>
              </a:spcBef>
              <a:spcAft>
                <a:spcPts val="0"/>
              </a:spcAft>
              <a:defRPr/>
            </a:pPr>
            <a:r>
              <a:rPr lang="en-US" dirty="0"/>
              <a:t>5</a:t>
            </a:r>
            <a:endParaRPr lang="en-GB" dirty="0">
              <a:latin typeface="+mn-lt"/>
            </a:endParaRPr>
          </a:p>
        </p:txBody>
      </p:sp>
    </p:spTree>
    <p:extLst>
      <p:ext uri="{BB962C8B-B14F-4D97-AF65-F5344CB8AC3E}">
        <p14:creationId xmlns:p14="http://schemas.microsoft.com/office/powerpoint/2010/main" val="202745377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893A69-510C-40EC-ACE8-05AD10A9B2EB}"/>
              </a:ext>
            </a:extLst>
          </p:cNvPr>
          <p:cNvSpPr>
            <a:spLocks noGrp="1"/>
          </p:cNvSpPr>
          <p:nvPr>
            <p:ph type="body" idx="1"/>
          </p:nvPr>
        </p:nvSpPr>
        <p:spPr>
          <a:xfrm>
            <a:off x="150813" y="1520825"/>
            <a:ext cx="12038012" cy="4235450"/>
          </a:xfrm>
        </p:spPr>
        <p:txBody>
          <a:bodyPr rtlCol="0">
            <a:normAutofit/>
          </a:bodyPr>
          <a:lstStyle/>
          <a:p>
            <a:pPr eaLnBrk="1" fontAlgn="auto" hangingPunct="1">
              <a:spcAft>
                <a:spcPts val="0"/>
              </a:spcAft>
              <a:defRPr/>
            </a:pPr>
            <a:endParaRPr lang="en-US" dirty="0">
              <a:solidFill>
                <a:schemeClr val="tx1">
                  <a:lumMod val="95000"/>
                  <a:lumOff val="5000"/>
                </a:schemeClr>
              </a:solidFill>
            </a:endParaRPr>
          </a:p>
          <a:p>
            <a:pPr eaLnBrk="1" fontAlgn="auto" hangingPunct="1">
              <a:spcAft>
                <a:spcPts val="0"/>
              </a:spcAft>
              <a:defRPr/>
            </a:pPr>
            <a:endParaRPr lang="en-US" dirty="0">
              <a:solidFill>
                <a:schemeClr val="tx1">
                  <a:lumMod val="95000"/>
                  <a:lumOff val="5000"/>
                </a:schemeClr>
              </a:solidFill>
            </a:endParaRPr>
          </a:p>
        </p:txBody>
      </p:sp>
      <p:sp>
        <p:nvSpPr>
          <p:cNvPr id="25603" name="Title 2">
            <a:extLst>
              <a:ext uri="{FF2B5EF4-FFF2-40B4-BE49-F238E27FC236}">
                <a16:creationId xmlns:a16="http://schemas.microsoft.com/office/drawing/2014/main" id="{4E2FDD93-099A-4C72-93F4-2BCA6DF59CC9}"/>
              </a:ext>
            </a:extLst>
          </p:cNvPr>
          <p:cNvSpPr>
            <a:spLocks noGrp="1" noChangeArrowheads="1"/>
          </p:cNvSpPr>
          <p:nvPr>
            <p:ph type="title"/>
          </p:nvPr>
        </p:nvSpPr>
        <p:spPr>
          <a:xfrm>
            <a:off x="0" y="377825"/>
            <a:ext cx="11669486" cy="890754"/>
          </a:xfrm>
        </p:spPr>
        <p:txBody>
          <a:bodyPr>
            <a:noAutofit/>
          </a:bodyPr>
          <a:lstStyle/>
          <a:p>
            <a:pPr algn="ctr" eaLnBrk="1" hangingPunct="1">
              <a:defRPr/>
            </a:pPr>
            <a:r>
              <a:rPr lang="en-US" altLang="en-US" sz="3200" b="1" dirty="0"/>
              <a:t>World Primary Energy Supply by Fuel, 1973 &amp; 2023</a:t>
            </a:r>
          </a:p>
        </p:txBody>
      </p:sp>
      <p:sp>
        <p:nvSpPr>
          <p:cNvPr id="25605" name="Rectangle 6"/>
          <p:cNvSpPr>
            <a:spLocks noChangeArrowheads="1"/>
          </p:cNvSpPr>
          <p:nvPr/>
        </p:nvSpPr>
        <p:spPr bwMode="auto">
          <a:xfrm>
            <a:off x="2147888" y="5762625"/>
            <a:ext cx="2951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AU" altLang="en-US" sz="1400">
                <a:latin typeface="Verdana" panose="020B0604030504040204" pitchFamily="34" charset="0"/>
                <a:cs typeface="Arial" panose="020B0604020202020204" pitchFamily="34" charset="0"/>
              </a:rPr>
              <a:t>. </a:t>
            </a:r>
          </a:p>
        </p:txBody>
      </p:sp>
      <p:sp>
        <p:nvSpPr>
          <p:cNvPr id="25606" name="Rectangle 6"/>
          <p:cNvSpPr>
            <a:spLocks noChangeArrowheads="1"/>
          </p:cNvSpPr>
          <p:nvPr/>
        </p:nvSpPr>
        <p:spPr bwMode="auto">
          <a:xfrm>
            <a:off x="147638" y="1527175"/>
            <a:ext cx="2219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US" altLang="en-US" sz="1600" b="1" i="1" dirty="0">
                <a:latin typeface="Verdana" panose="020B0604030504040204" pitchFamily="34" charset="0"/>
                <a:cs typeface="Arial" panose="020B0604020202020204" pitchFamily="34" charset="0"/>
              </a:rPr>
              <a:t>Doubling time of 30 -35 years</a:t>
            </a:r>
          </a:p>
          <a:p>
            <a:pPr eaLnBrk="1" hangingPunct="1">
              <a:lnSpc>
                <a:spcPct val="100000"/>
              </a:lnSpc>
              <a:spcBef>
                <a:spcPct val="0"/>
              </a:spcBef>
              <a:buFontTx/>
              <a:buNone/>
            </a:pPr>
            <a:r>
              <a:rPr lang="en-US" altLang="en-US" sz="1600" b="1" i="1" dirty="0">
                <a:latin typeface="Verdana" panose="020B0604030504040204" pitchFamily="34" charset="0"/>
                <a:cs typeface="Arial" panose="020B0604020202020204" pitchFamily="34" charset="0"/>
              </a:rPr>
              <a:t>Source: IEA, 2010, Key World Statistics</a:t>
            </a:r>
          </a:p>
        </p:txBody>
      </p:sp>
      <p:sp>
        <p:nvSpPr>
          <p:cNvPr id="25607" name="TextBox 4"/>
          <p:cNvSpPr txBox="1">
            <a:spLocks noChangeArrowheads="1"/>
          </p:cNvSpPr>
          <p:nvPr/>
        </p:nvSpPr>
        <p:spPr bwMode="auto">
          <a:xfrm>
            <a:off x="2941638" y="5816600"/>
            <a:ext cx="239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gn="ctr">
              <a:lnSpc>
                <a:spcPct val="100000"/>
              </a:lnSpc>
              <a:spcBef>
                <a:spcPct val="0"/>
              </a:spcBef>
              <a:buFontTx/>
              <a:buNone/>
            </a:pPr>
            <a:r>
              <a:rPr lang="en-US" altLang="en-US" sz="1800" b="1"/>
              <a:t>1973</a:t>
            </a:r>
            <a:r>
              <a:rPr lang="en-US" altLang="en-US" sz="1800"/>
              <a:t> (</a:t>
            </a:r>
            <a:r>
              <a:rPr lang="en-US" altLang="en-US" sz="1800">
                <a:latin typeface="Arial Black" panose="020B0A04020102020204" pitchFamily="34" charset="0"/>
              </a:rPr>
              <a:t>6115 Mtoe</a:t>
            </a:r>
            <a:r>
              <a:rPr lang="en-US" altLang="en-US" sz="1800"/>
              <a:t>)</a:t>
            </a:r>
            <a:endParaRPr lang="en-GB" altLang="en-US" sz="1800"/>
          </a:p>
        </p:txBody>
      </p:sp>
      <p:sp>
        <p:nvSpPr>
          <p:cNvPr id="25608" name="TextBox 11"/>
          <p:cNvSpPr txBox="1">
            <a:spLocks noChangeArrowheads="1"/>
          </p:cNvSpPr>
          <p:nvPr/>
        </p:nvSpPr>
        <p:spPr bwMode="auto">
          <a:xfrm>
            <a:off x="8304213" y="5816600"/>
            <a:ext cx="239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gn="ctr">
              <a:lnSpc>
                <a:spcPct val="100000"/>
              </a:lnSpc>
              <a:spcBef>
                <a:spcPct val="0"/>
              </a:spcBef>
              <a:buFontTx/>
              <a:buNone/>
            </a:pPr>
            <a:r>
              <a:rPr lang="en-US" altLang="en-US" sz="1800" b="1"/>
              <a:t>2023</a:t>
            </a:r>
            <a:r>
              <a:rPr lang="en-US" altLang="en-US" sz="1800"/>
              <a:t> (</a:t>
            </a:r>
            <a:r>
              <a:rPr lang="en-US" altLang="en-US" sz="1800" b="1"/>
              <a:t>14000 Mtoe</a:t>
            </a:r>
            <a:r>
              <a:rPr lang="en-US" altLang="en-US" sz="1800"/>
              <a:t>)</a:t>
            </a:r>
            <a:endParaRPr lang="en-GB" altLang="en-US" sz="1800"/>
          </a:p>
        </p:txBody>
      </p:sp>
      <p:graphicFrame>
        <p:nvGraphicFramePr>
          <p:cNvPr id="11" name="Chart 10">
            <a:extLst>
              <a:ext uri="{FF2B5EF4-FFF2-40B4-BE49-F238E27FC236}">
                <a16:creationId xmlns:a16="http://schemas.microsoft.com/office/drawing/2014/main" id="{BD236BAA-EBFD-42F7-A8C4-DDD4421F5C31}"/>
              </a:ext>
            </a:extLst>
          </p:cNvPr>
          <p:cNvGraphicFramePr>
            <a:graphicFrameLocks/>
          </p:cNvGraphicFramePr>
          <p:nvPr>
            <p:extLst>
              <p:ext uri="{D42A27DB-BD31-4B8C-83A1-F6EECF244321}">
                <p14:modId xmlns:p14="http://schemas.microsoft.com/office/powerpoint/2010/main" val="2593673415"/>
              </p:ext>
            </p:extLst>
          </p:nvPr>
        </p:nvGraphicFramePr>
        <p:xfrm>
          <a:off x="486549" y="1527175"/>
          <a:ext cx="6256422" cy="40457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287EFD98-AFBD-4192-AADA-8D0DB9854B1B}"/>
              </a:ext>
            </a:extLst>
          </p:cNvPr>
          <p:cNvGraphicFramePr>
            <a:graphicFrameLocks/>
          </p:cNvGraphicFramePr>
          <p:nvPr/>
        </p:nvGraphicFramePr>
        <p:xfrm>
          <a:off x="6651056" y="1458996"/>
          <a:ext cx="5540943" cy="410686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652F037F-C7D1-4B8F-95C9-69E786E0C300}"/>
              </a:ext>
            </a:extLst>
          </p:cNvPr>
          <p:cNvSpPr txBox="1"/>
          <p:nvPr/>
        </p:nvSpPr>
        <p:spPr>
          <a:xfrm>
            <a:off x="11590338" y="6403975"/>
            <a:ext cx="400050" cy="368300"/>
          </a:xfrm>
          <a:prstGeom prst="rect">
            <a:avLst/>
          </a:prstGeom>
          <a:solidFill>
            <a:schemeClr val="accent2">
              <a:lumMod val="60000"/>
              <a:lumOff val="40000"/>
            </a:schemeClr>
          </a:solidFill>
        </p:spPr>
        <p:txBody>
          <a:bodyPr>
            <a:spAutoFit/>
          </a:bodyPr>
          <a:lstStyle/>
          <a:p>
            <a:pPr eaLnBrk="1" fontAlgn="auto" hangingPunct="1">
              <a:spcBef>
                <a:spcPts val="0"/>
              </a:spcBef>
              <a:spcAft>
                <a:spcPts val="0"/>
              </a:spcAft>
              <a:defRPr/>
            </a:pPr>
            <a:r>
              <a:rPr lang="en-US" dirty="0"/>
              <a:t>6</a:t>
            </a:r>
            <a:endParaRPr lang="en-GB" dirty="0">
              <a:latin typeface="+mn-lt"/>
            </a:endParaRPr>
          </a:p>
        </p:txBody>
      </p:sp>
    </p:spTree>
    <p:extLst>
      <p:ext uri="{BB962C8B-B14F-4D97-AF65-F5344CB8AC3E}">
        <p14:creationId xmlns:p14="http://schemas.microsoft.com/office/powerpoint/2010/main" val="137631773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noChangeArrowheads="1"/>
          </p:cNvSpPr>
          <p:nvPr>
            <p:ph type="title"/>
          </p:nvPr>
        </p:nvSpPr>
        <p:spPr>
          <a:xfrm>
            <a:off x="836613" y="436563"/>
            <a:ext cx="10515600" cy="754062"/>
          </a:xfrm>
        </p:spPr>
        <p:txBody>
          <a:bodyPr/>
          <a:lstStyle/>
          <a:p>
            <a:pPr algn="ctr" eaLnBrk="1" hangingPunct="1"/>
            <a:r>
              <a:rPr lang="en-US" altLang="en-US" b="1" dirty="0"/>
              <a:t>Global Energy Related CO2 Emission </a:t>
            </a:r>
            <a:endParaRPr lang="en-US" altLang="en-US" sz="3200" b="1" dirty="0"/>
          </a:p>
        </p:txBody>
      </p:sp>
      <p:sp>
        <p:nvSpPr>
          <p:cNvPr id="4" name="Text Placeholder 1">
            <a:extLst>
              <a:ext uri="{FF2B5EF4-FFF2-40B4-BE49-F238E27FC236}">
                <a16:creationId xmlns:a16="http://schemas.microsoft.com/office/drawing/2014/main" id="{A789839E-9508-4E4E-8C7A-21B6422F6967}"/>
              </a:ext>
            </a:extLst>
          </p:cNvPr>
          <p:cNvSpPr txBox="1">
            <a:spLocks/>
          </p:cNvSpPr>
          <p:nvPr/>
        </p:nvSpPr>
        <p:spPr>
          <a:xfrm>
            <a:off x="0" y="1339850"/>
            <a:ext cx="12192000" cy="49323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auto">
              <a:spcAft>
                <a:spcPts val="0"/>
              </a:spcAft>
              <a:buClr>
                <a:srgbClr val="0000FF"/>
              </a:buClr>
              <a:buSzPct val="150000"/>
              <a:buFont typeface="Wingdings" panose="05000000000000000000" pitchFamily="2" charset="2"/>
              <a:buChar char="§"/>
              <a:defRPr/>
            </a:pPr>
            <a:endParaRPr lang="en-US" sz="10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2700" dirty="0">
              <a:solidFill>
                <a:schemeClr val="tx1">
                  <a:lumMod val="95000"/>
                  <a:lumOff val="5000"/>
                </a:schemeClr>
              </a:solidFill>
            </a:endParaRPr>
          </a:p>
        </p:txBody>
      </p:sp>
      <p:sp>
        <p:nvSpPr>
          <p:cNvPr id="27653" name="TextBox 2"/>
          <p:cNvSpPr txBox="1">
            <a:spLocks noChangeArrowheads="1"/>
          </p:cNvSpPr>
          <p:nvPr/>
        </p:nvSpPr>
        <p:spPr bwMode="auto">
          <a:xfrm>
            <a:off x="0" y="5816600"/>
            <a:ext cx="113522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US" altLang="en-US" sz="1400" b="1">
                <a:solidFill>
                  <a:srgbClr val="000000"/>
                </a:solidFill>
              </a:rPr>
              <a:t>IEA, CO2 Emission, 2023</a:t>
            </a:r>
          </a:p>
        </p:txBody>
      </p:sp>
      <p:pic>
        <p:nvPicPr>
          <p:cNvPr id="2765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620838"/>
            <a:ext cx="50355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98423A7-1108-4F0A-BFEF-5534D9EB4DB1}"/>
              </a:ext>
            </a:extLst>
          </p:cNvPr>
          <p:cNvSpPr/>
          <p:nvPr/>
        </p:nvSpPr>
        <p:spPr>
          <a:xfrm>
            <a:off x="406400" y="1778000"/>
            <a:ext cx="3876675" cy="1200150"/>
          </a:xfrm>
          <a:prstGeom prst="rect">
            <a:avLst/>
          </a:prstGeom>
          <a:ln w="19050">
            <a:solidFill>
              <a:schemeClr val="accent1">
                <a:lumMod val="75000"/>
              </a:schemeClr>
            </a:solidFill>
          </a:ln>
        </p:spPr>
        <p:txBody>
          <a:bodyPr>
            <a:spAutoFit/>
          </a:bodyPr>
          <a:lstStyle/>
          <a:p>
            <a:pPr>
              <a:defRPr/>
            </a:pPr>
            <a:r>
              <a:rPr lang="en-US" dirty="0">
                <a:solidFill>
                  <a:schemeClr val="tx2"/>
                </a:solidFill>
                <a:latin typeface="Arial Bold" panose="020B0704020202020204" pitchFamily="34" charset="0"/>
                <a:cs typeface="Arial Bold" panose="020B0704020202020204" pitchFamily="34" charset="0"/>
              </a:rPr>
              <a:t>Global energy-related CO2 emissions grew by 1.1% in 2023, to reach a new record high of 37.4 billion </a:t>
            </a:r>
            <a:r>
              <a:rPr lang="en-US" dirty="0" err="1">
                <a:solidFill>
                  <a:schemeClr val="tx2"/>
                </a:solidFill>
                <a:latin typeface="Arial Bold" panose="020B0704020202020204" pitchFamily="34" charset="0"/>
                <a:cs typeface="Arial Bold" panose="020B0704020202020204" pitchFamily="34" charset="0"/>
              </a:rPr>
              <a:t>tonnes</a:t>
            </a:r>
            <a:r>
              <a:rPr lang="en-US" dirty="0">
                <a:solidFill>
                  <a:schemeClr val="tx2"/>
                </a:solidFill>
                <a:latin typeface="Arial Bold" panose="020B0704020202020204" pitchFamily="34" charset="0"/>
                <a:cs typeface="Arial Bold" panose="020B0704020202020204" pitchFamily="34" charset="0"/>
              </a:rPr>
              <a:t> (Gt).</a:t>
            </a:r>
          </a:p>
        </p:txBody>
      </p:sp>
      <p:pic>
        <p:nvPicPr>
          <p:cNvPr id="2765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575" y="2252663"/>
            <a:ext cx="583247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Rectangle 2"/>
          <p:cNvSpPr>
            <a:spLocks noChangeArrowheads="1"/>
          </p:cNvSpPr>
          <p:nvPr/>
        </p:nvSpPr>
        <p:spPr bwMode="auto">
          <a:xfrm>
            <a:off x="5740400" y="1357313"/>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US" altLang="en-US" sz="1800" b="1">
                <a:solidFill>
                  <a:srgbClr val="1F497D"/>
                </a:solidFill>
                <a:latin typeface="Arial-BoldMT"/>
              </a:rPr>
              <a:t>Annual average rate of global CO</a:t>
            </a:r>
            <a:r>
              <a:rPr lang="en-US" altLang="en-US" sz="800" b="1">
                <a:solidFill>
                  <a:srgbClr val="1F497D"/>
                </a:solidFill>
                <a:latin typeface="Arial-BoldMT"/>
              </a:rPr>
              <a:t>2 </a:t>
            </a:r>
            <a:r>
              <a:rPr lang="en-US" altLang="en-US" sz="1800" b="1">
                <a:solidFill>
                  <a:srgbClr val="1F497D"/>
                </a:solidFill>
                <a:latin typeface="Arial-BoldMT"/>
              </a:rPr>
              <a:t>emissions and GDP growth by decade,</a:t>
            </a:r>
            <a:br>
              <a:rPr lang="en-US" altLang="en-US" sz="1800" b="1">
                <a:solidFill>
                  <a:srgbClr val="1F497D"/>
                </a:solidFill>
                <a:latin typeface="Arial-BoldMT"/>
              </a:rPr>
            </a:br>
            <a:r>
              <a:rPr lang="en-US" altLang="en-US" sz="1800" b="1">
                <a:solidFill>
                  <a:srgbClr val="1F497D"/>
                </a:solidFill>
                <a:latin typeface="Arial-BoldMT"/>
              </a:rPr>
              <a:t>1903-2023</a:t>
            </a:r>
            <a:r>
              <a:rPr lang="en-US" altLang="en-US" sz="1800"/>
              <a:t> </a:t>
            </a:r>
            <a:br>
              <a:rPr lang="en-US" altLang="en-US" sz="1800"/>
            </a:br>
            <a:endParaRPr lang="en-US" altLang="en-US" sz="1800"/>
          </a:p>
        </p:txBody>
      </p:sp>
      <p:sp>
        <p:nvSpPr>
          <p:cNvPr id="2" name="Rectangle 1"/>
          <p:cNvSpPr>
            <a:spLocks noChangeArrowheads="1"/>
          </p:cNvSpPr>
          <p:nvPr/>
        </p:nvSpPr>
        <p:spPr bwMode="auto">
          <a:xfrm>
            <a:off x="5821363" y="5280025"/>
            <a:ext cx="609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US" altLang="en-US" sz="1600">
                <a:solidFill>
                  <a:srgbClr val="000000"/>
                </a:solidFill>
                <a:latin typeface="Arial Bold" panose="020B0704020202020204" pitchFamily="34" charset="0"/>
                <a:cs typeface="Arial Bold" panose="020B0704020202020204" pitchFamily="34" charset="0"/>
              </a:rPr>
              <a:t>The decrease in emissions is due to the growing deployment of 5 key clean energy technologies since 2019 - </a:t>
            </a:r>
            <a:r>
              <a:rPr lang="en-US" altLang="en-US" sz="1600" b="1">
                <a:solidFill>
                  <a:srgbClr val="FF0000"/>
                </a:solidFill>
                <a:latin typeface="Arial Bold" panose="020B0704020202020204" pitchFamily="34" charset="0"/>
                <a:cs typeface="Arial Bold" panose="020B0704020202020204" pitchFamily="34" charset="0"/>
              </a:rPr>
              <a:t>solar PV, wind power, nuclear power, heat pumps, and electric cars </a:t>
            </a:r>
          </a:p>
        </p:txBody>
      </p:sp>
      <p:sp>
        <p:nvSpPr>
          <p:cNvPr id="10" name="TextBox 9">
            <a:extLst>
              <a:ext uri="{FF2B5EF4-FFF2-40B4-BE49-F238E27FC236}">
                <a16:creationId xmlns:a16="http://schemas.microsoft.com/office/drawing/2014/main" id="{652F037F-C7D1-4B8F-95C9-69E786E0C300}"/>
              </a:ext>
            </a:extLst>
          </p:cNvPr>
          <p:cNvSpPr txBox="1"/>
          <p:nvPr/>
        </p:nvSpPr>
        <p:spPr>
          <a:xfrm>
            <a:off x="11590338" y="6403975"/>
            <a:ext cx="400050" cy="368300"/>
          </a:xfrm>
          <a:prstGeom prst="rect">
            <a:avLst/>
          </a:prstGeom>
          <a:solidFill>
            <a:schemeClr val="accent2">
              <a:lumMod val="60000"/>
              <a:lumOff val="40000"/>
            </a:schemeClr>
          </a:solidFill>
        </p:spPr>
        <p:txBody>
          <a:bodyPr>
            <a:spAutoFit/>
          </a:bodyPr>
          <a:lstStyle/>
          <a:p>
            <a:pPr eaLnBrk="1" fontAlgn="auto" hangingPunct="1">
              <a:spcBef>
                <a:spcPts val="0"/>
              </a:spcBef>
              <a:spcAft>
                <a:spcPts val="0"/>
              </a:spcAft>
              <a:defRPr/>
            </a:pPr>
            <a:r>
              <a:rPr lang="en-US" dirty="0"/>
              <a:t>7</a:t>
            </a:r>
            <a:endParaRPr lang="en-GB" dirty="0">
              <a:latin typeface="+mn-lt"/>
            </a:endParaRPr>
          </a:p>
        </p:txBody>
      </p:sp>
    </p:spTree>
    <p:extLst>
      <p:ext uri="{BB962C8B-B14F-4D97-AF65-F5344CB8AC3E}">
        <p14:creationId xmlns:p14="http://schemas.microsoft.com/office/powerpoint/2010/main" val="23114194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a:extLst>
              <a:ext uri="{FF2B5EF4-FFF2-40B4-BE49-F238E27FC236}">
                <a16:creationId xmlns:a16="http://schemas.microsoft.com/office/drawing/2014/main" id="{8023530C-BEC0-4CD5-8BD7-61AAB8B60763}"/>
              </a:ext>
            </a:extLst>
          </p:cNvPr>
          <p:cNvSpPr>
            <a:spLocks noGrp="1" noChangeArrowheads="1"/>
          </p:cNvSpPr>
          <p:nvPr>
            <p:ph type="title"/>
          </p:nvPr>
        </p:nvSpPr>
        <p:spPr>
          <a:xfrm>
            <a:off x="836613" y="347133"/>
            <a:ext cx="10515600" cy="808567"/>
          </a:xfrm>
        </p:spPr>
        <p:txBody>
          <a:bodyPr>
            <a:normAutofit fontScale="90000"/>
          </a:bodyPr>
          <a:lstStyle/>
          <a:p>
            <a:pPr algn="ctr" eaLnBrk="1" hangingPunct="1">
              <a:defRPr/>
            </a:pPr>
            <a:r>
              <a:rPr lang="en-US" altLang="en-US" sz="3200" b="1" dirty="0"/>
              <a:t>Share of Transportation in Global Oil Demand &amp; Oil in Transport Energy Demand Projections</a:t>
            </a:r>
          </a:p>
        </p:txBody>
      </p:sp>
      <p:sp>
        <p:nvSpPr>
          <p:cNvPr id="4" name="Text Placeholder 1">
            <a:extLst>
              <a:ext uri="{FF2B5EF4-FFF2-40B4-BE49-F238E27FC236}">
                <a16:creationId xmlns:a16="http://schemas.microsoft.com/office/drawing/2014/main" id="{A789839E-9508-4E4E-8C7A-21B6422F6967}"/>
              </a:ext>
            </a:extLst>
          </p:cNvPr>
          <p:cNvSpPr txBox="1">
            <a:spLocks/>
          </p:cNvSpPr>
          <p:nvPr/>
        </p:nvSpPr>
        <p:spPr>
          <a:xfrm>
            <a:off x="0" y="1339850"/>
            <a:ext cx="12192000" cy="49323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auto">
              <a:spcAft>
                <a:spcPts val="0"/>
              </a:spcAft>
              <a:buClr>
                <a:srgbClr val="0000FF"/>
              </a:buClr>
              <a:buSzPct val="150000"/>
              <a:buFont typeface="Wingdings" panose="05000000000000000000" pitchFamily="2" charset="2"/>
              <a:buChar char="§"/>
              <a:defRPr/>
            </a:pPr>
            <a:endParaRPr lang="en-US" sz="10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2700" dirty="0">
              <a:solidFill>
                <a:schemeClr val="tx1">
                  <a:lumMod val="95000"/>
                  <a:lumOff val="5000"/>
                </a:schemeClr>
              </a:solidFill>
            </a:endParaRPr>
          </a:p>
        </p:txBody>
      </p:sp>
      <p:sp>
        <p:nvSpPr>
          <p:cNvPr id="29701" name="TextBox 2"/>
          <p:cNvSpPr txBox="1">
            <a:spLocks noChangeArrowheads="1"/>
          </p:cNvSpPr>
          <p:nvPr/>
        </p:nvSpPr>
        <p:spPr bwMode="auto">
          <a:xfrm>
            <a:off x="0" y="5816600"/>
            <a:ext cx="113522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00000"/>
              </a:lnSpc>
              <a:spcBef>
                <a:spcPct val="0"/>
              </a:spcBef>
              <a:buFontTx/>
              <a:buNone/>
            </a:pPr>
            <a:r>
              <a:rPr lang="en-US" altLang="en-US" sz="1400">
                <a:solidFill>
                  <a:srgbClr val="000000"/>
                </a:solidFill>
              </a:rPr>
              <a:t>World Energy Outlook Report,2024</a:t>
            </a:r>
          </a:p>
        </p:txBody>
      </p:sp>
      <p:pic>
        <p:nvPicPr>
          <p:cNvPr id="2970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646238"/>
            <a:ext cx="6750050"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Box 7"/>
          <p:cNvSpPr txBox="1">
            <a:spLocks noChangeArrowheads="1"/>
          </p:cNvSpPr>
          <p:nvPr/>
        </p:nvSpPr>
        <p:spPr bwMode="auto">
          <a:xfrm>
            <a:off x="7140575" y="1646238"/>
            <a:ext cx="48498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pPr>
            <a:r>
              <a:rPr lang="en-US" altLang="en-US" sz="2000" b="1" dirty="0">
                <a:solidFill>
                  <a:srgbClr val="0070C0"/>
                </a:solidFill>
              </a:rPr>
              <a:t>The blue dashed line represents the decline in the share of transport in global oil demand, gradually decreasing from 60% in 2020 to 45% by 2050.</a:t>
            </a:r>
          </a:p>
          <a:p>
            <a:pPr>
              <a:lnSpc>
                <a:spcPct val="100000"/>
              </a:lnSpc>
              <a:spcBef>
                <a:spcPct val="0"/>
              </a:spcBef>
            </a:pPr>
            <a:endParaRPr lang="en-US" altLang="en-US" sz="2000" dirty="0"/>
          </a:p>
          <a:p>
            <a:pPr>
              <a:lnSpc>
                <a:spcPct val="100000"/>
              </a:lnSpc>
              <a:spcBef>
                <a:spcPct val="0"/>
              </a:spcBef>
            </a:pPr>
            <a:endParaRPr lang="en-US" altLang="en-US" sz="2000" dirty="0"/>
          </a:p>
          <a:p>
            <a:pPr>
              <a:lnSpc>
                <a:spcPct val="100000"/>
              </a:lnSpc>
              <a:spcBef>
                <a:spcPct val="0"/>
              </a:spcBef>
            </a:pPr>
            <a:r>
              <a:rPr lang="en-US" altLang="en-US" sz="2000" b="1" dirty="0">
                <a:solidFill>
                  <a:srgbClr val="FF0000"/>
                </a:solidFill>
              </a:rPr>
              <a:t>The red solid line shows the declining share of oil in transport energy demand, dropping from 95% in 2020 to 50% by 2050 as alternative energy sources like electric vehicles and sustainable fuels take on larger roles.</a:t>
            </a:r>
            <a:endParaRPr lang="en-GB" altLang="en-US" sz="2000" b="1" dirty="0">
              <a:solidFill>
                <a:srgbClr val="FF0000"/>
              </a:solidFill>
            </a:endParaRPr>
          </a:p>
        </p:txBody>
      </p:sp>
      <p:sp>
        <p:nvSpPr>
          <p:cNvPr id="7" name="TextBox 6">
            <a:extLst>
              <a:ext uri="{FF2B5EF4-FFF2-40B4-BE49-F238E27FC236}">
                <a16:creationId xmlns:a16="http://schemas.microsoft.com/office/drawing/2014/main" id="{652F037F-C7D1-4B8F-95C9-69E786E0C300}"/>
              </a:ext>
            </a:extLst>
          </p:cNvPr>
          <p:cNvSpPr txBox="1"/>
          <p:nvPr/>
        </p:nvSpPr>
        <p:spPr>
          <a:xfrm>
            <a:off x="11590338" y="6403975"/>
            <a:ext cx="400050" cy="368300"/>
          </a:xfrm>
          <a:prstGeom prst="rect">
            <a:avLst/>
          </a:prstGeom>
          <a:solidFill>
            <a:schemeClr val="accent2">
              <a:lumMod val="60000"/>
              <a:lumOff val="40000"/>
            </a:schemeClr>
          </a:solidFill>
        </p:spPr>
        <p:txBody>
          <a:bodyPr>
            <a:spAutoFit/>
          </a:bodyPr>
          <a:lstStyle/>
          <a:p>
            <a:pPr eaLnBrk="1" fontAlgn="auto" hangingPunct="1">
              <a:spcBef>
                <a:spcPts val="0"/>
              </a:spcBef>
              <a:spcAft>
                <a:spcPts val="0"/>
              </a:spcAft>
              <a:defRPr/>
            </a:pPr>
            <a:r>
              <a:rPr lang="en-US" dirty="0"/>
              <a:t>8</a:t>
            </a:r>
            <a:endParaRPr lang="en-GB" dirty="0">
              <a:latin typeface="+mn-lt"/>
            </a:endParaRPr>
          </a:p>
        </p:txBody>
      </p:sp>
    </p:spTree>
    <p:extLst>
      <p:ext uri="{BB962C8B-B14F-4D97-AF65-F5344CB8AC3E}">
        <p14:creationId xmlns:p14="http://schemas.microsoft.com/office/powerpoint/2010/main" val="173154978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a:extLst>
              <a:ext uri="{FF2B5EF4-FFF2-40B4-BE49-F238E27FC236}">
                <a16:creationId xmlns:a16="http://schemas.microsoft.com/office/drawing/2014/main" id="{6E907DDF-28EF-4218-A233-A57E339B1FEF}"/>
              </a:ext>
            </a:extLst>
          </p:cNvPr>
          <p:cNvSpPr>
            <a:spLocks noGrp="1" noChangeArrowheads="1"/>
          </p:cNvSpPr>
          <p:nvPr>
            <p:ph type="title"/>
          </p:nvPr>
        </p:nvSpPr>
        <p:spPr>
          <a:xfrm>
            <a:off x="836613" y="401638"/>
            <a:ext cx="10515600" cy="754062"/>
          </a:xfrm>
        </p:spPr>
        <p:txBody>
          <a:bodyPr>
            <a:normAutofit fontScale="90000"/>
          </a:bodyPr>
          <a:lstStyle/>
          <a:p>
            <a:pPr algn="ctr" eaLnBrk="1" hangingPunct="1">
              <a:defRPr/>
            </a:pPr>
            <a:r>
              <a:rPr lang="en-US" altLang="en-US" sz="3200" b="1" dirty="0"/>
              <a:t>Fossil Fuel Reserves and their Static Range Of Availability, 2024</a:t>
            </a:r>
          </a:p>
        </p:txBody>
      </p:sp>
      <p:sp>
        <p:nvSpPr>
          <p:cNvPr id="4" name="Text Placeholder 1">
            <a:extLst>
              <a:ext uri="{FF2B5EF4-FFF2-40B4-BE49-F238E27FC236}">
                <a16:creationId xmlns:a16="http://schemas.microsoft.com/office/drawing/2014/main" id="{1344048E-4DAB-471B-BBBB-2954A24CB9D6}"/>
              </a:ext>
            </a:extLst>
          </p:cNvPr>
          <p:cNvSpPr txBox="1">
            <a:spLocks/>
          </p:cNvSpPr>
          <p:nvPr/>
        </p:nvSpPr>
        <p:spPr>
          <a:xfrm>
            <a:off x="0" y="1339850"/>
            <a:ext cx="12192000" cy="49323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auto">
              <a:spcAft>
                <a:spcPts val="0"/>
              </a:spcAft>
              <a:buClr>
                <a:srgbClr val="0000FF"/>
              </a:buClr>
              <a:buSzPct val="150000"/>
              <a:buFont typeface="Wingdings" panose="05000000000000000000" pitchFamily="2" charset="2"/>
              <a:buChar char="§"/>
              <a:defRPr/>
            </a:pPr>
            <a:endParaRPr lang="en-US" sz="1000" dirty="0">
              <a:solidFill>
                <a:schemeClr val="tx1">
                  <a:lumMod val="95000"/>
                  <a:lumOff val="5000"/>
                </a:schemeClr>
              </a:solidFill>
            </a:endParaRPr>
          </a:p>
          <a:p>
            <a:pPr marL="342900" indent="-342900" fontAlgn="auto">
              <a:spcAft>
                <a:spcPts val="0"/>
              </a:spcAft>
              <a:buClr>
                <a:srgbClr val="0000FF"/>
              </a:buClr>
              <a:buSzPct val="150000"/>
              <a:buFont typeface="Wingdings" panose="05000000000000000000" pitchFamily="2" charset="2"/>
              <a:buChar char="§"/>
              <a:defRPr/>
            </a:pPr>
            <a:endParaRPr lang="en-US" sz="2700" dirty="0">
              <a:solidFill>
                <a:schemeClr val="tx1">
                  <a:lumMod val="95000"/>
                  <a:lumOff val="5000"/>
                </a:schemeClr>
              </a:solidFill>
            </a:endParaRPr>
          </a:p>
        </p:txBody>
      </p:sp>
      <p:graphicFrame>
        <p:nvGraphicFramePr>
          <p:cNvPr id="3" name="Table 2">
            <a:extLst>
              <a:ext uri="{FF2B5EF4-FFF2-40B4-BE49-F238E27FC236}">
                <a16:creationId xmlns:a16="http://schemas.microsoft.com/office/drawing/2014/main" id="{BB65A3CB-66CF-4C84-B3E0-1BE1FD7BF682}"/>
              </a:ext>
            </a:extLst>
          </p:cNvPr>
          <p:cNvGraphicFramePr>
            <a:graphicFrameLocks noGrp="1"/>
          </p:cNvGraphicFramePr>
          <p:nvPr/>
        </p:nvGraphicFramePr>
        <p:xfrm>
          <a:off x="130175" y="1819275"/>
          <a:ext cx="11834812" cy="1771651"/>
        </p:xfrm>
        <a:graphic>
          <a:graphicData uri="http://schemas.openxmlformats.org/drawingml/2006/table">
            <a:tbl>
              <a:tblPr firstRow="1" bandRow="1">
                <a:tableStyleId>{5C22544A-7EE6-4342-B048-85BDC9FD1C3A}</a:tableStyleId>
              </a:tblPr>
              <a:tblGrid>
                <a:gridCol w="2958703">
                  <a:extLst>
                    <a:ext uri="{9D8B030D-6E8A-4147-A177-3AD203B41FA5}">
                      <a16:colId xmlns:a16="http://schemas.microsoft.com/office/drawing/2014/main" val="20000"/>
                    </a:ext>
                  </a:extLst>
                </a:gridCol>
                <a:gridCol w="2958703">
                  <a:extLst>
                    <a:ext uri="{9D8B030D-6E8A-4147-A177-3AD203B41FA5}">
                      <a16:colId xmlns:a16="http://schemas.microsoft.com/office/drawing/2014/main" val="20001"/>
                    </a:ext>
                  </a:extLst>
                </a:gridCol>
                <a:gridCol w="2958703">
                  <a:extLst>
                    <a:ext uri="{9D8B030D-6E8A-4147-A177-3AD203B41FA5}">
                      <a16:colId xmlns:a16="http://schemas.microsoft.com/office/drawing/2014/main" val="20002"/>
                    </a:ext>
                  </a:extLst>
                </a:gridCol>
                <a:gridCol w="2958703">
                  <a:extLst>
                    <a:ext uri="{9D8B030D-6E8A-4147-A177-3AD203B41FA5}">
                      <a16:colId xmlns:a16="http://schemas.microsoft.com/office/drawing/2014/main" val="20003"/>
                    </a:ext>
                  </a:extLst>
                </a:gridCol>
              </a:tblGrid>
              <a:tr h="647038">
                <a:tc>
                  <a:txBody>
                    <a:bodyPr/>
                    <a:lstStyle/>
                    <a:p>
                      <a:r>
                        <a:rPr lang="en-US" sz="1800" b="1" dirty="0"/>
                        <a:t>FUEL</a:t>
                      </a:r>
                      <a:endParaRPr lang="en-GB" sz="1800" b="1" dirty="0"/>
                    </a:p>
                  </a:txBody>
                  <a:tcPr marL="91449" marR="91449" marT="45738" marB="45738"/>
                </a:tc>
                <a:tc>
                  <a:txBody>
                    <a:bodyPr/>
                    <a:lstStyle/>
                    <a:p>
                      <a:r>
                        <a:rPr lang="en-US" sz="1800" b="1" dirty="0"/>
                        <a:t>RESERVES</a:t>
                      </a:r>
                      <a:endParaRPr lang="en-GB" sz="1800" b="1" dirty="0"/>
                    </a:p>
                    <a:p>
                      <a:r>
                        <a:rPr lang="en-US" sz="1800" b="1" dirty="0"/>
                        <a:t>(</a:t>
                      </a:r>
                      <a:r>
                        <a:rPr lang="en-US" sz="1800" b="1" dirty="0" err="1"/>
                        <a:t>Mtoe</a:t>
                      </a:r>
                      <a:r>
                        <a:rPr lang="en-US" sz="1800" b="1" dirty="0"/>
                        <a:t>)</a:t>
                      </a:r>
                      <a:endParaRPr lang="en-GB" sz="1800" b="1" dirty="0"/>
                    </a:p>
                  </a:txBody>
                  <a:tcPr marL="91449" marR="91449" marT="45738" marB="45738"/>
                </a:tc>
                <a:tc>
                  <a:txBody>
                    <a:bodyPr/>
                    <a:lstStyle/>
                    <a:p>
                      <a:r>
                        <a:rPr lang="en-US" sz="1800" b="1" dirty="0"/>
                        <a:t>ANNUAL PRODUCTION </a:t>
                      </a:r>
                    </a:p>
                    <a:p>
                      <a:r>
                        <a:rPr lang="en-US" sz="1800" b="1" dirty="0"/>
                        <a:t>(</a:t>
                      </a:r>
                      <a:r>
                        <a:rPr lang="en-US" sz="1800" b="1" dirty="0" err="1"/>
                        <a:t>Mtoe</a:t>
                      </a:r>
                      <a:r>
                        <a:rPr lang="en-US" sz="1800" b="1" dirty="0"/>
                        <a:t>/year)</a:t>
                      </a:r>
                      <a:endParaRPr lang="en-GB" sz="1800" b="1" dirty="0"/>
                    </a:p>
                  </a:txBody>
                  <a:tcPr marL="91449" marR="91449" marT="45738" marB="45738"/>
                </a:tc>
                <a:tc>
                  <a:txBody>
                    <a:bodyPr/>
                    <a:lstStyle/>
                    <a:p>
                      <a:r>
                        <a:rPr lang="en-US" sz="1800" b="1" dirty="0"/>
                        <a:t>RANGE</a:t>
                      </a:r>
                      <a:r>
                        <a:rPr lang="en-US" sz="1800" b="1" baseline="0" dirty="0"/>
                        <a:t> OF AVAILABILITY</a:t>
                      </a:r>
                      <a:endParaRPr lang="en-GB" sz="1800" b="1" baseline="0" dirty="0"/>
                    </a:p>
                    <a:p>
                      <a:r>
                        <a:rPr lang="en-US" sz="1800" b="1" baseline="0" dirty="0"/>
                        <a:t>(Years)</a:t>
                      </a:r>
                      <a:endParaRPr lang="en-GB" sz="1800" b="1" dirty="0"/>
                    </a:p>
                  </a:txBody>
                  <a:tcPr marL="91449" marR="91449" marT="45738" marB="45738"/>
                </a:tc>
                <a:extLst>
                  <a:ext uri="{0D108BD9-81ED-4DB2-BD59-A6C34878D82A}">
                    <a16:rowId xmlns:a16="http://schemas.microsoft.com/office/drawing/2014/main" val="10000"/>
                  </a:ext>
                </a:extLst>
              </a:tr>
              <a:tr h="374871">
                <a:tc>
                  <a:txBody>
                    <a:bodyPr/>
                    <a:lstStyle/>
                    <a:p>
                      <a:r>
                        <a:rPr lang="en-US" sz="1800" b="1" dirty="0"/>
                        <a:t>Oil </a:t>
                      </a:r>
                      <a:endParaRPr lang="en-GB" sz="1800" b="1" dirty="0"/>
                    </a:p>
                  </a:txBody>
                  <a:tcPr marL="91449" marR="91449" marT="45738" marB="45738"/>
                </a:tc>
                <a:tc>
                  <a:txBody>
                    <a:bodyPr/>
                    <a:lstStyle/>
                    <a:p>
                      <a:r>
                        <a:rPr lang="en-GB" sz="1800" b="1" dirty="0"/>
                        <a:t>244,000</a:t>
                      </a:r>
                    </a:p>
                  </a:txBody>
                  <a:tcPr marL="91449" marR="91449" marT="45738" marB="45738"/>
                </a:tc>
                <a:tc>
                  <a:txBody>
                    <a:bodyPr/>
                    <a:lstStyle/>
                    <a:p>
                      <a:r>
                        <a:rPr lang="en-US" sz="1800" b="1" dirty="0"/>
                        <a:t>4260</a:t>
                      </a:r>
                      <a:endParaRPr lang="en-GB" sz="1800" b="1" dirty="0"/>
                    </a:p>
                  </a:txBody>
                  <a:tcPr marL="91449" marR="91449" marT="45738" marB="45738"/>
                </a:tc>
                <a:tc>
                  <a:txBody>
                    <a:bodyPr/>
                    <a:lstStyle/>
                    <a:p>
                      <a:r>
                        <a:rPr lang="en-US" sz="1800" b="1" dirty="0"/>
                        <a:t>58</a:t>
                      </a:r>
                      <a:endParaRPr lang="en-GB" sz="1800" b="1" dirty="0"/>
                    </a:p>
                  </a:txBody>
                  <a:tcPr marL="91449" marR="91449" marT="45738" marB="45738"/>
                </a:tc>
                <a:extLst>
                  <a:ext uri="{0D108BD9-81ED-4DB2-BD59-A6C34878D82A}">
                    <a16:rowId xmlns:a16="http://schemas.microsoft.com/office/drawing/2014/main" val="10001"/>
                  </a:ext>
                </a:extLst>
              </a:tr>
              <a:tr h="374871">
                <a:tc>
                  <a:txBody>
                    <a:bodyPr/>
                    <a:lstStyle/>
                    <a:p>
                      <a:r>
                        <a:rPr lang="en-US" sz="1800" b="1" dirty="0"/>
                        <a:t>Gas</a:t>
                      </a:r>
                      <a:endParaRPr lang="en-GB" sz="1800" b="1" dirty="0"/>
                    </a:p>
                  </a:txBody>
                  <a:tcPr marL="91449" marR="91449" marT="45738" marB="45738"/>
                </a:tc>
                <a:tc>
                  <a:txBody>
                    <a:bodyPr/>
                    <a:lstStyle/>
                    <a:p>
                      <a:r>
                        <a:rPr lang="en-US" sz="1800" b="1" dirty="0"/>
                        <a:t>203,000</a:t>
                      </a:r>
                      <a:endParaRPr lang="en-GB" sz="1800" b="1" dirty="0"/>
                    </a:p>
                  </a:txBody>
                  <a:tcPr marL="91449" marR="91449" marT="45738" marB="45738"/>
                </a:tc>
                <a:tc>
                  <a:txBody>
                    <a:bodyPr/>
                    <a:lstStyle/>
                    <a:p>
                      <a:r>
                        <a:rPr lang="en-US" sz="1800" b="1" dirty="0"/>
                        <a:t>3980</a:t>
                      </a:r>
                      <a:endParaRPr lang="en-GB" sz="1800" b="1" dirty="0"/>
                    </a:p>
                  </a:txBody>
                  <a:tcPr marL="91449" marR="91449" marT="45738" marB="45738"/>
                </a:tc>
                <a:tc>
                  <a:txBody>
                    <a:bodyPr/>
                    <a:lstStyle/>
                    <a:p>
                      <a:r>
                        <a:rPr lang="en-US" sz="1800" b="1" dirty="0"/>
                        <a:t>51</a:t>
                      </a:r>
                      <a:endParaRPr lang="en-GB" sz="1800" b="1" dirty="0"/>
                    </a:p>
                  </a:txBody>
                  <a:tcPr marL="91449" marR="91449" marT="45738" marB="45738"/>
                </a:tc>
                <a:extLst>
                  <a:ext uri="{0D108BD9-81ED-4DB2-BD59-A6C34878D82A}">
                    <a16:rowId xmlns:a16="http://schemas.microsoft.com/office/drawing/2014/main" val="10002"/>
                  </a:ext>
                </a:extLst>
              </a:tr>
              <a:tr h="374871">
                <a:tc>
                  <a:txBody>
                    <a:bodyPr/>
                    <a:lstStyle/>
                    <a:p>
                      <a:r>
                        <a:rPr lang="en-US" sz="1800" b="1" dirty="0"/>
                        <a:t>Coal</a:t>
                      </a:r>
                      <a:endParaRPr lang="en-GB" sz="1800" b="1" dirty="0"/>
                    </a:p>
                  </a:txBody>
                  <a:tcPr marL="91449" marR="91449" marT="45738" marB="45738"/>
                </a:tc>
                <a:tc>
                  <a:txBody>
                    <a:bodyPr/>
                    <a:lstStyle/>
                    <a:p>
                      <a:r>
                        <a:rPr lang="en-GB" sz="1800" b="1" dirty="0"/>
                        <a:t>1,074,000</a:t>
                      </a:r>
                    </a:p>
                  </a:txBody>
                  <a:tcPr marL="91449" marR="91449" marT="45738" marB="45738" anchor="ctr"/>
                </a:tc>
                <a:tc>
                  <a:txBody>
                    <a:bodyPr/>
                    <a:lstStyle/>
                    <a:p>
                      <a:r>
                        <a:rPr lang="en-US" sz="1800" b="1" dirty="0"/>
                        <a:t>7700</a:t>
                      </a:r>
                      <a:endParaRPr lang="en-GB" sz="1800" b="1" dirty="0"/>
                    </a:p>
                  </a:txBody>
                  <a:tcPr marL="91449" marR="91449" marT="45738" marB="45738"/>
                </a:tc>
                <a:tc>
                  <a:txBody>
                    <a:bodyPr/>
                    <a:lstStyle/>
                    <a:p>
                      <a:r>
                        <a:rPr lang="en-US" sz="1800" b="1" dirty="0"/>
                        <a:t>139</a:t>
                      </a:r>
                      <a:endParaRPr lang="en-GB" sz="1800" b="1" dirty="0"/>
                    </a:p>
                  </a:txBody>
                  <a:tcPr marL="91449" marR="91449" marT="45738" marB="45738"/>
                </a:tc>
                <a:extLst>
                  <a:ext uri="{0D108BD9-81ED-4DB2-BD59-A6C34878D82A}">
                    <a16:rowId xmlns:a16="http://schemas.microsoft.com/office/drawing/2014/main" val="10003"/>
                  </a:ext>
                </a:extLst>
              </a:tr>
            </a:tbl>
          </a:graphicData>
        </a:graphic>
      </p:graphicFrame>
      <p:sp>
        <p:nvSpPr>
          <p:cNvPr id="31776" name="TextBox 6"/>
          <p:cNvSpPr txBox="1">
            <a:spLocks noChangeArrowheads="1"/>
          </p:cNvSpPr>
          <p:nvPr/>
        </p:nvSpPr>
        <p:spPr bwMode="auto">
          <a:xfrm>
            <a:off x="0" y="3952875"/>
            <a:ext cx="9285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US" altLang="en-US" sz="1800"/>
              <a:t>Estimates depend on factors such as extraction technology, consumption trends, and geopolitical conditions</a:t>
            </a:r>
            <a:endParaRPr lang="en-GB" altLang="en-US" sz="1800"/>
          </a:p>
        </p:txBody>
      </p:sp>
      <p:sp>
        <p:nvSpPr>
          <p:cNvPr id="31777" name="TextBox 7"/>
          <p:cNvSpPr txBox="1">
            <a:spLocks noChangeArrowheads="1"/>
          </p:cNvSpPr>
          <p:nvPr/>
        </p:nvSpPr>
        <p:spPr bwMode="auto">
          <a:xfrm>
            <a:off x="265113" y="5111749"/>
            <a:ext cx="44254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US" altLang="en-US" sz="1800" dirty="0"/>
              <a:t>IEA, Global Critical Minerals Outlook</a:t>
            </a:r>
            <a:endParaRPr lang="en-GB" altLang="en-US" sz="1800" dirty="0"/>
          </a:p>
        </p:txBody>
      </p:sp>
      <p:sp>
        <p:nvSpPr>
          <p:cNvPr id="7" name="TextBox 6">
            <a:extLst>
              <a:ext uri="{FF2B5EF4-FFF2-40B4-BE49-F238E27FC236}">
                <a16:creationId xmlns:a16="http://schemas.microsoft.com/office/drawing/2014/main" id="{652F037F-C7D1-4B8F-95C9-69E786E0C300}"/>
              </a:ext>
            </a:extLst>
          </p:cNvPr>
          <p:cNvSpPr txBox="1"/>
          <p:nvPr/>
        </p:nvSpPr>
        <p:spPr>
          <a:xfrm>
            <a:off x="11590338" y="6403975"/>
            <a:ext cx="400050" cy="368300"/>
          </a:xfrm>
          <a:prstGeom prst="rect">
            <a:avLst/>
          </a:prstGeom>
          <a:solidFill>
            <a:schemeClr val="accent2">
              <a:lumMod val="60000"/>
              <a:lumOff val="40000"/>
            </a:schemeClr>
          </a:solidFill>
        </p:spPr>
        <p:txBody>
          <a:bodyPr>
            <a:spAutoFit/>
          </a:bodyPr>
          <a:lstStyle/>
          <a:p>
            <a:pPr eaLnBrk="1" fontAlgn="auto" hangingPunct="1">
              <a:spcBef>
                <a:spcPts val="0"/>
              </a:spcBef>
              <a:spcAft>
                <a:spcPts val="0"/>
              </a:spcAft>
              <a:defRPr/>
            </a:pPr>
            <a:r>
              <a:rPr lang="en-US" dirty="0"/>
              <a:t>9</a:t>
            </a:r>
            <a:endParaRPr lang="en-GB" dirty="0">
              <a:latin typeface="+mn-lt"/>
            </a:endParaRPr>
          </a:p>
        </p:txBody>
      </p:sp>
    </p:spTree>
    <p:extLst>
      <p:ext uri="{BB962C8B-B14F-4D97-AF65-F5344CB8AC3E}">
        <p14:creationId xmlns:p14="http://schemas.microsoft.com/office/powerpoint/2010/main" val="281531461"/>
      </p:ext>
    </p:extLst>
  </p:cSld>
  <p:clrMapOvr>
    <a:masterClrMapping/>
  </p:clrMapOvr>
  <p:transition spd="med">
    <p:fade/>
  </p:transition>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3FBEF1"/>
      </a:accent1>
      <a:accent2>
        <a:srgbClr val="00820F"/>
      </a:accent2>
      <a:accent3>
        <a:srgbClr val="A5A5A5"/>
      </a:accent3>
      <a:accent4>
        <a:srgbClr val="FFF901"/>
      </a:accent4>
      <a:accent5>
        <a:srgbClr val="833C0B"/>
      </a:accent5>
      <a:accent6>
        <a:srgbClr val="6F3B55"/>
      </a:accent6>
      <a:hlink>
        <a:srgbClr val="0095B8"/>
      </a:hlink>
      <a:folHlink>
        <a:srgbClr val="00EAE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aster_MurdochUni 1">
    <a:dk1>
      <a:srgbClr val="000000"/>
    </a:dk1>
    <a:lt1>
      <a:srgbClr val="FFFFFF"/>
    </a:lt1>
    <a:dk2>
      <a:srgbClr val="FFFFFF"/>
    </a:dk2>
    <a:lt2>
      <a:srgbClr val="998D6E"/>
    </a:lt2>
    <a:accent1>
      <a:srgbClr val="EB002D"/>
    </a:accent1>
    <a:accent2>
      <a:srgbClr val="E7D495"/>
    </a:accent2>
    <a:accent3>
      <a:srgbClr val="FFFFFF"/>
    </a:accent3>
    <a:accent4>
      <a:srgbClr val="000000"/>
    </a:accent4>
    <a:accent5>
      <a:srgbClr val="F3AAAD"/>
    </a:accent5>
    <a:accent6>
      <a:srgbClr val="D1C087"/>
    </a:accent6>
    <a:hlink>
      <a:srgbClr val="FB805F"/>
    </a:hlink>
    <a:folHlink>
      <a:srgbClr val="998D6E"/>
    </a:folHlink>
  </a:clrScheme>
  <a:fontScheme name="Master_MurdochUni">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3952</TotalTime>
  <Words>1919</Words>
  <Application>Microsoft Office PowerPoint</Application>
  <PresentationFormat>Widescreen</PresentationFormat>
  <Paragraphs>369</Paragraphs>
  <Slides>40</Slides>
  <Notes>32</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7" baseType="lpstr">
      <vt:lpstr>Arial</vt:lpstr>
      <vt:lpstr>Arial Black</vt:lpstr>
      <vt:lpstr>Arial Bold</vt:lpstr>
      <vt:lpstr>Arial Rounded MT Bold</vt:lpstr>
      <vt:lpstr>Arial-BoldMT</vt:lpstr>
      <vt:lpstr>Bookman Old Style</vt:lpstr>
      <vt:lpstr>Calibri</vt:lpstr>
      <vt:lpstr>Cascadia Code SemiBold</vt:lpstr>
      <vt:lpstr>Century Gothic</vt:lpstr>
      <vt:lpstr>Garamond</vt:lpstr>
      <vt:lpstr>Georgia</vt:lpstr>
      <vt:lpstr>Times New Roman</vt:lpstr>
      <vt:lpstr>Univers 45 Light</vt:lpstr>
      <vt:lpstr>Verdana</vt:lpstr>
      <vt:lpstr>Wingdings</vt:lpstr>
      <vt:lpstr>1_Office Theme</vt:lpstr>
      <vt:lpstr>Chart</vt:lpstr>
      <vt:lpstr>PowerPoint Presentation</vt:lpstr>
      <vt:lpstr>Presentation Outline</vt:lpstr>
      <vt:lpstr>Introduction</vt:lpstr>
      <vt:lpstr>Global Energy Demand Growth</vt:lpstr>
      <vt:lpstr>Global Energy Supply By Sector, 2023</vt:lpstr>
      <vt:lpstr>World Primary Energy Supply by Fuel, 1973 &amp; 2023</vt:lpstr>
      <vt:lpstr>Global Energy Related CO2 Emission </vt:lpstr>
      <vt:lpstr>Share of Transportation in Global Oil Demand &amp; Oil in Transport Energy Demand Projections</vt:lpstr>
      <vt:lpstr>Fossil Fuel Reserves and their Static Range Of Availability, 2024</vt:lpstr>
      <vt:lpstr>Past and Projected World Oil Production</vt:lpstr>
      <vt:lpstr>Past and Projected World Oil Production (Cont.)</vt:lpstr>
      <vt:lpstr>Past and Projected World Oil Production (Cont.)</vt:lpstr>
      <vt:lpstr>Fuel Share of Global Electricity Production</vt:lpstr>
      <vt:lpstr>Growth in Electrical Energy Demand</vt:lpstr>
      <vt:lpstr>Electricity Statistics in Ghana</vt:lpstr>
      <vt:lpstr>Overview of Ghana's Energy Challenges  Energy Mix</vt:lpstr>
      <vt:lpstr>Ghana’s Total Energy Supply</vt:lpstr>
      <vt:lpstr>Trend in Energy Consumption by Sector</vt:lpstr>
      <vt:lpstr>Ghana’s Electricity Distribution Losses (2021-2023)</vt:lpstr>
      <vt:lpstr>Growth in Ghana’s Electricity Distribution Losses</vt:lpstr>
      <vt:lpstr>In-efficiencies at the End Use Side</vt:lpstr>
      <vt:lpstr>Summary of Key Global Issues</vt:lpstr>
      <vt:lpstr>Key issues in Ghana Electricity Sector</vt:lpstr>
      <vt:lpstr>Sustainable Developmental Goals</vt:lpstr>
      <vt:lpstr>SDG7: Ensure Access To Affordable, Reliable, Sustainable, And Modern Energy For All  Targets</vt:lpstr>
      <vt:lpstr>Ghana Energy Transition Framework</vt:lpstr>
      <vt:lpstr>Ghana Energy Transition Framework</vt:lpstr>
      <vt:lpstr>Ghana Energy Transition Framework</vt:lpstr>
      <vt:lpstr>Ghana Energy Transition Framework - Opportunities</vt:lpstr>
      <vt:lpstr>Role of Technology in Addressing Energy Issues in Ghana</vt:lpstr>
      <vt:lpstr>Six Emerging Key Technologies Driving Energy Transition </vt:lpstr>
      <vt:lpstr>Global Levelized Cost of Energy</vt:lpstr>
      <vt:lpstr>Role of Technology in Addressing Energy Issues in Ghana</vt:lpstr>
      <vt:lpstr>Technological Innovations in Energy Generation</vt:lpstr>
      <vt:lpstr>Technologies for Energy Efficiency</vt:lpstr>
      <vt:lpstr>Technologies for Energy Efficiency</vt:lpstr>
      <vt:lpstr>Technologies for Energy Efficiency</vt:lpstr>
      <vt:lpstr>Policy and Regulatory Support - Role</vt:lpstr>
      <vt:lpstr>The way forward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Sam Gyamfi</cp:lastModifiedBy>
  <cp:revision>80</cp:revision>
  <dcterms:created xsi:type="dcterms:W3CDTF">2024-09-25T08:30:57Z</dcterms:created>
  <dcterms:modified xsi:type="dcterms:W3CDTF">2024-10-10T08:42:27Z</dcterms:modified>
</cp:coreProperties>
</file>