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2.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3.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4.xml" ContentType="application/vnd.openxmlformats-officedocument.themeOverride+xml"/>
  <Override PartName="/ppt/drawings/drawing3.xml" ContentType="application/vnd.openxmlformats-officedocument.drawingml.chartshapes+xml"/>
  <Override PartName="/ppt/media/image49.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0" r:id="rId4"/>
    <p:sldMasterId id="2147483982" r:id="rId5"/>
  </p:sldMasterIdLst>
  <p:notesMasterIdLst>
    <p:notesMasterId r:id="rId48"/>
  </p:notesMasterIdLst>
  <p:sldIdLst>
    <p:sldId id="256" r:id="rId6"/>
    <p:sldId id="4226" r:id="rId7"/>
    <p:sldId id="1088" r:id="rId8"/>
    <p:sldId id="1091" r:id="rId9"/>
    <p:sldId id="1092" r:id="rId10"/>
    <p:sldId id="1096" r:id="rId11"/>
    <p:sldId id="1090" r:id="rId12"/>
    <p:sldId id="4200" r:id="rId13"/>
    <p:sldId id="264" r:id="rId14"/>
    <p:sldId id="265" r:id="rId15"/>
    <p:sldId id="262" r:id="rId16"/>
    <p:sldId id="4215" r:id="rId17"/>
    <p:sldId id="4112" r:id="rId18"/>
    <p:sldId id="3413" r:id="rId19"/>
    <p:sldId id="4193" r:id="rId20"/>
    <p:sldId id="1076" r:id="rId21"/>
    <p:sldId id="4191" r:id="rId22"/>
    <p:sldId id="3313" r:id="rId23"/>
    <p:sldId id="4214" r:id="rId24"/>
    <p:sldId id="4122" r:id="rId25"/>
    <p:sldId id="4199" r:id="rId26"/>
    <p:sldId id="4145" r:id="rId27"/>
    <p:sldId id="4223" r:id="rId28"/>
    <p:sldId id="4224" r:id="rId29"/>
    <p:sldId id="4203" r:id="rId30"/>
    <p:sldId id="3385" r:id="rId31"/>
    <p:sldId id="4216" r:id="rId32"/>
    <p:sldId id="4153" r:id="rId33"/>
    <p:sldId id="4154" r:id="rId34"/>
    <p:sldId id="4194" r:id="rId35"/>
    <p:sldId id="4155" r:id="rId36"/>
    <p:sldId id="4207" r:id="rId37"/>
    <p:sldId id="4090" r:id="rId38"/>
    <p:sldId id="3322" r:id="rId39"/>
    <p:sldId id="4208" r:id="rId40"/>
    <p:sldId id="4209" r:id="rId41"/>
    <p:sldId id="4156" r:id="rId42"/>
    <p:sldId id="4202" r:id="rId43"/>
    <p:sldId id="4217" r:id="rId44"/>
    <p:sldId id="4218" r:id="rId45"/>
    <p:sldId id="4219" r:id="rId46"/>
    <p:sldId id="4220" r:id="rId47"/>
  </p:sldIdLst>
  <p:sldSz cx="24377650" cy="13716000"/>
  <p:notesSz cx="7010400" cy="92964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52" pos="958" userDrawn="1">
          <p15:clr>
            <a:srgbClr val="A4A3A4"/>
          </p15:clr>
        </p15:guide>
        <p15:guide id="53" orient="horz" pos="480" userDrawn="1">
          <p15:clr>
            <a:srgbClr val="A4A3A4"/>
          </p15:clr>
        </p15:guide>
        <p15:guide id="54" pos="14398" userDrawn="1">
          <p15:clr>
            <a:srgbClr val="A4A3A4"/>
          </p15:clr>
        </p15:guide>
        <p15:guide id="55" orient="horz" pos="8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0D1B"/>
    <a:srgbClr val="DAA600"/>
    <a:srgbClr val="FF0066"/>
    <a:srgbClr val="00CCFF"/>
    <a:srgbClr val="FFFFFF"/>
    <a:srgbClr val="FFCCFF"/>
    <a:srgbClr val="CC00CC"/>
    <a:srgbClr val="4472C4"/>
    <a:srgbClr val="00FF99"/>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009" autoAdjust="0"/>
    <p:restoredTop sz="94293" autoAdjust="0"/>
  </p:normalViewPr>
  <p:slideViewPr>
    <p:cSldViewPr snapToGrid="0" snapToObjects="1">
      <p:cViewPr varScale="1">
        <p:scale>
          <a:sx n="30" d="100"/>
          <a:sy n="30" d="100"/>
        </p:scale>
        <p:origin x="380" y="44"/>
      </p:cViewPr>
      <p:guideLst>
        <p:guide pos="958"/>
        <p:guide orient="horz" pos="480"/>
        <p:guide pos="14398"/>
        <p:guide orient="horz" pos="8160"/>
      </p:guideLst>
    </p:cSldViewPr>
  </p:slideViewPr>
  <p:notesTextViewPr>
    <p:cViewPr>
      <p:scale>
        <a:sx n="20" d="100"/>
        <a:sy n="20" d="100"/>
      </p:scale>
      <p:origin x="0" y="0"/>
    </p:cViewPr>
  </p:notesTextViewPr>
  <p:sorterViewPr>
    <p:cViewPr>
      <p:scale>
        <a:sx n="50" d="100"/>
        <a:sy n="5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Documents%20(2)\Ghana%20Energy%20Transition\Energy%20Sector%20Emission%20Analysis.xls"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Chart%20in%20Microsoft%20PowerPoint"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2.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3.xml"/><Relationship Id="rId4" Type="http://schemas.openxmlformats.org/officeDocument/2006/relationships/oleObject" Target="Chart%20in%20Microsoft%20PowerPoint"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D:\Documents%20(2)\Ghana%20Energy%20Transition\Energy%20Sector%20Emission%20Analysis.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oleObject" Target="file:///D:\Documents%20(2)\Ghana%20Energy%20Transition\Energy%20Sector%20Emission%20Analysis.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Documents%20(2)\Ghana%20Energy%20Transition\Energy%20Sector%20Emission%20Analysis.xl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Simpson\OneDrive%20-%20Energy%20Commision%20Ghana\Desktop\Energy%20Transition\Graphs%20for%20Report.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user\Desktop\Book2.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3" Type="http://schemas.openxmlformats.org/officeDocument/2006/relationships/oleObject" Target="file:///C:\Users\user\Desktop\Book2.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800" b="1" i="0" u="none" strike="noStrike" kern="1200" spc="0" baseline="0">
                <a:solidFill>
                  <a:schemeClr val="tx1"/>
                </a:solidFill>
                <a:latin typeface="+mn-lt"/>
                <a:ea typeface="+mn-ea"/>
                <a:cs typeface="+mn-cs"/>
              </a:defRPr>
            </a:pPr>
            <a:r>
              <a:rPr lang="en-US"/>
              <a:t>Total Emissions by Sector in 1990</a:t>
            </a:r>
          </a:p>
        </c:rich>
      </c:tx>
      <c:overlay val="0"/>
      <c:spPr>
        <a:noFill/>
        <a:ln>
          <a:noFill/>
        </a:ln>
        <a:effectLst/>
      </c:spPr>
      <c:txPr>
        <a:bodyPr rot="0" spcFirstLastPara="1" vertOverflow="ellipsis" vert="horz" wrap="square" anchor="ctr" anchorCtr="1"/>
        <a:lstStyle/>
        <a:p>
          <a:pPr>
            <a:defRPr sz="4800" b="1" i="0" u="none" strike="noStrike" kern="1200" spc="0" baseline="0">
              <a:solidFill>
                <a:schemeClr val="tx1"/>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24C5-4219-A4EC-56D5914270AA}"/>
              </c:ext>
            </c:extLst>
          </c:dPt>
          <c:dPt>
            <c:idx val="1"/>
            <c:bubble3D val="0"/>
            <c:spPr>
              <a:solidFill>
                <a:srgbClr val="FC0D1B"/>
              </a:solidFill>
              <a:ln w="25400">
                <a:solidFill>
                  <a:srgbClr val="FF0000"/>
                </a:solidFill>
              </a:ln>
              <a:effectLst/>
              <a:sp3d contourW="25400">
                <a:contourClr>
                  <a:srgbClr val="FF0000"/>
                </a:contourClr>
              </a:sp3d>
            </c:spPr>
            <c:extLst>
              <c:ext xmlns:c16="http://schemas.microsoft.com/office/drawing/2014/chart" uri="{C3380CC4-5D6E-409C-BE32-E72D297353CC}">
                <c16:uniqueId val="{00000003-24C5-4219-A4EC-56D5914270AA}"/>
              </c:ext>
            </c:extLst>
          </c:dPt>
          <c:dPt>
            <c:idx val="2"/>
            <c:bubble3D val="0"/>
            <c:spPr>
              <a:solidFill>
                <a:srgbClr val="00B050"/>
              </a:solidFill>
              <a:ln w="25400">
                <a:solidFill>
                  <a:srgbClr val="FF0000"/>
                </a:solidFill>
              </a:ln>
              <a:effectLst/>
              <a:sp3d contourW="25400">
                <a:contourClr>
                  <a:srgbClr val="FF0000"/>
                </a:contourClr>
              </a:sp3d>
            </c:spPr>
            <c:extLst>
              <c:ext xmlns:c16="http://schemas.microsoft.com/office/drawing/2014/chart" uri="{C3380CC4-5D6E-409C-BE32-E72D297353CC}">
                <c16:uniqueId val="{00000005-24C5-4219-A4EC-56D5914270AA}"/>
              </c:ext>
            </c:extLst>
          </c:dPt>
          <c:dPt>
            <c:idx val="3"/>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24C5-4219-A4EC-56D5914270AA}"/>
              </c:ext>
            </c:extLst>
          </c:dPt>
          <c:dPt>
            <c:idx val="4"/>
            <c:bubble3D val="0"/>
            <c:spPr>
              <a:solidFill>
                <a:srgbClr val="DAA600"/>
              </a:solidFill>
              <a:ln w="25400">
                <a:solidFill>
                  <a:schemeClr val="lt1"/>
                </a:solidFill>
              </a:ln>
              <a:effectLst/>
              <a:sp3d contourW="25400">
                <a:contourClr>
                  <a:schemeClr val="lt1"/>
                </a:contourClr>
              </a:sp3d>
            </c:spPr>
            <c:extLst>
              <c:ext xmlns:c16="http://schemas.microsoft.com/office/drawing/2014/chart" uri="{C3380CC4-5D6E-409C-BE32-E72D297353CC}">
                <c16:uniqueId val="{00000009-24C5-4219-A4EC-56D5914270AA}"/>
              </c:ext>
            </c:extLst>
          </c:dPt>
          <c:dLbls>
            <c:dLbl>
              <c:idx val="0"/>
              <c:layout>
                <c:manualLayout>
                  <c:x val="-9.4983426572510479E-2"/>
                  <c:y val="7.75325843074311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C5-4219-A4EC-56D5914270AA}"/>
                </c:ext>
              </c:extLst>
            </c:dLbl>
            <c:dLbl>
              <c:idx val="1"/>
              <c:layout>
                <c:manualLayout>
                  <c:x val="-0.11655175958502435"/>
                  <c:y val="3.805970358294324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C5-4219-A4EC-56D5914270AA}"/>
                </c:ext>
              </c:extLst>
            </c:dLbl>
            <c:dLbl>
              <c:idx val="2"/>
              <c:layout>
                <c:manualLayout>
                  <c:x val="0.25577246901464012"/>
                  <c:y val="-0.284839928626851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C5-4219-A4EC-56D5914270AA}"/>
                </c:ext>
              </c:extLst>
            </c:dLbl>
            <c:dLbl>
              <c:idx val="4"/>
              <c:layout>
                <c:manualLayout>
                  <c:x val="-1.9444444444444497E-2"/>
                  <c:y val="-4.629629629629629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4C5-4219-A4EC-56D5914270AA}"/>
                </c:ext>
              </c:extLst>
            </c:dLbl>
            <c:spPr>
              <a:noFill/>
              <a:ln>
                <a:noFill/>
              </a:ln>
              <a:effectLst/>
            </c:spPr>
            <c:txPr>
              <a:bodyPr rot="0" spcFirstLastPara="1" vertOverflow="ellipsis" vert="horz" wrap="square" anchor="ctr" anchorCtr="1"/>
              <a:lstStyle/>
              <a:p>
                <a:pPr>
                  <a:defRPr sz="4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'Overall Emissions by Sec'!$AQ$47:$AU$47</c:f>
              <c:strCache>
                <c:ptCount val="5"/>
                <c:pt idx="0">
                  <c:v>Energy</c:v>
                </c:pt>
                <c:pt idx="1">
                  <c:v>IPPU</c:v>
                </c:pt>
                <c:pt idx="2">
                  <c:v>Agriculture + LULUCF</c:v>
                </c:pt>
                <c:pt idx="4">
                  <c:v>Waste</c:v>
                </c:pt>
              </c:strCache>
            </c:strRef>
          </c:cat>
          <c:val>
            <c:numRef>
              <c:f>'Overall Emissions by Sec'!$AQ$48:$AU$48</c:f>
              <c:numCache>
                <c:formatCode>0%</c:formatCode>
                <c:ptCount val="5"/>
                <c:pt idx="0">
                  <c:v>0.11501175965187102</c:v>
                </c:pt>
                <c:pt idx="1">
                  <c:v>7.8584690131470056E-2</c:v>
                </c:pt>
                <c:pt idx="2">
                  <c:v>0.76100115532718848</c:v>
                </c:pt>
                <c:pt idx="4">
                  <c:v>4.5402394889470489E-2</c:v>
                </c:pt>
              </c:numCache>
            </c:numRef>
          </c:val>
          <c:extLst>
            <c:ext xmlns:c16="http://schemas.microsoft.com/office/drawing/2014/chart" uri="{C3380CC4-5D6E-409C-BE32-E72D297353CC}">
              <c16:uniqueId val="{0000000A-24C5-4219-A4EC-56D5914270AA}"/>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4000" b="1">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4800" b="1" i="0" u="none" strike="noStrike" kern="1200" spc="0" baseline="0">
                <a:solidFill>
                  <a:schemeClr val="tx1"/>
                </a:solidFill>
                <a:latin typeface="Candara" panose="020E0502030303020204" pitchFamily="34" charset="0"/>
                <a:ea typeface="+mn-ea"/>
                <a:cs typeface="+mn-cs"/>
              </a:defRPr>
            </a:pPr>
            <a:r>
              <a:rPr lang="en-US" sz="4800" b="1" dirty="0">
                <a:solidFill>
                  <a:schemeClr val="tx1"/>
                </a:solidFill>
                <a:effectLst/>
                <a:latin typeface="Candara" panose="020E0502030303020204" pitchFamily="34" charset="0"/>
              </a:rPr>
              <a:t>CAPACITY</a:t>
            </a:r>
          </a:p>
        </c:rich>
      </c:tx>
      <c:overlay val="0"/>
      <c:spPr>
        <a:noFill/>
        <a:ln>
          <a:noFill/>
        </a:ln>
        <a:effectLst/>
      </c:spPr>
      <c:txPr>
        <a:bodyPr rot="0" spcFirstLastPara="1" vertOverflow="ellipsis" vert="horz" wrap="square" anchor="ctr" anchorCtr="1"/>
        <a:lstStyle/>
        <a:p>
          <a:pPr>
            <a:defRPr sz="4800" b="1" i="0" u="none" strike="noStrike" kern="1200" spc="0" baseline="0">
              <a:solidFill>
                <a:schemeClr val="tx1"/>
              </a:solidFill>
              <a:latin typeface="Candara" panose="020E0502030303020204" pitchFamily="34" charset="0"/>
              <a:ea typeface="+mn-ea"/>
              <a:cs typeface="+mn-cs"/>
            </a:defRPr>
          </a:pPr>
          <a:endParaRPr lang="en-US"/>
        </a:p>
      </c:txPr>
    </c:title>
    <c:autoTitleDeleted val="0"/>
    <c:plotArea>
      <c:layout>
        <c:manualLayout>
          <c:layoutTarget val="inner"/>
          <c:xMode val="edge"/>
          <c:yMode val="edge"/>
          <c:x val="0.20246267740937593"/>
          <c:y val="8.6365857404518437E-2"/>
          <c:w val="0.74773114687059383"/>
          <c:h val="0.7524246177483348"/>
        </c:manualLayout>
      </c:layout>
      <c:areaChart>
        <c:grouping val="stacked"/>
        <c:varyColors val="0"/>
        <c:ser>
          <c:idx val="3"/>
          <c:order val="0"/>
          <c:tx>
            <c:strRef>
              <c:f>'[Chart in Microsoft PowerPoint]ET'!$A$49</c:f>
              <c:strCache>
                <c:ptCount val="1"/>
                <c:pt idx="0">
                  <c:v>Nuclear</c:v>
                </c:pt>
              </c:strCache>
            </c:strRef>
          </c:tx>
          <c:spPr>
            <a:solidFill>
              <a:srgbClr val="0070C0"/>
            </a:solidFill>
            <a:ln>
              <a:noFill/>
            </a:ln>
            <a:effectLst/>
          </c:spPr>
          <c:cat>
            <c:numRef>
              <c:f>'[Chart in Microsoft PowerPoint]ET'!$L$45:$BJ$45</c:f>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numRef>
          </c:cat>
          <c:val>
            <c:numRef>
              <c:f>'[Chart in Microsoft PowerPoint]ET'!$L$49:$BJ$49</c:f>
              <c:numCache>
                <c:formatCode>_ * #,##0.0_ ;_ * \-#,##0.0_ ;_ * ""\-""??_ ;_ @_ </c:formatCode>
                <c:ptCount val="51"/>
                <c:pt idx="0">
                  <c:v>0</c:v>
                </c:pt>
                <c:pt idx="1">
                  <c:v>0</c:v>
                </c:pt>
                <c:pt idx="2">
                  <c:v>0</c:v>
                </c:pt>
                <c:pt idx="3">
                  <c:v>0</c:v>
                </c:pt>
                <c:pt idx="4">
                  <c:v>0</c:v>
                </c:pt>
                <c:pt idx="5">
                  <c:v>0</c:v>
                </c:pt>
                <c:pt idx="6">
                  <c:v>0</c:v>
                </c:pt>
                <c:pt idx="7">
                  <c:v>0</c:v>
                </c:pt>
                <c:pt idx="8">
                  <c:v>0</c:v>
                </c:pt>
                <c:pt idx="9">
                  <c:v>0</c:v>
                </c:pt>
                <c:pt idx="10">
                  <c:v>0</c:v>
                </c:pt>
                <c:pt idx="11">
                  <c:v>1000</c:v>
                </c:pt>
                <c:pt idx="12">
                  <c:v>1000</c:v>
                </c:pt>
                <c:pt idx="13">
                  <c:v>1000</c:v>
                </c:pt>
                <c:pt idx="14">
                  <c:v>1000</c:v>
                </c:pt>
                <c:pt idx="15">
                  <c:v>1000</c:v>
                </c:pt>
                <c:pt idx="16">
                  <c:v>1000</c:v>
                </c:pt>
                <c:pt idx="17">
                  <c:v>1000</c:v>
                </c:pt>
                <c:pt idx="18">
                  <c:v>1000</c:v>
                </c:pt>
                <c:pt idx="19">
                  <c:v>1000</c:v>
                </c:pt>
                <c:pt idx="20">
                  <c:v>1000</c:v>
                </c:pt>
                <c:pt idx="21">
                  <c:v>1000</c:v>
                </c:pt>
                <c:pt idx="22">
                  <c:v>1000</c:v>
                </c:pt>
                <c:pt idx="23">
                  <c:v>1729.49746</c:v>
                </c:pt>
                <c:pt idx="24">
                  <c:v>2638.6493599999999</c:v>
                </c:pt>
                <c:pt idx="25">
                  <c:v>3682.1676599999996</c:v>
                </c:pt>
                <c:pt idx="26">
                  <c:v>4811.4891599999992</c:v>
                </c:pt>
                <c:pt idx="27">
                  <c:v>5962.0973599999998</c:v>
                </c:pt>
                <c:pt idx="28">
                  <c:v>7691.1021600000004</c:v>
                </c:pt>
                <c:pt idx="29">
                  <c:v>9249.9995600000002</c:v>
                </c:pt>
                <c:pt idx="30">
                  <c:v>10527.54076</c:v>
                </c:pt>
                <c:pt idx="31">
                  <c:v>11604.517060000002</c:v>
                </c:pt>
                <c:pt idx="32">
                  <c:v>12735.632960000003</c:v>
                </c:pt>
                <c:pt idx="33">
                  <c:v>13923.786660000003</c:v>
                </c:pt>
                <c:pt idx="34">
                  <c:v>15172.034460000003</c:v>
                </c:pt>
                <c:pt idx="35">
                  <c:v>18261.982760000003</c:v>
                </c:pt>
                <c:pt idx="36">
                  <c:v>19197.604170000002</c:v>
                </c:pt>
                <c:pt idx="37">
                  <c:v>20163.857150000003</c:v>
                </c:pt>
                <c:pt idx="38">
                  <c:v>21184.294149999998</c:v>
                </c:pt>
                <c:pt idx="39">
                  <c:v>22269.520050000003</c:v>
                </c:pt>
                <c:pt idx="40">
                  <c:v>23430.485650000002</c:v>
                </c:pt>
                <c:pt idx="41">
                  <c:v>24455.002350000002</c:v>
                </c:pt>
                <c:pt idx="42">
                  <c:v>25524.502650000002</c:v>
                </c:pt>
                <c:pt idx="43">
                  <c:v>26657.907650000001</c:v>
                </c:pt>
                <c:pt idx="44">
                  <c:v>27861.575950000002</c:v>
                </c:pt>
                <c:pt idx="45">
                  <c:v>29125.141950000001</c:v>
                </c:pt>
                <c:pt idx="46">
                  <c:v>30744.002250000001</c:v>
                </c:pt>
                <c:pt idx="47">
                  <c:v>32428.586649999994</c:v>
                </c:pt>
                <c:pt idx="48">
                  <c:v>34195.143649999998</c:v>
                </c:pt>
                <c:pt idx="49">
                  <c:v>36064.893750000003</c:v>
                </c:pt>
                <c:pt idx="50">
                  <c:v>38060.649149999997</c:v>
                </c:pt>
              </c:numCache>
            </c:numRef>
          </c:val>
          <c:extLst>
            <c:ext xmlns:c16="http://schemas.microsoft.com/office/drawing/2014/chart" uri="{C3380CC4-5D6E-409C-BE32-E72D297353CC}">
              <c16:uniqueId val="{00000000-8CCA-44E2-9979-49E7912520B7}"/>
            </c:ext>
          </c:extLst>
        </c:ser>
        <c:ser>
          <c:idx val="0"/>
          <c:order val="1"/>
          <c:tx>
            <c:strRef>
              <c:f>'[Chart in Microsoft PowerPoint]ET'!$A$46</c:f>
              <c:strCache>
                <c:ptCount val="1"/>
                <c:pt idx="0">
                  <c:v>Natural Gas</c:v>
                </c:pt>
              </c:strCache>
            </c:strRef>
          </c:tx>
          <c:spPr>
            <a:solidFill>
              <a:srgbClr val="DAA600"/>
            </a:solidFill>
            <a:ln>
              <a:noFill/>
            </a:ln>
            <a:effectLst/>
          </c:spPr>
          <c:cat>
            <c:numRef>
              <c:f>'[Chart in Microsoft PowerPoint]ET'!$L$45:$BJ$45</c:f>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numRef>
          </c:cat>
          <c:val>
            <c:numRef>
              <c:f>'[Chart in Microsoft PowerPoint]ET'!$L$46:$BJ$46</c:f>
              <c:numCache>
                <c:formatCode>_(* #,##0.0_);_(* \(#,##0.0\);_(* "-"?_);_(@_)</c:formatCode>
                <c:ptCount val="51"/>
                <c:pt idx="0">
                  <c:v>3743.42</c:v>
                </c:pt>
                <c:pt idx="1">
                  <c:v>3940.92</c:v>
                </c:pt>
                <c:pt idx="2">
                  <c:v>3661</c:v>
                </c:pt>
                <c:pt idx="3">
                  <c:v>3661</c:v>
                </c:pt>
                <c:pt idx="4">
                  <c:v>3661</c:v>
                </c:pt>
                <c:pt idx="5">
                  <c:v>6022.4092999999993</c:v>
                </c:pt>
                <c:pt idx="6">
                  <c:v>6376.7864800000007</c:v>
                </c:pt>
                <c:pt idx="7">
                  <c:v>6733.2524699999994</c:v>
                </c:pt>
                <c:pt idx="8">
                  <c:v>7569.8912799999998</c:v>
                </c:pt>
                <c:pt idx="9">
                  <c:v>7848.0169399999995</c:v>
                </c:pt>
                <c:pt idx="10">
                  <c:v>8071.2900599999994</c:v>
                </c:pt>
                <c:pt idx="11">
                  <c:v>7751.2900600000003</c:v>
                </c:pt>
                <c:pt idx="12">
                  <c:v>8001.3032100000009</c:v>
                </c:pt>
                <c:pt idx="13">
                  <c:v>8530.5578500000011</c:v>
                </c:pt>
                <c:pt idx="14">
                  <c:v>9081.4698499999995</c:v>
                </c:pt>
                <c:pt idx="15">
                  <c:v>9661.9720099999995</c:v>
                </c:pt>
                <c:pt idx="16">
                  <c:v>10253.03491</c:v>
                </c:pt>
                <c:pt idx="17">
                  <c:v>10910.13184</c:v>
                </c:pt>
                <c:pt idx="18">
                  <c:v>11586.781220000001</c:v>
                </c:pt>
                <c:pt idx="19">
                  <c:v>12294.251729999998</c:v>
                </c:pt>
                <c:pt idx="20">
                  <c:v>13068.975930000001</c:v>
                </c:pt>
                <c:pt idx="21">
                  <c:v>13775.24613</c:v>
                </c:pt>
                <c:pt idx="22">
                  <c:v>14630.609689999999</c:v>
                </c:pt>
                <c:pt idx="23">
                  <c:v>14630.609690000001</c:v>
                </c:pt>
                <c:pt idx="24">
                  <c:v>14630.609690000001</c:v>
                </c:pt>
                <c:pt idx="25">
                  <c:v>14450.609690000001</c:v>
                </c:pt>
                <c:pt idx="26">
                  <c:v>14250.609690000001</c:v>
                </c:pt>
                <c:pt idx="27">
                  <c:v>14250.609690000001</c:v>
                </c:pt>
                <c:pt idx="28">
                  <c:v>13505.609690000001</c:v>
                </c:pt>
                <c:pt idx="29">
                  <c:v>13165.609690000001</c:v>
                </c:pt>
                <c:pt idx="30">
                  <c:v>13165.609690000001</c:v>
                </c:pt>
                <c:pt idx="31">
                  <c:v>13165.609690000001</c:v>
                </c:pt>
                <c:pt idx="32">
                  <c:v>13165.609690000001</c:v>
                </c:pt>
                <c:pt idx="33">
                  <c:v>13165.609690000001</c:v>
                </c:pt>
                <c:pt idx="34">
                  <c:v>13165.609690000001</c:v>
                </c:pt>
                <c:pt idx="35">
                  <c:v>11379.728490000001</c:v>
                </c:pt>
                <c:pt idx="36">
                  <c:v>11990.376440000002</c:v>
                </c:pt>
                <c:pt idx="37">
                  <c:v>12659.565750000002</c:v>
                </c:pt>
                <c:pt idx="38">
                  <c:v>13368.868340000001</c:v>
                </c:pt>
                <c:pt idx="39">
                  <c:v>14110.797580000002</c:v>
                </c:pt>
                <c:pt idx="40">
                  <c:v>14883.427880000001</c:v>
                </c:pt>
                <c:pt idx="41">
                  <c:v>15599.231600000003</c:v>
                </c:pt>
                <c:pt idx="42">
                  <c:v>16358.477750000002</c:v>
                </c:pt>
                <c:pt idx="43">
                  <c:v>17146.980810000001</c:v>
                </c:pt>
                <c:pt idx="44">
                  <c:v>17963.377310000003</c:v>
                </c:pt>
                <c:pt idx="45">
                  <c:v>18823.301749999999</c:v>
                </c:pt>
                <c:pt idx="46">
                  <c:v>19913.960150000003</c:v>
                </c:pt>
                <c:pt idx="47">
                  <c:v>21095.742920000001</c:v>
                </c:pt>
                <c:pt idx="48">
                  <c:v>22361.415340000003</c:v>
                </c:pt>
                <c:pt idx="49">
                  <c:v>23699.281030000002</c:v>
                </c:pt>
                <c:pt idx="50">
                  <c:v>25096.590030000003</c:v>
                </c:pt>
              </c:numCache>
            </c:numRef>
          </c:val>
          <c:extLst>
            <c:ext xmlns:c16="http://schemas.microsoft.com/office/drawing/2014/chart" uri="{C3380CC4-5D6E-409C-BE32-E72D297353CC}">
              <c16:uniqueId val="{00000001-8CCA-44E2-9979-49E7912520B7}"/>
            </c:ext>
          </c:extLst>
        </c:ser>
        <c:ser>
          <c:idx val="1"/>
          <c:order val="2"/>
          <c:tx>
            <c:strRef>
              <c:f>'[Chart in Microsoft PowerPoint]ET'!$A$47</c:f>
              <c:strCache>
                <c:ptCount val="1"/>
                <c:pt idx="0">
                  <c:v>RE w Hydro</c:v>
                </c:pt>
              </c:strCache>
            </c:strRef>
          </c:tx>
          <c:spPr>
            <a:solidFill>
              <a:srgbClr val="00B050"/>
            </a:solidFill>
            <a:ln>
              <a:noFill/>
            </a:ln>
            <a:effectLst/>
          </c:spPr>
          <c:cat>
            <c:numRef>
              <c:f>'[Chart in Microsoft PowerPoint]ET'!$L$45:$BJ$45</c:f>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numRef>
          </c:cat>
          <c:val>
            <c:numRef>
              <c:f>'[Chart in Microsoft PowerPoint]ET'!$L$47:$BJ$47</c:f>
              <c:numCache>
                <c:formatCode>_(* #,##0.0_);_(* \(#,##0.0\);_(* "-"?_);_(@_)</c:formatCode>
                <c:ptCount val="51"/>
                <c:pt idx="0">
                  <c:v>1405.8999999999999</c:v>
                </c:pt>
                <c:pt idx="1">
                  <c:v>1500.8999999999999</c:v>
                </c:pt>
                <c:pt idx="2">
                  <c:v>1550.8999999999999</c:v>
                </c:pt>
                <c:pt idx="3">
                  <c:v>1628.5226709999999</c:v>
                </c:pt>
                <c:pt idx="4">
                  <c:v>2522.7755209999996</c:v>
                </c:pt>
                <c:pt idx="5">
                  <c:v>2522.7755209999996</c:v>
                </c:pt>
                <c:pt idx="6">
                  <c:v>2522.7755209999996</c:v>
                </c:pt>
                <c:pt idx="7">
                  <c:v>2522.7755209999996</c:v>
                </c:pt>
                <c:pt idx="8">
                  <c:v>2522.7755209999996</c:v>
                </c:pt>
                <c:pt idx="9">
                  <c:v>2746.756961</c:v>
                </c:pt>
                <c:pt idx="10">
                  <c:v>2991.625321</c:v>
                </c:pt>
                <c:pt idx="11">
                  <c:v>3105.2428309999996</c:v>
                </c:pt>
                <c:pt idx="12">
                  <c:v>3226.5507710000002</c:v>
                </c:pt>
                <c:pt idx="13">
                  <c:v>3355.6719210000001</c:v>
                </c:pt>
                <c:pt idx="14">
                  <c:v>3493.6025509999999</c:v>
                </c:pt>
                <c:pt idx="15">
                  <c:v>3640.784541</c:v>
                </c:pt>
                <c:pt idx="16">
                  <c:v>3798.9753609999998</c:v>
                </c:pt>
                <c:pt idx="17">
                  <c:v>3966.9344410000003</c:v>
                </c:pt>
                <c:pt idx="18">
                  <c:v>4145.1034410000002</c:v>
                </c:pt>
                <c:pt idx="19">
                  <c:v>4333.9434709999996</c:v>
                </c:pt>
                <c:pt idx="20">
                  <c:v>4533.9362009999995</c:v>
                </c:pt>
                <c:pt idx="21">
                  <c:v>4757.9909710000002</c:v>
                </c:pt>
                <c:pt idx="22">
                  <c:v>4994.5183710000001</c:v>
                </c:pt>
                <c:pt idx="23">
                  <c:v>5245.2962509999998</c:v>
                </c:pt>
                <c:pt idx="24">
                  <c:v>5511.1277709999995</c:v>
                </c:pt>
                <c:pt idx="25">
                  <c:v>5792.8611609999998</c:v>
                </c:pt>
                <c:pt idx="26">
                  <c:v>6095.5444809999999</c:v>
                </c:pt>
                <c:pt idx="27">
                  <c:v>6416.6314509999993</c:v>
                </c:pt>
                <c:pt idx="28">
                  <c:v>6757.1849209999991</c:v>
                </c:pt>
                <c:pt idx="29">
                  <c:v>7118.3282609999987</c:v>
                </c:pt>
                <c:pt idx="30">
                  <c:v>7501.2479409999996</c:v>
                </c:pt>
                <c:pt idx="31">
                  <c:v>7793.1845610000009</c:v>
                </c:pt>
                <c:pt idx="32">
                  <c:v>8105.2145610000007</c:v>
                </c:pt>
                <c:pt idx="33">
                  <c:v>8438.5725200000015</c:v>
                </c:pt>
                <c:pt idx="34">
                  <c:v>8794.5693700000029</c:v>
                </c:pt>
                <c:pt idx="35">
                  <c:v>9222.9811900000041</c:v>
                </c:pt>
                <c:pt idx="36">
                  <c:v>9722.3738000000048</c:v>
                </c:pt>
                <c:pt idx="37">
                  <c:v>10254.865810000005</c:v>
                </c:pt>
                <c:pt idx="38">
                  <c:v>10822.709630000003</c:v>
                </c:pt>
                <c:pt idx="39">
                  <c:v>11427.660889999999</c:v>
                </c:pt>
                <c:pt idx="40">
                  <c:v>12073.152210000002</c:v>
                </c:pt>
                <c:pt idx="41">
                  <c:v>12677.371950000001</c:v>
                </c:pt>
                <c:pt idx="42">
                  <c:v>13317.115160000003</c:v>
                </c:pt>
                <c:pt idx="43">
                  <c:v>13994.636950000004</c:v>
                </c:pt>
                <c:pt idx="44">
                  <c:v>14712.282240000004</c:v>
                </c:pt>
                <c:pt idx="45">
                  <c:v>15472.394190000001</c:v>
                </c:pt>
                <c:pt idx="46">
                  <c:v>16416.607870000003</c:v>
                </c:pt>
                <c:pt idx="47">
                  <c:v>17423.819490000002</c:v>
                </c:pt>
                <c:pt idx="48">
                  <c:v>18498.255190000003</c:v>
                </c:pt>
                <c:pt idx="49">
                  <c:v>19644.442960000004</c:v>
                </c:pt>
                <c:pt idx="50">
                  <c:v>20867.206829999999</c:v>
                </c:pt>
              </c:numCache>
            </c:numRef>
          </c:val>
          <c:extLst>
            <c:ext xmlns:c16="http://schemas.microsoft.com/office/drawing/2014/chart" uri="{C3380CC4-5D6E-409C-BE32-E72D297353CC}">
              <c16:uniqueId val="{00000002-8CCA-44E2-9979-49E7912520B7}"/>
            </c:ext>
          </c:extLst>
        </c:ser>
        <c:dLbls>
          <c:showLegendKey val="0"/>
          <c:showVal val="0"/>
          <c:showCatName val="0"/>
          <c:showSerName val="0"/>
          <c:showPercent val="0"/>
          <c:showBubbleSize val="0"/>
        </c:dLbls>
        <c:axId val="995934719"/>
        <c:axId val="995936383"/>
        <c:extLst>
          <c:ext xmlns:c15="http://schemas.microsoft.com/office/drawing/2012/chart" uri="{02D57815-91ED-43cb-92C2-25804820EDAC}">
            <c15:filteredAreaSeries>
              <c15:ser>
                <c:idx val="2"/>
                <c:order val="3"/>
                <c:tx>
                  <c:strRef>
                    <c:extLst>
                      <c:ext uri="{02D57815-91ED-43cb-92C2-25804820EDAC}">
                        <c15:formulaRef>
                          <c15:sqref>'[Chart in Microsoft PowerPoint]ET'!$A$48</c15:sqref>
                        </c15:formulaRef>
                      </c:ext>
                    </c:extLst>
                    <c:strCache>
                      <c:ptCount val="1"/>
                      <c:pt idx="0">
                        <c:v>RE w/o ABK</c:v>
                      </c:pt>
                    </c:strCache>
                  </c:strRef>
                </c:tx>
                <c:spPr>
                  <a:solidFill>
                    <a:schemeClr val="accent3"/>
                  </a:solidFill>
                  <a:ln>
                    <a:noFill/>
                  </a:ln>
                  <a:effectLst/>
                </c:spPr>
                <c:cat>
                  <c:numRef>
                    <c:extLst>
                      <c:ext uri="{02D57815-91ED-43cb-92C2-25804820EDAC}">
                        <c15:formulaRef>
                          <c15:sqref>'[Chart in Microsoft PowerPoint]ET'!$L$45:$BJ$45</c15:sqref>
                        </c15:formulaRef>
                      </c:ext>
                    </c:extLst>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numRef>
                </c:cat>
                <c:val>
                  <c:numRef>
                    <c:extLst>
                      <c:ext uri="{02D57815-91ED-43cb-92C2-25804820EDAC}">
                        <c15:formulaRef>
                          <c15:sqref>'[Chart in Microsoft PowerPoint]ET'!$B$48:$BJ$48</c15:sqref>
                        </c15:formulaRef>
                      </c:ext>
                    </c:extLst>
                    <c:numCache>
                      <c:formatCode>_(* #,##0.0_);_(* \(#,##0.0\);_(* "-"?_);_(@_)</c:formatCode>
                      <c:ptCount val="61"/>
                      <c:pt idx="0">
                        <c:v>0</c:v>
                      </c:pt>
                      <c:pt idx="1">
                        <c:v>0</c:v>
                      </c:pt>
                      <c:pt idx="2">
                        <c:v>0</c:v>
                      </c:pt>
                      <c:pt idx="3">
                        <c:v>1.7999999999999545</c:v>
                      </c:pt>
                      <c:pt idx="4">
                        <c:v>1.7999999999999545</c:v>
                      </c:pt>
                      <c:pt idx="5">
                        <c:v>1.7999999999999545</c:v>
                      </c:pt>
                      <c:pt idx="6">
                        <c:v>19.899999999999864</c:v>
                      </c:pt>
                      <c:pt idx="7">
                        <c:v>35.899999999999864</c:v>
                      </c:pt>
                      <c:pt idx="8">
                        <c:v>35.899999999999864</c:v>
                      </c:pt>
                      <c:pt idx="9">
                        <c:v>35.899999999999864</c:v>
                      </c:pt>
                      <c:pt idx="10">
                        <c:v>35.899999999999864</c:v>
                      </c:pt>
                      <c:pt idx="11">
                        <c:v>130.89999999999986</c:v>
                      </c:pt>
                      <c:pt idx="12">
                        <c:v>180.89999999999986</c:v>
                      </c:pt>
                      <c:pt idx="13">
                        <c:v>258.52267099999995</c:v>
                      </c:pt>
                      <c:pt idx="14">
                        <c:v>1152.7755209999996</c:v>
                      </c:pt>
                      <c:pt idx="15">
                        <c:v>1152.7755209999996</c:v>
                      </c:pt>
                      <c:pt idx="16">
                        <c:v>1152.7755209999996</c:v>
                      </c:pt>
                      <c:pt idx="17">
                        <c:v>1152.7755209999996</c:v>
                      </c:pt>
                      <c:pt idx="18">
                        <c:v>1152.7755209999996</c:v>
                      </c:pt>
                      <c:pt idx="19">
                        <c:v>1376.756961</c:v>
                      </c:pt>
                      <c:pt idx="20">
                        <c:v>1621.625321</c:v>
                      </c:pt>
                      <c:pt idx="21">
                        <c:v>1735.2428309999996</c:v>
                      </c:pt>
                      <c:pt idx="22">
                        <c:v>1856.5507710000002</c:v>
                      </c:pt>
                      <c:pt idx="23">
                        <c:v>1985.6719210000001</c:v>
                      </c:pt>
                      <c:pt idx="24">
                        <c:v>2123.6025509999999</c:v>
                      </c:pt>
                      <c:pt idx="25">
                        <c:v>2270.784541</c:v>
                      </c:pt>
                      <c:pt idx="26">
                        <c:v>2428.9753609999998</c:v>
                      </c:pt>
                      <c:pt idx="27">
                        <c:v>2596.9344410000003</c:v>
                      </c:pt>
                      <c:pt idx="28">
                        <c:v>2775.1034410000002</c:v>
                      </c:pt>
                      <c:pt idx="29">
                        <c:v>2963.9434709999996</c:v>
                      </c:pt>
                      <c:pt idx="30">
                        <c:v>3163.9362009999995</c:v>
                      </c:pt>
                      <c:pt idx="31">
                        <c:v>3387.9909710000002</c:v>
                      </c:pt>
                      <c:pt idx="32">
                        <c:v>3624.5183710000001</c:v>
                      </c:pt>
                      <c:pt idx="33">
                        <c:v>3875.2962509999998</c:v>
                      </c:pt>
                      <c:pt idx="34">
                        <c:v>4141.1277709999995</c:v>
                      </c:pt>
                      <c:pt idx="35">
                        <c:v>4422.8611609999998</c:v>
                      </c:pt>
                      <c:pt idx="36">
                        <c:v>4725.5444809999999</c:v>
                      </c:pt>
                      <c:pt idx="37">
                        <c:v>5046.6314509999993</c:v>
                      </c:pt>
                      <c:pt idx="38">
                        <c:v>5387.1849209999991</c:v>
                      </c:pt>
                      <c:pt idx="39">
                        <c:v>5748.3282609999987</c:v>
                      </c:pt>
                      <c:pt idx="40">
                        <c:v>6131.2479409999996</c:v>
                      </c:pt>
                      <c:pt idx="41">
                        <c:v>6423.1845610000009</c:v>
                      </c:pt>
                      <c:pt idx="42">
                        <c:v>6735.2145610000007</c:v>
                      </c:pt>
                      <c:pt idx="43">
                        <c:v>7068.5725200000015</c:v>
                      </c:pt>
                      <c:pt idx="44">
                        <c:v>7424.5693700000029</c:v>
                      </c:pt>
                      <c:pt idx="45">
                        <c:v>7852.9811900000041</c:v>
                      </c:pt>
                      <c:pt idx="46">
                        <c:v>8352.3738000000048</c:v>
                      </c:pt>
                      <c:pt idx="47">
                        <c:v>8884.8658100000048</c:v>
                      </c:pt>
                      <c:pt idx="48">
                        <c:v>9452.709630000003</c:v>
                      </c:pt>
                      <c:pt idx="49">
                        <c:v>10057.660889999999</c:v>
                      </c:pt>
                      <c:pt idx="50">
                        <c:v>10703.152210000002</c:v>
                      </c:pt>
                      <c:pt idx="51">
                        <c:v>11307.371950000001</c:v>
                      </c:pt>
                      <c:pt idx="52">
                        <c:v>11947.115160000003</c:v>
                      </c:pt>
                      <c:pt idx="53">
                        <c:v>12624.636950000004</c:v>
                      </c:pt>
                      <c:pt idx="54">
                        <c:v>13342.282240000004</c:v>
                      </c:pt>
                      <c:pt idx="55">
                        <c:v>14102.394190000001</c:v>
                      </c:pt>
                      <c:pt idx="56">
                        <c:v>15046.607870000003</c:v>
                      </c:pt>
                      <c:pt idx="57">
                        <c:v>16053.819490000002</c:v>
                      </c:pt>
                      <c:pt idx="58">
                        <c:v>17128.255190000003</c:v>
                      </c:pt>
                      <c:pt idx="59">
                        <c:v>18274.442960000004</c:v>
                      </c:pt>
                      <c:pt idx="60">
                        <c:v>19497.206829999999</c:v>
                      </c:pt>
                    </c:numCache>
                  </c:numRef>
                </c:val>
                <c:extLst>
                  <c:ext xmlns:c16="http://schemas.microsoft.com/office/drawing/2014/chart" uri="{C3380CC4-5D6E-409C-BE32-E72D297353CC}">
                    <c16:uniqueId val="{00000003-8CCA-44E2-9979-49E7912520B7}"/>
                  </c:ext>
                </c:extLst>
              </c15:ser>
            </c15:filteredAreaSeries>
          </c:ext>
        </c:extLst>
      </c:areaChart>
      <c:catAx>
        <c:axId val="995934719"/>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995936383"/>
        <c:crosses val="autoZero"/>
        <c:auto val="1"/>
        <c:lblAlgn val="ctr"/>
        <c:lblOffset val="100"/>
        <c:tickLblSkip val="10"/>
        <c:tickMarkSkip val="10"/>
        <c:noMultiLvlLbl val="1"/>
      </c:catAx>
      <c:valAx>
        <c:axId val="9959363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r>
                  <a:rPr lang="en-US"/>
                  <a:t>MW</a:t>
                </a:r>
              </a:p>
            </c:rich>
          </c:tx>
          <c:overlay val="0"/>
          <c:spPr>
            <a:noFill/>
            <a:ln>
              <a:noFill/>
            </a:ln>
            <a:effectLst/>
          </c:spPr>
          <c:txPr>
            <a:bodyPr rot="-54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99593471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3600" b="0" i="0" u="none" strike="noStrike" kern="1200" baseline="0">
              <a:solidFill>
                <a:schemeClr val="tx1">
                  <a:lumMod val="65000"/>
                  <a:lumOff val="35000"/>
                </a:schemeClr>
              </a:solidFill>
              <a:latin typeface="Candara" panose="020E0502030303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600"/>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42766772210603E-2"/>
          <c:y val="0.10582836130263454"/>
          <c:w val="0.89919444478363775"/>
          <c:h val="0.74029421067162227"/>
        </c:manualLayout>
      </c:layout>
      <c:areaChart>
        <c:grouping val="stacked"/>
        <c:varyColors val="0"/>
        <c:ser>
          <c:idx val="0"/>
          <c:order val="0"/>
          <c:tx>
            <c:strRef>
              <c:f>'Emission by sector BaU &amp; ET'!$A$22</c:f>
              <c:strCache>
                <c:ptCount val="1"/>
                <c:pt idx="0">
                  <c:v>Residential</c:v>
                </c:pt>
              </c:strCache>
            </c:strRef>
          </c:tx>
          <c:spPr>
            <a:solidFill>
              <a:schemeClr val="accent1"/>
            </a:solidFill>
            <a:ln>
              <a:noFill/>
            </a:ln>
            <a:effectLst/>
          </c:spPr>
          <c:cat>
            <c:numRef>
              <c:f>'Emission by sector BaU &amp; ET'!$L$21:$BJ$21</c:f>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extLst/>
            </c:numRef>
          </c:cat>
          <c:val>
            <c:numRef>
              <c:f>'Emission by sector BaU &amp; ET'!$L$22:$BJ$22</c:f>
              <c:numCache>
                <c:formatCode>_ * #,##0.0_ ;_ * \-#,##0.0_ ;_ * ""\-""??_ ;_ @_ </c:formatCode>
                <c:ptCount val="51"/>
                <c:pt idx="0">
                  <c:v>9.320588190244548</c:v>
                </c:pt>
                <c:pt idx="1">
                  <c:v>9.5363121091238057</c:v>
                </c:pt>
                <c:pt idx="2">
                  <c:v>10.018776220842561</c:v>
                </c:pt>
                <c:pt idx="3">
                  <c:v>10.529262071081622</c:v>
                </c:pt>
                <c:pt idx="4">
                  <c:v>10.961619130201635</c:v>
                </c:pt>
                <c:pt idx="5">
                  <c:v>11.169555677951264</c:v>
                </c:pt>
                <c:pt idx="6">
                  <c:v>11.465673266068636</c:v>
                </c:pt>
                <c:pt idx="7">
                  <c:v>11.786193164263112</c:v>
                </c:pt>
                <c:pt idx="8">
                  <c:v>12.085297101239357</c:v>
                </c:pt>
                <c:pt idx="9">
                  <c:v>12.355205634809023</c:v>
                </c:pt>
                <c:pt idx="10">
                  <c:v>12.648551201713264</c:v>
                </c:pt>
                <c:pt idx="11">
                  <c:v>11.697769825144809</c:v>
                </c:pt>
                <c:pt idx="12">
                  <c:v>11.982839422746581</c:v>
                </c:pt>
                <c:pt idx="13">
                  <c:v>12.215567401382547</c:v>
                </c:pt>
                <c:pt idx="14">
                  <c:v>12.473664930045659</c:v>
                </c:pt>
                <c:pt idx="15">
                  <c:v>12.740506451918268</c:v>
                </c:pt>
                <c:pt idx="16">
                  <c:v>13.016263128174991</c:v>
                </c:pt>
                <c:pt idx="17">
                  <c:v>13.318227872638314</c:v>
                </c:pt>
                <c:pt idx="18">
                  <c:v>13.637338477372243</c:v>
                </c:pt>
                <c:pt idx="19">
                  <c:v>13.964072011619916</c:v>
                </c:pt>
                <c:pt idx="20">
                  <c:v>14.283200693507144</c:v>
                </c:pt>
                <c:pt idx="21">
                  <c:v>14.338903010033262</c:v>
                </c:pt>
                <c:pt idx="22">
                  <c:v>14.382002116282425</c:v>
                </c:pt>
                <c:pt idx="23">
                  <c:v>14.399563485557639</c:v>
                </c:pt>
                <c:pt idx="24">
                  <c:v>14.394032252818869</c:v>
                </c:pt>
                <c:pt idx="25">
                  <c:v>14.359771549946617</c:v>
                </c:pt>
                <c:pt idx="26">
                  <c:v>14.29947710449739</c:v>
                </c:pt>
                <c:pt idx="27">
                  <c:v>14.220159197898148</c:v>
                </c:pt>
                <c:pt idx="28">
                  <c:v>14.105501711597993</c:v>
                </c:pt>
                <c:pt idx="29">
                  <c:v>13.973202995338152</c:v>
                </c:pt>
                <c:pt idx="30">
                  <c:v>13.81572307615755</c:v>
                </c:pt>
                <c:pt idx="31">
                  <c:v>13.666471674900198</c:v>
                </c:pt>
                <c:pt idx="32">
                  <c:v>13.490597522659611</c:v>
                </c:pt>
                <c:pt idx="33">
                  <c:v>13.299025237359025</c:v>
                </c:pt>
                <c:pt idx="34">
                  <c:v>13.085509083227425</c:v>
                </c:pt>
                <c:pt idx="35">
                  <c:v>12.848847190587911</c:v>
                </c:pt>
                <c:pt idx="36">
                  <c:v>12.04932007975713</c:v>
                </c:pt>
                <c:pt idx="37">
                  <c:v>10.737679890491883</c:v>
                </c:pt>
                <c:pt idx="38">
                  <c:v>9.7449516708271826</c:v>
                </c:pt>
                <c:pt idx="39">
                  <c:v>8.8950589086618876</c:v>
                </c:pt>
                <c:pt idx="40">
                  <c:v>8.2387076730306692</c:v>
                </c:pt>
                <c:pt idx="41">
                  <c:v>7.8403313602864033</c:v>
                </c:pt>
                <c:pt idx="42">
                  <c:v>7.4268411414436368</c:v>
                </c:pt>
                <c:pt idx="43">
                  <c:v>6.9974236136555845</c:v>
                </c:pt>
                <c:pt idx="44">
                  <c:v>6.6350474124237779</c:v>
                </c:pt>
                <c:pt idx="45">
                  <c:v>6.322733540477115</c:v>
                </c:pt>
                <c:pt idx="46">
                  <c:v>6.0118141179721096</c:v>
                </c:pt>
                <c:pt idx="47">
                  <c:v>5.8006921892149634</c:v>
                </c:pt>
                <c:pt idx="48">
                  <c:v>5.6816067802294183</c:v>
                </c:pt>
                <c:pt idx="49">
                  <c:v>5.6191182616882616</c:v>
                </c:pt>
                <c:pt idx="50">
                  <c:v>5.5509939067473235</c:v>
                </c:pt>
              </c:numCache>
              <c:extLst/>
            </c:numRef>
          </c:val>
          <c:extLst>
            <c:ext xmlns:c16="http://schemas.microsoft.com/office/drawing/2014/chart" uri="{C3380CC4-5D6E-409C-BE32-E72D297353CC}">
              <c16:uniqueId val="{00000000-353F-4DDB-BC25-7157067D06DE}"/>
            </c:ext>
          </c:extLst>
        </c:ser>
        <c:ser>
          <c:idx val="1"/>
          <c:order val="1"/>
          <c:tx>
            <c:strRef>
              <c:f>'Emission by sector BaU &amp; ET'!$A$23</c:f>
              <c:strCache>
                <c:ptCount val="1"/>
                <c:pt idx="0">
                  <c:v>Services</c:v>
                </c:pt>
              </c:strCache>
            </c:strRef>
          </c:tx>
          <c:spPr>
            <a:solidFill>
              <a:srgbClr val="00B0F0"/>
            </a:solidFill>
            <a:ln>
              <a:noFill/>
            </a:ln>
            <a:effectLst/>
          </c:spPr>
          <c:cat>
            <c:numRef>
              <c:f>'Emission by sector BaU &amp; ET'!$L$21:$BJ$21</c:f>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extLst/>
            </c:numRef>
          </c:cat>
          <c:val>
            <c:numRef>
              <c:f>'Emission by sector BaU &amp; ET'!$L$23:$BJ$23</c:f>
              <c:numCache>
                <c:formatCode>_ * #,##0.0_ ;_ * \-#,##0.0_ ;_ * ""\-""??_ ;_ @_ </c:formatCode>
                <c:ptCount val="51"/>
                <c:pt idx="0">
                  <c:v>1.697590741352009</c:v>
                </c:pt>
                <c:pt idx="1">
                  <c:v>1.8807089474850369</c:v>
                </c:pt>
                <c:pt idx="2">
                  <c:v>2.0726398869720586</c:v>
                </c:pt>
                <c:pt idx="3">
                  <c:v>2.2743626750881702</c:v>
                </c:pt>
                <c:pt idx="4">
                  <c:v>2.4365406890598988</c:v>
                </c:pt>
                <c:pt idx="5">
                  <c:v>2.4933868379776865</c:v>
                </c:pt>
                <c:pt idx="6">
                  <c:v>2.6402187509547468</c:v>
                </c:pt>
                <c:pt idx="7">
                  <c:v>2.8104703827305997</c:v>
                </c:pt>
                <c:pt idx="8">
                  <c:v>2.9672563326425543</c:v>
                </c:pt>
                <c:pt idx="9">
                  <c:v>3.107908592628752</c:v>
                </c:pt>
                <c:pt idx="10">
                  <c:v>3.2681222621638892</c:v>
                </c:pt>
                <c:pt idx="11">
                  <c:v>2.8898606520824832</c:v>
                </c:pt>
                <c:pt idx="12">
                  <c:v>3.056768874450901</c:v>
                </c:pt>
                <c:pt idx="13">
                  <c:v>3.2008965293453553</c:v>
                </c:pt>
                <c:pt idx="14">
                  <c:v>3.3542323285549576</c:v>
                </c:pt>
                <c:pt idx="15">
                  <c:v>3.509180097434617</c:v>
                </c:pt>
                <c:pt idx="16">
                  <c:v>3.7138458480595933</c:v>
                </c:pt>
                <c:pt idx="17">
                  <c:v>3.9350294270080415</c:v>
                </c:pt>
                <c:pt idx="18">
                  <c:v>4.1691182153698803</c:v>
                </c:pt>
                <c:pt idx="19">
                  <c:v>4.4119884706214547</c:v>
                </c:pt>
                <c:pt idx="20">
                  <c:v>4.65637078707889</c:v>
                </c:pt>
                <c:pt idx="21">
                  <c:v>4.7612376750207508</c:v>
                </c:pt>
                <c:pt idx="22">
                  <c:v>4.863044524207397</c:v>
                </c:pt>
                <c:pt idx="23">
                  <c:v>4.9548493772980802</c:v>
                </c:pt>
                <c:pt idx="24">
                  <c:v>5.0374870194542325</c:v>
                </c:pt>
                <c:pt idx="25">
                  <c:v>5.1074754852942874</c:v>
                </c:pt>
                <c:pt idx="26">
                  <c:v>5.1656799901211077</c:v>
                </c:pt>
                <c:pt idx="27">
                  <c:v>5.2155519304371349</c:v>
                </c:pt>
                <c:pt idx="28">
                  <c:v>5.2474701445440797</c:v>
                </c:pt>
                <c:pt idx="29">
                  <c:v>5.2708618642147984</c:v>
                </c:pt>
                <c:pt idx="30">
                  <c:v>5.2809672956820721</c:v>
                </c:pt>
                <c:pt idx="31">
                  <c:v>5.2049436787398475</c:v>
                </c:pt>
                <c:pt idx="32">
                  <c:v>5.1131012592510432</c:v>
                </c:pt>
                <c:pt idx="33">
                  <c:v>5.0117438123408284</c:v>
                </c:pt>
                <c:pt idx="34">
                  <c:v>4.8970295604333858</c:v>
                </c:pt>
                <c:pt idx="35">
                  <c:v>4.7680630328072615</c:v>
                </c:pt>
                <c:pt idx="36">
                  <c:v>4.2982253548198921</c:v>
                </c:pt>
                <c:pt idx="37">
                  <c:v>3.5128964308121073</c:v>
                </c:pt>
                <c:pt idx="38">
                  <c:v>2.9149562536160345</c:v>
                </c:pt>
                <c:pt idx="39">
                  <c:v>2.4055890527242312</c:v>
                </c:pt>
                <c:pt idx="40">
                  <c:v>2.0102467947985074</c:v>
                </c:pt>
                <c:pt idx="41">
                  <c:v>1.7644693742398754</c:v>
                </c:pt>
                <c:pt idx="42">
                  <c:v>1.5069887452187107</c:v>
                </c:pt>
                <c:pt idx="43">
                  <c:v>1.2370561584537145</c:v>
                </c:pt>
                <c:pt idx="44">
                  <c:v>1.0070665657360487</c:v>
                </c:pt>
                <c:pt idx="45">
                  <c:v>0.80688497263790304</c:v>
                </c:pt>
                <c:pt idx="46">
                  <c:v>0.60576401777235345</c:v>
                </c:pt>
                <c:pt idx="47">
                  <c:v>0.4672877202004892</c:v>
                </c:pt>
                <c:pt idx="48">
                  <c:v>0.3875804254197977</c:v>
                </c:pt>
                <c:pt idx="49">
                  <c:v>0.34455011642617583</c:v>
                </c:pt>
                <c:pt idx="50">
                  <c:v>0.29786197676683945</c:v>
                </c:pt>
              </c:numCache>
              <c:extLst/>
            </c:numRef>
          </c:val>
          <c:extLst>
            <c:ext xmlns:c16="http://schemas.microsoft.com/office/drawing/2014/chart" uri="{C3380CC4-5D6E-409C-BE32-E72D297353CC}">
              <c16:uniqueId val="{00000001-353F-4DDB-BC25-7157067D06DE}"/>
            </c:ext>
          </c:extLst>
        </c:ser>
        <c:ser>
          <c:idx val="2"/>
          <c:order val="2"/>
          <c:tx>
            <c:strRef>
              <c:f>'Emission by sector BaU &amp; ET'!$A$24</c:f>
              <c:strCache>
                <c:ptCount val="1"/>
                <c:pt idx="0">
                  <c:v>Industry</c:v>
                </c:pt>
              </c:strCache>
            </c:strRef>
          </c:tx>
          <c:spPr>
            <a:solidFill>
              <a:srgbClr val="A6A6A6"/>
            </a:solidFill>
            <a:ln>
              <a:solidFill>
                <a:srgbClr val="A6A6A6"/>
              </a:solidFill>
            </a:ln>
            <a:effectLst/>
          </c:spPr>
          <c:cat>
            <c:numRef>
              <c:f>'Emission by sector BaU &amp; ET'!$L$21:$BJ$21</c:f>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extLst/>
            </c:numRef>
          </c:cat>
          <c:val>
            <c:numRef>
              <c:f>'Emission by sector BaU &amp; ET'!$L$24:$BJ$24</c:f>
              <c:numCache>
                <c:formatCode>_ * #,##0.0_ ;_ * \-#,##0.0_ ;_ * ""\-""??_ ;_ @_ </c:formatCode>
                <c:ptCount val="51"/>
                <c:pt idx="0">
                  <c:v>4.9691699376449865</c:v>
                </c:pt>
                <c:pt idx="1">
                  <c:v>5.4244840375454517</c:v>
                </c:pt>
                <c:pt idx="2">
                  <c:v>5.8952740835941029</c:v>
                </c:pt>
                <c:pt idx="3">
                  <c:v>6.4052310490786013</c:v>
                </c:pt>
                <c:pt idx="4">
                  <c:v>6.774532477041749</c:v>
                </c:pt>
                <c:pt idx="5">
                  <c:v>6.9761776716123363</c:v>
                </c:pt>
                <c:pt idx="6">
                  <c:v>7.2743199832447836</c:v>
                </c:pt>
                <c:pt idx="7">
                  <c:v>12.569071797173628</c:v>
                </c:pt>
                <c:pt idx="8">
                  <c:v>14.582887881081575</c:v>
                </c:pt>
                <c:pt idx="9">
                  <c:v>14.843466748032313</c:v>
                </c:pt>
                <c:pt idx="10">
                  <c:v>15.166924923141291</c:v>
                </c:pt>
                <c:pt idx="11">
                  <c:v>13.795155724416199</c:v>
                </c:pt>
                <c:pt idx="12">
                  <c:v>14.24724719173912</c:v>
                </c:pt>
                <c:pt idx="13">
                  <c:v>14.626263014771938</c:v>
                </c:pt>
                <c:pt idx="14">
                  <c:v>15.034417326913294</c:v>
                </c:pt>
                <c:pt idx="15">
                  <c:v>15.448170668344494</c:v>
                </c:pt>
                <c:pt idx="16">
                  <c:v>15.862855860131557</c:v>
                </c:pt>
                <c:pt idx="17">
                  <c:v>16.30693782828547</c:v>
                </c:pt>
                <c:pt idx="18">
                  <c:v>16.767798694948947</c:v>
                </c:pt>
                <c:pt idx="19">
                  <c:v>17.233117047804722</c:v>
                </c:pt>
                <c:pt idx="20">
                  <c:v>17.684425585035626</c:v>
                </c:pt>
                <c:pt idx="21">
                  <c:v>17.815385986440482</c:v>
                </c:pt>
                <c:pt idx="22">
                  <c:v>17.940644956282565</c:v>
                </c:pt>
                <c:pt idx="23">
                  <c:v>18.045839016557849</c:v>
                </c:pt>
                <c:pt idx="24">
                  <c:v>18.135223373500374</c:v>
                </c:pt>
                <c:pt idx="25">
                  <c:v>18.203581636983479</c:v>
                </c:pt>
                <c:pt idx="26">
                  <c:v>18.252111601463149</c:v>
                </c:pt>
                <c:pt idx="27">
                  <c:v>18.292087170843249</c:v>
                </c:pt>
                <c:pt idx="28">
                  <c:v>18.306107231274364</c:v>
                </c:pt>
                <c:pt idx="29">
                  <c:v>18.314249378178662</c:v>
                </c:pt>
                <c:pt idx="30">
                  <c:v>18.308213399697529</c:v>
                </c:pt>
                <c:pt idx="31">
                  <c:v>18.051862010396984</c:v>
                </c:pt>
                <c:pt idx="32">
                  <c:v>17.766170818804635</c:v>
                </c:pt>
                <c:pt idx="33">
                  <c:v>17.461857532244732</c:v>
                </c:pt>
                <c:pt idx="34">
                  <c:v>17.131204035083069</c:v>
                </c:pt>
                <c:pt idx="35">
                  <c:v>16.77173744047483</c:v>
                </c:pt>
                <c:pt idx="36">
                  <c:v>15.804531128195494</c:v>
                </c:pt>
                <c:pt idx="37">
                  <c:v>14.278215921655242</c:v>
                </c:pt>
                <c:pt idx="38">
                  <c:v>13.079029634537559</c:v>
                </c:pt>
                <c:pt idx="39">
                  <c:v>12.02788842084535</c:v>
                </c:pt>
                <c:pt idx="40">
                  <c:v>11.166233002070836</c:v>
                </c:pt>
                <c:pt idx="41">
                  <c:v>10.562478554212662</c:v>
                </c:pt>
                <c:pt idx="42">
                  <c:v>9.9230253546905693</c:v>
                </c:pt>
                <c:pt idx="43">
                  <c:v>9.2445146455794625</c:v>
                </c:pt>
                <c:pt idx="44">
                  <c:v>8.6170260690504676</c:v>
                </c:pt>
                <c:pt idx="45">
                  <c:v>8.020973846596295</c:v>
                </c:pt>
                <c:pt idx="46">
                  <c:v>7.4005265932729571</c:v>
                </c:pt>
                <c:pt idx="47">
                  <c:v>6.8663072200291637</c:v>
                </c:pt>
                <c:pt idx="48">
                  <c:v>6.41064587825716</c:v>
                </c:pt>
                <c:pt idx="49">
                  <c:v>5.9934250895743064</c:v>
                </c:pt>
                <c:pt idx="50">
                  <c:v>5.5409404239912279</c:v>
                </c:pt>
              </c:numCache>
              <c:extLst/>
            </c:numRef>
          </c:val>
          <c:extLst>
            <c:ext xmlns:c16="http://schemas.microsoft.com/office/drawing/2014/chart" uri="{C3380CC4-5D6E-409C-BE32-E72D297353CC}">
              <c16:uniqueId val="{00000002-353F-4DDB-BC25-7157067D06DE}"/>
            </c:ext>
          </c:extLst>
        </c:ser>
        <c:ser>
          <c:idx val="4"/>
          <c:order val="4"/>
          <c:tx>
            <c:strRef>
              <c:f>'Emission by sector BaU &amp; ET'!$A$26</c:f>
              <c:strCache>
                <c:ptCount val="1"/>
                <c:pt idx="0">
                  <c:v>Agriculture</c:v>
                </c:pt>
              </c:strCache>
            </c:strRef>
          </c:tx>
          <c:spPr>
            <a:solidFill>
              <a:srgbClr val="00B050"/>
            </a:solidFill>
            <a:ln>
              <a:noFill/>
            </a:ln>
            <a:effectLst/>
          </c:spPr>
          <c:cat>
            <c:numRef>
              <c:f>'Emission by sector BaU &amp; ET'!$L$21:$BJ$21</c:f>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extLst/>
            </c:numRef>
          </c:cat>
          <c:val>
            <c:numRef>
              <c:f>'Emission by sector BaU &amp; ET'!$L$26:$BJ$26</c:f>
              <c:numCache>
                <c:formatCode>_ * #,##0.0_ ;_ * \-#,##0.0_ ;_ * ""\-""??_ ;_ @_ </c:formatCode>
                <c:ptCount val="51"/>
                <c:pt idx="0">
                  <c:v>0.25496322442760938</c:v>
                </c:pt>
                <c:pt idx="1">
                  <c:v>0.27603844748569367</c:v>
                </c:pt>
                <c:pt idx="2">
                  <c:v>0.29823780306093156</c:v>
                </c:pt>
                <c:pt idx="3">
                  <c:v>0.32173266450429144</c:v>
                </c:pt>
                <c:pt idx="4">
                  <c:v>0.34588023946142599</c:v>
                </c:pt>
                <c:pt idx="5">
                  <c:v>0.36943876461631803</c:v>
                </c:pt>
                <c:pt idx="6">
                  <c:v>0.39536431254619842</c:v>
                </c:pt>
                <c:pt idx="7">
                  <c:v>0.42284216943704173</c:v>
                </c:pt>
                <c:pt idx="8">
                  <c:v>0.45124391870854436</c:v>
                </c:pt>
                <c:pt idx="9">
                  <c:v>0.4801257033745594</c:v>
                </c:pt>
                <c:pt idx="10">
                  <c:v>0.51067348055880157</c:v>
                </c:pt>
                <c:pt idx="11">
                  <c:v>0.5283098849502994</c:v>
                </c:pt>
                <c:pt idx="12">
                  <c:v>0.55988173448192469</c:v>
                </c:pt>
                <c:pt idx="13">
                  <c:v>0.59223751686275949</c:v>
                </c:pt>
                <c:pt idx="14">
                  <c:v>0.62622352408314486</c:v>
                </c:pt>
                <c:pt idx="15">
                  <c:v>0.66168313163398174</c:v>
                </c:pt>
                <c:pt idx="16">
                  <c:v>0.69846181513830274</c:v>
                </c:pt>
                <c:pt idx="17">
                  <c:v>0.73703154726846176</c:v>
                </c:pt>
                <c:pt idx="18">
                  <c:v>0.77732209109152228</c:v>
                </c:pt>
                <c:pt idx="19">
                  <c:v>0.81923436235308866</c:v>
                </c:pt>
                <c:pt idx="20">
                  <c:v>0.86255604540564124</c:v>
                </c:pt>
                <c:pt idx="21">
                  <c:v>0.89250506458395529</c:v>
                </c:pt>
                <c:pt idx="22">
                  <c:v>0.92278599254804239</c:v>
                </c:pt>
                <c:pt idx="23">
                  <c:v>0.95315820506612625</c:v>
                </c:pt>
                <c:pt idx="24">
                  <c:v>0.98363797727815094</c:v>
                </c:pt>
                <c:pt idx="25">
                  <c:v>1.0140927914456264</c:v>
                </c:pt>
                <c:pt idx="26">
                  <c:v>1.0440415048494565</c:v>
                </c:pt>
                <c:pt idx="27">
                  <c:v>1.0739602363650276</c:v>
                </c:pt>
                <c:pt idx="28">
                  <c:v>1.1034429457237509</c:v>
                </c:pt>
                <c:pt idx="29">
                  <c:v>1.1327537274354251</c:v>
                </c:pt>
                <c:pt idx="30">
                  <c:v>1.1615890002843432</c:v>
                </c:pt>
                <c:pt idx="31">
                  <c:v>1.0970596984110637</c:v>
                </c:pt>
                <c:pt idx="32">
                  <c:v>1.0281321714876284</c:v>
                </c:pt>
                <c:pt idx="33">
                  <c:v>0.95485648936626555</c:v>
                </c:pt>
                <c:pt idx="34">
                  <c:v>0.87690580578087307</c:v>
                </c:pt>
                <c:pt idx="35">
                  <c:v>0.79405376413832851</c:v>
                </c:pt>
                <c:pt idx="36">
                  <c:v>0.69561868277697703</c:v>
                </c:pt>
                <c:pt idx="37">
                  <c:v>0.58302506317060154</c:v>
                </c:pt>
                <c:pt idx="38">
                  <c:v>0.47203017244971135</c:v>
                </c:pt>
                <c:pt idx="39">
                  <c:v>0.35894489439272398</c:v>
                </c:pt>
                <c:pt idx="40">
                  <c:v>0.2439768824834388</c:v>
                </c:pt>
                <c:pt idx="41">
                  <c:v>0.22216708185509118</c:v>
                </c:pt>
                <c:pt idx="42">
                  <c:v>0.1990546756839035</c:v>
                </c:pt>
                <c:pt idx="43">
                  <c:v>0.17459527430680016</c:v>
                </c:pt>
                <c:pt idx="44">
                  <c:v>0.150279251509704</c:v>
                </c:pt>
                <c:pt idx="45">
                  <c:v>0.12578072195366627</c:v>
                </c:pt>
                <c:pt idx="46">
                  <c:v>0.1001801503015653</c:v>
                </c:pt>
                <c:pt idx="47">
                  <c:v>7.5252259979342886E-2</c:v>
                </c:pt>
                <c:pt idx="48">
                  <c:v>5.0816848487874683E-2</c:v>
                </c:pt>
                <c:pt idx="49">
                  <c:v>2.6162778644551236E-2</c:v>
                </c:pt>
                <c:pt idx="50">
                  <c:v>1.4893700744328166E-5</c:v>
                </c:pt>
              </c:numCache>
              <c:extLst/>
            </c:numRef>
          </c:val>
          <c:extLst>
            <c:ext xmlns:c16="http://schemas.microsoft.com/office/drawing/2014/chart" uri="{C3380CC4-5D6E-409C-BE32-E72D297353CC}">
              <c16:uniqueId val="{00000003-353F-4DDB-BC25-7157067D06DE}"/>
            </c:ext>
          </c:extLst>
        </c:ser>
        <c:ser>
          <c:idx val="6"/>
          <c:order val="6"/>
          <c:tx>
            <c:strRef>
              <c:f>'Emission by sector BaU &amp; ET'!$A$28</c:f>
              <c:strCache>
                <c:ptCount val="1"/>
                <c:pt idx="0">
                  <c:v>Transport</c:v>
                </c:pt>
              </c:strCache>
            </c:strRef>
          </c:tx>
          <c:spPr>
            <a:solidFill>
              <a:srgbClr val="8497B0"/>
            </a:solidFill>
            <a:ln>
              <a:noFill/>
            </a:ln>
            <a:effectLst/>
          </c:spPr>
          <c:cat>
            <c:numRef>
              <c:f>'Emission by sector BaU &amp; ET'!$L$21:$BJ$21</c:f>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extLst/>
            </c:numRef>
          </c:cat>
          <c:val>
            <c:numRef>
              <c:f>'Emission by sector BaU &amp; ET'!$L$28:$BJ$28</c:f>
              <c:numCache>
                <c:formatCode>_ * #,##0.0_ ;_ * \-#,##0.0_ ;_ * ""\-""??_ ;_ @_ </c:formatCode>
                <c:ptCount val="51"/>
                <c:pt idx="0">
                  <c:v>8.8699017778819762</c:v>
                </c:pt>
                <c:pt idx="1">
                  <c:v>9.8902662731394013</c:v>
                </c:pt>
                <c:pt idx="2">
                  <c:v>10.850441416551458</c:v>
                </c:pt>
                <c:pt idx="3">
                  <c:v>11.83548165386647</c:v>
                </c:pt>
                <c:pt idx="4">
                  <c:v>12.846363184116969</c:v>
                </c:pt>
                <c:pt idx="5">
                  <c:v>13.883140245861659</c:v>
                </c:pt>
                <c:pt idx="6">
                  <c:v>14.918398210657655</c:v>
                </c:pt>
                <c:pt idx="7">
                  <c:v>15.982024027902821</c:v>
                </c:pt>
                <c:pt idx="8">
                  <c:v>17.073797787399595</c:v>
                </c:pt>
                <c:pt idx="9">
                  <c:v>18.025535453506645</c:v>
                </c:pt>
                <c:pt idx="10">
                  <c:v>18.724880789291163</c:v>
                </c:pt>
                <c:pt idx="11">
                  <c:v>19.682806252297681</c:v>
                </c:pt>
                <c:pt idx="12">
                  <c:v>20.776190307152028</c:v>
                </c:pt>
                <c:pt idx="13">
                  <c:v>21.888828579629379</c:v>
                </c:pt>
                <c:pt idx="14">
                  <c:v>23.037311523318131</c:v>
                </c:pt>
                <c:pt idx="15">
                  <c:v>24.218942618381973</c:v>
                </c:pt>
                <c:pt idx="16">
                  <c:v>25.441890201706435</c:v>
                </c:pt>
                <c:pt idx="17">
                  <c:v>26.714884725674423</c:v>
                </c:pt>
                <c:pt idx="18">
                  <c:v>28.036802784378722</c:v>
                </c:pt>
                <c:pt idx="19">
                  <c:v>29.403514536997541</c:v>
                </c:pt>
                <c:pt idx="20">
                  <c:v>30.803414367931868</c:v>
                </c:pt>
                <c:pt idx="21">
                  <c:v>31.688498696273292</c:v>
                </c:pt>
                <c:pt idx="22">
                  <c:v>32.547997131589348</c:v>
                </c:pt>
                <c:pt idx="23">
                  <c:v>33.363330031519226</c:v>
                </c:pt>
                <c:pt idx="24">
                  <c:v>34.12955757563423</c:v>
                </c:pt>
                <c:pt idx="25">
                  <c:v>34.832139103148741</c:v>
                </c:pt>
                <c:pt idx="26">
                  <c:v>35.455799026144497</c:v>
                </c:pt>
                <c:pt idx="27">
                  <c:v>36.018304419742414</c:v>
                </c:pt>
                <c:pt idx="28">
                  <c:v>36.488284257577831</c:v>
                </c:pt>
                <c:pt idx="29">
                  <c:v>36.883938332470237</c:v>
                </c:pt>
                <c:pt idx="30">
                  <c:v>37.186498774822596</c:v>
                </c:pt>
                <c:pt idx="31">
                  <c:v>38.109139975971431</c:v>
                </c:pt>
                <c:pt idx="32">
                  <c:v>39.053333402162068</c:v>
                </c:pt>
                <c:pt idx="33">
                  <c:v>40.036194452245894</c:v>
                </c:pt>
                <c:pt idx="34">
                  <c:v>41.045496606569728</c:v>
                </c:pt>
                <c:pt idx="35">
                  <c:v>42.077038600771473</c:v>
                </c:pt>
                <c:pt idx="36">
                  <c:v>39.945076720318454</c:v>
                </c:pt>
                <c:pt idx="37">
                  <c:v>36.300152378937184</c:v>
                </c:pt>
                <c:pt idx="38">
                  <c:v>32.661563173856145</c:v>
                </c:pt>
                <c:pt idx="39">
                  <c:v>28.824572624273586</c:v>
                </c:pt>
                <c:pt idx="40">
                  <c:v>24.959649907448643</c:v>
                </c:pt>
                <c:pt idx="41">
                  <c:v>23.713321970271281</c:v>
                </c:pt>
                <c:pt idx="42">
                  <c:v>22.311294535423844</c:v>
                </c:pt>
                <c:pt idx="43">
                  <c:v>20.741040039574827</c:v>
                </c:pt>
                <c:pt idx="44">
                  <c:v>19.239702997714723</c:v>
                </c:pt>
                <c:pt idx="45">
                  <c:v>17.765858354201892</c:v>
                </c:pt>
                <c:pt idx="46">
                  <c:v>14.825751073664108</c:v>
                </c:pt>
                <c:pt idx="47">
                  <c:v>11.944972196209404</c:v>
                </c:pt>
                <c:pt idx="48">
                  <c:v>9.1275362726472764</c:v>
                </c:pt>
                <c:pt idx="49">
                  <c:v>6.2717261711777734</c:v>
                </c:pt>
                <c:pt idx="50">
                  <c:v>3.1501576247515182</c:v>
                </c:pt>
              </c:numCache>
              <c:extLst/>
            </c:numRef>
          </c:val>
          <c:extLst>
            <c:ext xmlns:c16="http://schemas.microsoft.com/office/drawing/2014/chart" uri="{C3380CC4-5D6E-409C-BE32-E72D297353CC}">
              <c16:uniqueId val="{00000004-353F-4DDB-BC25-7157067D06DE}"/>
            </c:ext>
          </c:extLst>
        </c:ser>
        <c:dLbls>
          <c:showLegendKey val="0"/>
          <c:showVal val="0"/>
          <c:showCatName val="0"/>
          <c:showSerName val="0"/>
          <c:showPercent val="0"/>
          <c:showBubbleSize val="0"/>
        </c:dLbls>
        <c:axId val="1071313552"/>
        <c:axId val="1071307312"/>
        <c:extLst>
          <c:ext xmlns:c15="http://schemas.microsoft.com/office/drawing/2012/chart" uri="{02D57815-91ED-43cb-92C2-25804820EDAC}">
            <c15:filteredAreaSeries>
              <c15:ser>
                <c:idx val="3"/>
                <c:order val="3"/>
                <c:tx>
                  <c:strRef>
                    <c:extLst>
                      <c:ext uri="{02D57815-91ED-43cb-92C2-25804820EDAC}">
                        <c15:formulaRef>
                          <c15:sqref>'Emission by sector BaU &amp; ET'!$A$25</c15:sqref>
                        </c15:formulaRef>
                      </c:ext>
                    </c:extLst>
                    <c:strCache>
                      <c:ptCount val="1"/>
                      <c:pt idx="0">
                        <c:v>VALCo*** added to indust</c:v>
                      </c:pt>
                    </c:strCache>
                  </c:strRef>
                </c:tx>
                <c:spPr>
                  <a:solidFill>
                    <a:schemeClr val="accent4"/>
                  </a:solidFill>
                  <a:ln>
                    <a:noFill/>
                  </a:ln>
                  <a:effectLst/>
                </c:spPr>
                <c:cat>
                  <c:numRef>
                    <c:extLst>
                      <c:ext uri="{02D57815-91ED-43cb-92C2-25804820EDAC}">
                        <c15:formulaRef>
                          <c15:sqref>'Emission by sector BaU &amp; ET'!$L$21:$BJ$21</c15:sqref>
                        </c15:formulaRef>
                      </c:ext>
                    </c:extLst>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numRef>
                </c:cat>
                <c:val>
                  <c:numRef>
                    <c:extLst>
                      <c:ext uri="{02D57815-91ED-43cb-92C2-25804820EDAC}">
                        <c15:formulaRef>
                          <c15:sqref>'Emission by sector BaU &amp; ET'!$L$25:$BJ$25</c15:sqref>
                        </c15:formulaRef>
                      </c:ext>
                    </c:extLst>
                    <c:numCache>
                      <c:formatCode>_ * #,##0.0_ ;_ * \-#,##0.0_ ;_ * ""\-""??_ ;_ @_ </c:formatCode>
                      <c:ptCount val="51"/>
                      <c:pt idx="0">
                        <c:v>1.2286701450767656</c:v>
                      </c:pt>
                      <c:pt idx="1">
                        <c:v>1.2723167939240689</c:v>
                      </c:pt>
                      <c:pt idx="2">
                        <c:v>1.3148268945280717</c:v>
                      </c:pt>
                      <c:pt idx="3">
                        <c:v>1.3565239082791729</c:v>
                      </c:pt>
                      <c:pt idx="4">
                        <c:v>1.3642205098973821</c:v>
                      </c:pt>
                      <c:pt idx="5">
                        <c:v>1.3036799635337477</c:v>
                      </c:pt>
                      <c:pt idx="6">
                        <c:v>1.2994178748085095</c:v>
                      </c:pt>
                      <c:pt idx="7">
                        <c:v>1.3057835427729578</c:v>
                      </c:pt>
                      <c:pt idx="8">
                        <c:v>1.3018974694097372</c:v>
                      </c:pt>
                      <c:pt idx="9">
                        <c:v>1.2881344042445526</c:v>
                      </c:pt>
                      <c:pt idx="10">
                        <c:v>1.2818232982916862</c:v>
                      </c:pt>
                      <c:pt idx="11">
                        <c:v>1.0554809137448709</c:v>
                      </c:pt>
                      <c:pt idx="12">
                        <c:v>1.0659740542764957</c:v>
                      </c:pt>
                      <c:pt idx="13">
                        <c:v>1.0645889994888404</c:v>
                      </c:pt>
                      <c:pt idx="14">
                        <c:v>1.0640288390642396</c:v>
                      </c:pt>
                      <c:pt idx="15">
                        <c:v>1.0613607340502382</c:v>
                      </c:pt>
                      <c:pt idx="16">
                        <c:v>1.087796377471915</c:v>
                      </c:pt>
                      <c:pt idx="17">
                        <c:v>1.1165021635391437</c:v>
                      </c:pt>
                      <c:pt idx="18">
                        <c:v>1.146021863424874</c:v>
                      </c:pt>
                      <c:pt idx="19">
                        <c:v>1.1749678272112376</c:v>
                      </c:pt>
                      <c:pt idx="20">
                        <c:v>1.2013309197717195</c:v>
                      </c:pt>
                      <c:pt idx="21">
                        <c:v>1.1934777611333336</c:v>
                      </c:pt>
                      <c:pt idx="22">
                        <c:v>1.1843789696506195</c:v>
                      </c:pt>
                      <c:pt idx="23">
                        <c:v>1.1725269193860146</c:v>
                      </c:pt>
                      <c:pt idx="24">
                        <c:v>1.1584018070025317</c:v>
                      </c:pt>
                      <c:pt idx="25">
                        <c:v>1.1414922502241496</c:v>
                      </c:pt>
                      <c:pt idx="26">
                        <c:v>1.1222764276101975</c:v>
                      </c:pt>
                      <c:pt idx="27">
                        <c:v>1.1017334918899224</c:v>
                      </c:pt>
                      <c:pt idx="28">
                        <c:v>1.0781535647759204</c:v>
                      </c:pt>
                      <c:pt idx="29">
                        <c:v>1.053672791074326</c:v>
                      </c:pt>
                      <c:pt idx="30">
                        <c:v>1.0275667690577068</c:v>
                      </c:pt>
                      <c:pt idx="31">
                        <c:v>0.98353203449509163</c:v>
                      </c:pt>
                      <c:pt idx="32">
                        <c:v>0.93863430793480362</c:v>
                      </c:pt>
                      <c:pt idx="33">
                        <c:v>0.89409944000723574</c:v>
                      </c:pt>
                      <c:pt idx="34">
                        <c:v>0.84938616759076757</c:v>
                      </c:pt>
                      <c:pt idx="35">
                        <c:v>0.80448166193596848</c:v>
                      </c:pt>
                      <c:pt idx="36">
                        <c:v>0.71062697295922661</c:v>
                      </c:pt>
                      <c:pt idx="37">
                        <c:v>0.5763310182308935</c:v>
                      </c:pt>
                      <c:pt idx="38">
                        <c:v>0.47627631905403572</c:v>
                      </c:pt>
                      <c:pt idx="39">
                        <c:v>0.39415546210762875</c:v>
                      </c:pt>
                      <c:pt idx="40">
                        <c:v>0.33188143139492077</c:v>
                      </c:pt>
                      <c:pt idx="41">
                        <c:v>0.29297213949371409</c:v>
                      </c:pt>
                      <c:pt idx="42">
                        <c:v>0.25492995314976169</c:v>
                      </c:pt>
                      <c:pt idx="43">
                        <c:v>0.21770399486203548</c:v>
                      </c:pt>
                      <c:pt idx="44">
                        <c:v>0.18737018739247832</c:v>
                      </c:pt>
                      <c:pt idx="45">
                        <c:v>0.16225006310633311</c:v>
                      </c:pt>
                      <c:pt idx="46">
                        <c:v>0.13862388401081313</c:v>
                      </c:pt>
                      <c:pt idx="47">
                        <c:v>0.12306199264827701</c:v>
                      </c:pt>
                      <c:pt idx="48">
                        <c:v>0.11446912352740381</c:v>
                      </c:pt>
                      <c:pt idx="49">
                        <c:v>0.11007267081726753</c:v>
                      </c:pt>
                      <c:pt idx="50">
                        <c:v>0.10606882408836693</c:v>
                      </c:pt>
                    </c:numCache>
                  </c:numRef>
                </c:val>
                <c:extLst>
                  <c:ext xmlns:c16="http://schemas.microsoft.com/office/drawing/2014/chart" uri="{C3380CC4-5D6E-409C-BE32-E72D297353CC}">
                    <c16:uniqueId val="{00000005-353F-4DDB-BC25-7157067D06DE}"/>
                  </c:ext>
                </c:extLst>
              </c15:ser>
            </c15:filteredAreaSeries>
            <c15:filteredAreaSeries>
              <c15:ser>
                <c:idx val="5"/>
                <c:order val="5"/>
                <c:tx>
                  <c:strRef>
                    <c:extLst xmlns:c15="http://schemas.microsoft.com/office/drawing/2012/chart">
                      <c:ext xmlns:c15="http://schemas.microsoft.com/office/drawing/2012/chart" uri="{02D57815-91ED-43cb-92C2-25804820EDAC}">
                        <c15:formulaRef>
                          <c15:sqref>'Emission by sector BaU &amp; ET'!$A$27</c15:sqref>
                        </c15:formulaRef>
                      </c:ext>
                    </c:extLst>
                    <c:strCache>
                      <c:ptCount val="1"/>
                      <c:pt idx="0">
                        <c:v>Transport**</c:v>
                      </c:pt>
                    </c:strCache>
                  </c:strRef>
                </c:tx>
                <c:spPr>
                  <a:solidFill>
                    <a:schemeClr val="accent6"/>
                  </a:solidFill>
                  <a:ln>
                    <a:noFill/>
                  </a:ln>
                  <a:effectLst/>
                </c:spPr>
                <c:cat>
                  <c:numRef>
                    <c:extLst xmlns:c15="http://schemas.microsoft.com/office/drawing/2012/chart">
                      <c:ext xmlns:c15="http://schemas.microsoft.com/office/drawing/2012/chart" uri="{02D57815-91ED-43cb-92C2-25804820EDAC}">
                        <c15:formulaRef>
                          <c15:sqref>'Emission by sector BaU &amp; ET'!$L$21:$BJ$21</c15:sqref>
                        </c15:formulaRef>
                      </c:ext>
                    </c:extLst>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numRef>
                </c:cat>
                <c:val>
                  <c:numRef>
                    <c:extLst xmlns:c15="http://schemas.microsoft.com/office/drawing/2012/chart">
                      <c:ext xmlns:c15="http://schemas.microsoft.com/office/drawing/2012/chart" uri="{02D57815-91ED-43cb-92C2-25804820EDAC}">
                        <c15:formulaRef>
                          <c15:sqref>'Emission by sector BaU &amp; ET'!$L$27:$BJ$27</c15:sqref>
                        </c15:formulaRef>
                      </c:ext>
                    </c:extLst>
                    <c:numCache>
                      <c:formatCode>_ * #,##0.0_ ;_ * \-#,##0.0_ ;_ * ""\-""??_ ;_ @_ </c:formatCode>
                      <c:ptCount val="51"/>
                      <c:pt idx="0">
                        <c:v>0.97481209734178598</c:v>
                      </c:pt>
                      <c:pt idx="1">
                        <c:v>1.4243683320184175</c:v>
                      </c:pt>
                      <c:pt idx="2">
                        <c:v>1.8149456794098384</c:v>
                      </c:pt>
                      <c:pt idx="3">
                        <c:v>2.2287900325436394</c:v>
                      </c:pt>
                      <c:pt idx="4">
                        <c:v>2.6670202423099596</c:v>
                      </c:pt>
                      <c:pt idx="5">
                        <c:v>3.130439018269918</c:v>
                      </c:pt>
                      <c:pt idx="6">
                        <c:v>3.6215523341319797</c:v>
                      </c:pt>
                      <c:pt idx="7">
                        <c:v>4.1412854194521556</c:v>
                      </c:pt>
                      <c:pt idx="8">
                        <c:v>4.6908631444490085</c:v>
                      </c:pt>
                      <c:pt idx="9">
                        <c:v>5.0873629619952387</c:v>
                      </c:pt>
                      <c:pt idx="10">
                        <c:v>5.3940777322119953</c:v>
                      </c:pt>
                      <c:pt idx="11">
                        <c:v>5.8785910301591331</c:v>
                      </c:pt>
                      <c:pt idx="12">
                        <c:v>6.4121612984444294</c:v>
                      </c:pt>
                      <c:pt idx="13">
                        <c:v>6.9629983366045076</c:v>
                      </c:pt>
                      <c:pt idx="14">
                        <c:v>7.5354982338203884</c:v>
                      </c:pt>
                      <c:pt idx="15">
                        <c:v>8.1296374232339073</c:v>
                      </c:pt>
                      <c:pt idx="16">
                        <c:v>8.7981388573647603</c:v>
                      </c:pt>
                      <c:pt idx="17">
                        <c:v>9.501246106324329</c:v>
                      </c:pt>
                      <c:pt idx="18">
                        <c:v>10.239608447813541</c:v>
                      </c:pt>
                      <c:pt idx="19">
                        <c:v>11.013431698061106</c:v>
                      </c:pt>
                      <c:pt idx="20">
                        <c:v>11.821440976961881</c:v>
                      </c:pt>
                      <c:pt idx="21">
                        <c:v>12.45786716700521</c:v>
                      </c:pt>
                      <c:pt idx="22">
                        <c:v>13.097444426968245</c:v>
                      </c:pt>
                      <c:pt idx="23">
                        <c:v>13.734087953510048</c:v>
                      </c:pt>
                      <c:pt idx="24">
                        <c:v>14.364491891098245</c:v>
                      </c:pt>
                      <c:pt idx="25">
                        <c:v>14.982553008018789</c:v>
                      </c:pt>
                      <c:pt idx="26">
                        <c:v>15.640593088857624</c:v>
                      </c:pt>
                      <c:pt idx="27">
                        <c:v>16.285292382287157</c:v>
                      </c:pt>
                      <c:pt idx="28">
                        <c:v>16.904448507886809</c:v>
                      </c:pt>
                      <c:pt idx="29">
                        <c:v>17.500681756324777</c:v>
                      </c:pt>
                      <c:pt idx="30">
                        <c:v>18.065356292951275</c:v>
                      </c:pt>
                      <c:pt idx="31">
                        <c:v>18.61170728230908</c:v>
                      </c:pt>
                      <c:pt idx="32">
                        <c:v>19.120062854370502</c:v>
                      </c:pt>
                      <c:pt idx="33">
                        <c:v>19.591425407927499</c:v>
                      </c:pt>
                      <c:pt idx="34">
                        <c:v>20.015063894072224</c:v>
                      </c:pt>
                      <c:pt idx="35">
                        <c:v>20.382722935655142</c:v>
                      </c:pt>
                      <c:pt idx="36">
                        <c:v>19.923224642414532</c:v>
                      </c:pt>
                      <c:pt idx="37">
                        <c:v>18.724152315996765</c:v>
                      </c:pt>
                      <c:pt idx="38">
                        <c:v>17.571545677579412</c:v>
                      </c:pt>
                      <c:pt idx="39">
                        <c:v>16.349101030971628</c:v>
                      </c:pt>
                      <c:pt idx="40">
                        <c:v>15.125324651983629</c:v>
                      </c:pt>
                      <c:pt idx="41">
                        <c:v>14.681820101554861</c:v>
                      </c:pt>
                      <c:pt idx="42">
                        <c:v>14.123156465687984</c:v>
                      </c:pt>
                      <c:pt idx="43">
                        <c:v>13.438378012037756</c:v>
                      </c:pt>
                      <c:pt idx="44">
                        <c:v>12.754268892307305</c:v>
                      </c:pt>
                      <c:pt idx="45">
                        <c:v>12.050587249356452</c:v>
                      </c:pt>
                      <c:pt idx="46">
                        <c:v>10.383767533100166</c:v>
                      </c:pt>
                      <c:pt idx="47">
                        <c:v>8.6854796845936342</c:v>
                      </c:pt>
                      <c:pt idx="48">
                        <c:v>6.9648714483175347</c:v>
                      </c:pt>
                      <c:pt idx="49">
                        <c:v>5.1658462366824596</c:v>
                      </c:pt>
                      <c:pt idx="50">
                        <c:v>3.149001948159702</c:v>
                      </c:pt>
                    </c:numCache>
                  </c:numRef>
                </c:val>
                <c:extLst xmlns:c15="http://schemas.microsoft.com/office/drawing/2012/chart">
                  <c:ext xmlns:c16="http://schemas.microsoft.com/office/drawing/2014/chart" uri="{C3380CC4-5D6E-409C-BE32-E72D297353CC}">
                    <c16:uniqueId val="{00000006-353F-4DDB-BC25-7157067D06DE}"/>
                  </c:ext>
                </c:extLst>
              </c15:ser>
            </c15:filteredAreaSeries>
          </c:ext>
        </c:extLst>
      </c:areaChart>
      <c:catAx>
        <c:axId val="1071313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en-US"/>
          </a:p>
        </c:txPr>
        <c:crossAx val="1071307312"/>
        <c:crosses val="autoZero"/>
        <c:auto val="1"/>
        <c:lblAlgn val="ctr"/>
        <c:lblOffset val="100"/>
        <c:tickLblSkip val="10"/>
        <c:noMultiLvlLbl val="0"/>
      </c:catAx>
      <c:valAx>
        <c:axId val="1071307312"/>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4000" b="1" i="0" u="none" strike="noStrike" kern="1200" baseline="0">
                    <a:solidFill>
                      <a:schemeClr val="tx1">
                        <a:lumMod val="65000"/>
                        <a:lumOff val="35000"/>
                      </a:schemeClr>
                    </a:solidFill>
                    <a:latin typeface="+mn-lt"/>
                    <a:ea typeface="+mn-ea"/>
                    <a:cs typeface="+mn-cs"/>
                  </a:defRPr>
                </a:pPr>
                <a:r>
                  <a:rPr lang="en-US" b="1" dirty="0"/>
                  <a:t>Mt CO</a:t>
                </a:r>
                <a:r>
                  <a:rPr lang="en-US" b="1" baseline="-25000" dirty="0"/>
                  <a:t>2-eq</a:t>
                </a:r>
              </a:p>
            </c:rich>
          </c:tx>
          <c:overlay val="0"/>
          <c:spPr>
            <a:noFill/>
            <a:ln>
              <a:noFill/>
            </a:ln>
            <a:effectLst/>
          </c:spPr>
          <c:txPr>
            <a:bodyPr rot="-5400000" spcFirstLastPara="1" vertOverflow="ellipsis" vert="horz" wrap="square" anchor="ctr" anchorCtr="1"/>
            <a:lstStyle/>
            <a:p>
              <a:pPr>
                <a:defRPr sz="4000" b="1"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en-US"/>
          </a:p>
        </c:txPr>
        <c:crossAx val="1071313552"/>
        <c:crosses val="autoZero"/>
        <c:crossBetween val="midCat"/>
        <c:majorUnit val="20"/>
      </c:valAx>
      <c:spPr>
        <a:noFill/>
        <a:ln>
          <a:noFill/>
        </a:ln>
        <a:effectLst/>
      </c:spPr>
    </c:plotArea>
    <c:legend>
      <c:legendPos val="b"/>
      <c:layout>
        <c:manualLayout>
          <c:xMode val="edge"/>
          <c:yMode val="edge"/>
          <c:x val="0.26659814032644902"/>
          <c:y val="0.91815225202132678"/>
          <c:w val="0.64007666474246505"/>
          <c:h val="5.9277561033183657E-2"/>
        </c:manualLayout>
      </c:layout>
      <c:overlay val="0"/>
      <c:spPr>
        <a:noFill/>
        <a:ln>
          <a:noFill/>
        </a:ln>
        <a:effectLst/>
      </c:spPr>
      <c:txPr>
        <a:bodyPr rot="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4000"/>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4000" b="1" i="0" u="none" strike="noStrike" kern="1200" spc="0" baseline="0">
                <a:solidFill>
                  <a:schemeClr val="tx1">
                    <a:lumMod val="65000"/>
                    <a:lumOff val="35000"/>
                  </a:schemeClr>
                </a:solidFill>
                <a:latin typeface="Bookman Old Style" panose="02050604050505020204" pitchFamily="18" charset="0"/>
                <a:ea typeface="+mn-ea"/>
                <a:cs typeface="+mn-cs"/>
              </a:defRPr>
            </a:pPr>
            <a:r>
              <a:rPr lang="en-US" sz="4000" b="1" dirty="0">
                <a:latin typeface="Bookman Old Style" panose="02050604050505020204" pitchFamily="18" charset="0"/>
              </a:rPr>
              <a:t>INSTALLED CAPACITY</a:t>
            </a:r>
          </a:p>
        </c:rich>
      </c:tx>
      <c:layout>
        <c:manualLayout>
          <c:xMode val="edge"/>
          <c:yMode val="edge"/>
          <c:x val="0.4072155682433245"/>
          <c:y val="4.3508207194873266E-4"/>
        </c:manualLayout>
      </c:layout>
      <c:overlay val="0"/>
      <c:spPr>
        <a:noFill/>
        <a:ln>
          <a:noFill/>
        </a:ln>
        <a:effectLst/>
      </c:spPr>
      <c:txPr>
        <a:bodyPr rot="0" spcFirstLastPara="1" vertOverflow="ellipsis" vert="horz" wrap="square" anchor="ctr" anchorCtr="1"/>
        <a:lstStyle/>
        <a:p>
          <a:pPr>
            <a:defRPr sz="4000" b="1" i="0" u="none" strike="noStrike" kern="1200" spc="0" baseline="0">
              <a:solidFill>
                <a:schemeClr val="tx1">
                  <a:lumMod val="65000"/>
                  <a:lumOff val="35000"/>
                </a:schemeClr>
              </a:solidFill>
              <a:latin typeface="Bookman Old Style" panose="02050604050505020204" pitchFamily="18" charset="0"/>
              <a:ea typeface="+mn-ea"/>
              <a:cs typeface="+mn-cs"/>
            </a:defRPr>
          </a:pPr>
          <a:endParaRPr lang="en-US"/>
        </a:p>
      </c:txPr>
    </c:title>
    <c:autoTitleDeleted val="0"/>
    <c:plotArea>
      <c:layout>
        <c:manualLayout>
          <c:layoutTarget val="inner"/>
          <c:xMode val="edge"/>
          <c:yMode val="edge"/>
          <c:x val="9.9234113768943949E-2"/>
          <c:y val="2.4947287653735103E-2"/>
          <c:w val="0.85095969524296367"/>
          <c:h val="0.85388831422609346"/>
        </c:manualLayout>
      </c:layout>
      <c:areaChart>
        <c:grouping val="stacked"/>
        <c:varyColors val="0"/>
        <c:ser>
          <c:idx val="3"/>
          <c:order val="0"/>
          <c:tx>
            <c:strRef>
              <c:f>'[Chart in Microsoft PowerPoint]ET'!$A$49</c:f>
              <c:strCache>
                <c:ptCount val="1"/>
                <c:pt idx="0">
                  <c:v>Nuclear</c:v>
                </c:pt>
              </c:strCache>
            </c:strRef>
          </c:tx>
          <c:spPr>
            <a:solidFill>
              <a:srgbClr val="0070C0"/>
            </a:solidFill>
            <a:ln>
              <a:noFill/>
            </a:ln>
            <a:effectLst/>
          </c:spPr>
          <c:cat>
            <c:numRef>
              <c:f>'[Chart in Microsoft PowerPoint]ET'!$L$45:$BJ$45</c:f>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numRef>
          </c:cat>
          <c:val>
            <c:numRef>
              <c:f>'[Chart in Microsoft PowerPoint]ET'!$L$49:$BJ$49</c:f>
              <c:numCache>
                <c:formatCode>_ * #,##0.0_ ;_ * \-#,##0.0_ ;_ * ""\-""??_ ;_ @_ </c:formatCode>
                <c:ptCount val="51"/>
                <c:pt idx="0">
                  <c:v>0</c:v>
                </c:pt>
                <c:pt idx="1">
                  <c:v>0</c:v>
                </c:pt>
                <c:pt idx="2">
                  <c:v>0</c:v>
                </c:pt>
                <c:pt idx="3">
                  <c:v>0</c:v>
                </c:pt>
                <c:pt idx="4">
                  <c:v>0</c:v>
                </c:pt>
                <c:pt idx="5">
                  <c:v>0</c:v>
                </c:pt>
                <c:pt idx="6">
                  <c:v>0</c:v>
                </c:pt>
                <c:pt idx="7">
                  <c:v>0</c:v>
                </c:pt>
                <c:pt idx="8">
                  <c:v>0</c:v>
                </c:pt>
                <c:pt idx="9">
                  <c:v>0</c:v>
                </c:pt>
                <c:pt idx="10">
                  <c:v>0</c:v>
                </c:pt>
                <c:pt idx="11">
                  <c:v>1000</c:v>
                </c:pt>
                <c:pt idx="12">
                  <c:v>1000</c:v>
                </c:pt>
                <c:pt idx="13">
                  <c:v>1000</c:v>
                </c:pt>
                <c:pt idx="14">
                  <c:v>1000</c:v>
                </c:pt>
                <c:pt idx="15">
                  <c:v>1000</c:v>
                </c:pt>
                <c:pt idx="16">
                  <c:v>1000</c:v>
                </c:pt>
                <c:pt idx="17">
                  <c:v>1000</c:v>
                </c:pt>
                <c:pt idx="18">
                  <c:v>1000</c:v>
                </c:pt>
                <c:pt idx="19">
                  <c:v>1000</c:v>
                </c:pt>
                <c:pt idx="20">
                  <c:v>1000</c:v>
                </c:pt>
                <c:pt idx="21">
                  <c:v>1000</c:v>
                </c:pt>
                <c:pt idx="22">
                  <c:v>1000</c:v>
                </c:pt>
                <c:pt idx="23">
                  <c:v>1729.49746</c:v>
                </c:pt>
                <c:pt idx="24">
                  <c:v>2638.6493599999999</c:v>
                </c:pt>
                <c:pt idx="25">
                  <c:v>3682.1676599999996</c:v>
                </c:pt>
                <c:pt idx="26">
                  <c:v>4811.4891599999992</c:v>
                </c:pt>
                <c:pt idx="27">
                  <c:v>5962.0973599999998</c:v>
                </c:pt>
                <c:pt idx="28">
                  <c:v>7691.1021600000004</c:v>
                </c:pt>
                <c:pt idx="29">
                  <c:v>9249.9995600000002</c:v>
                </c:pt>
                <c:pt idx="30">
                  <c:v>10527.54076</c:v>
                </c:pt>
                <c:pt idx="31">
                  <c:v>11604.517060000002</c:v>
                </c:pt>
                <c:pt idx="32">
                  <c:v>12735.632960000003</c:v>
                </c:pt>
                <c:pt idx="33">
                  <c:v>13923.786660000003</c:v>
                </c:pt>
                <c:pt idx="34">
                  <c:v>15172.034460000003</c:v>
                </c:pt>
                <c:pt idx="35">
                  <c:v>18261.982760000003</c:v>
                </c:pt>
                <c:pt idx="36">
                  <c:v>19197.604170000002</c:v>
                </c:pt>
                <c:pt idx="37">
                  <c:v>20163.857150000003</c:v>
                </c:pt>
                <c:pt idx="38">
                  <c:v>21184.294149999998</c:v>
                </c:pt>
                <c:pt idx="39">
                  <c:v>22269.520050000003</c:v>
                </c:pt>
                <c:pt idx="40">
                  <c:v>23430.485650000002</c:v>
                </c:pt>
                <c:pt idx="41">
                  <c:v>24455.002350000002</c:v>
                </c:pt>
                <c:pt idx="42">
                  <c:v>25524.502650000002</c:v>
                </c:pt>
                <c:pt idx="43">
                  <c:v>26657.907650000001</c:v>
                </c:pt>
                <c:pt idx="44">
                  <c:v>27861.575950000002</c:v>
                </c:pt>
                <c:pt idx="45">
                  <c:v>29125.141950000001</c:v>
                </c:pt>
                <c:pt idx="46">
                  <c:v>30744.002250000001</c:v>
                </c:pt>
                <c:pt idx="47">
                  <c:v>32428.586649999994</c:v>
                </c:pt>
                <c:pt idx="48">
                  <c:v>34195.143649999998</c:v>
                </c:pt>
                <c:pt idx="49">
                  <c:v>36064.893750000003</c:v>
                </c:pt>
                <c:pt idx="50">
                  <c:v>38060.649149999997</c:v>
                </c:pt>
              </c:numCache>
            </c:numRef>
          </c:val>
          <c:extLst>
            <c:ext xmlns:c16="http://schemas.microsoft.com/office/drawing/2014/chart" uri="{C3380CC4-5D6E-409C-BE32-E72D297353CC}">
              <c16:uniqueId val="{00000000-8CCA-44E2-9979-49E7912520B7}"/>
            </c:ext>
          </c:extLst>
        </c:ser>
        <c:ser>
          <c:idx val="0"/>
          <c:order val="1"/>
          <c:tx>
            <c:strRef>
              <c:f>'[Chart in Microsoft PowerPoint]ET'!$A$46</c:f>
              <c:strCache>
                <c:ptCount val="1"/>
                <c:pt idx="0">
                  <c:v>Natural Gas</c:v>
                </c:pt>
              </c:strCache>
            </c:strRef>
          </c:tx>
          <c:spPr>
            <a:solidFill>
              <a:srgbClr val="DAA600"/>
            </a:solidFill>
            <a:ln>
              <a:noFill/>
            </a:ln>
            <a:effectLst/>
          </c:spPr>
          <c:cat>
            <c:numRef>
              <c:f>'[Chart in Microsoft PowerPoint]ET'!$L$45:$BJ$45</c:f>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numRef>
          </c:cat>
          <c:val>
            <c:numRef>
              <c:f>'[Chart in Microsoft PowerPoint]ET'!$L$46:$BJ$46</c:f>
              <c:numCache>
                <c:formatCode>_(* #,##0.0_);_(* \(#,##0.0\);_(* "-"?_);_(@_)</c:formatCode>
                <c:ptCount val="51"/>
                <c:pt idx="0">
                  <c:v>3743.42</c:v>
                </c:pt>
                <c:pt idx="1">
                  <c:v>3940.92</c:v>
                </c:pt>
                <c:pt idx="2">
                  <c:v>3661</c:v>
                </c:pt>
                <c:pt idx="3">
                  <c:v>3661</c:v>
                </c:pt>
                <c:pt idx="4">
                  <c:v>3661</c:v>
                </c:pt>
                <c:pt idx="5">
                  <c:v>6022.4092999999993</c:v>
                </c:pt>
                <c:pt idx="6">
                  <c:v>6376.7864800000007</c:v>
                </c:pt>
                <c:pt idx="7">
                  <c:v>6733.2524699999994</c:v>
                </c:pt>
                <c:pt idx="8">
                  <c:v>7569.8912799999998</c:v>
                </c:pt>
                <c:pt idx="9">
                  <c:v>7848.0169399999995</c:v>
                </c:pt>
                <c:pt idx="10">
                  <c:v>8071.2900599999994</c:v>
                </c:pt>
                <c:pt idx="11">
                  <c:v>7751.2900600000003</c:v>
                </c:pt>
                <c:pt idx="12">
                  <c:v>8001.3032100000009</c:v>
                </c:pt>
                <c:pt idx="13">
                  <c:v>8530.5578500000011</c:v>
                </c:pt>
                <c:pt idx="14">
                  <c:v>9081.4698499999995</c:v>
                </c:pt>
                <c:pt idx="15">
                  <c:v>9661.9720099999995</c:v>
                </c:pt>
                <c:pt idx="16">
                  <c:v>10253.03491</c:v>
                </c:pt>
                <c:pt idx="17">
                  <c:v>10910.13184</c:v>
                </c:pt>
                <c:pt idx="18">
                  <c:v>11586.781220000001</c:v>
                </c:pt>
                <c:pt idx="19">
                  <c:v>12294.251729999998</c:v>
                </c:pt>
                <c:pt idx="20">
                  <c:v>13068.975930000001</c:v>
                </c:pt>
                <c:pt idx="21">
                  <c:v>13775.24613</c:v>
                </c:pt>
                <c:pt idx="22">
                  <c:v>14630.609689999999</c:v>
                </c:pt>
                <c:pt idx="23">
                  <c:v>14630.609690000001</c:v>
                </c:pt>
                <c:pt idx="24">
                  <c:v>14630.609690000001</c:v>
                </c:pt>
                <c:pt idx="25">
                  <c:v>14450.609690000001</c:v>
                </c:pt>
                <c:pt idx="26">
                  <c:v>14250.609690000001</c:v>
                </c:pt>
                <c:pt idx="27">
                  <c:v>14250.609690000001</c:v>
                </c:pt>
                <c:pt idx="28">
                  <c:v>13505.609690000001</c:v>
                </c:pt>
                <c:pt idx="29">
                  <c:v>13165.609690000001</c:v>
                </c:pt>
                <c:pt idx="30">
                  <c:v>13165.609690000001</c:v>
                </c:pt>
                <c:pt idx="31">
                  <c:v>13165.609690000001</c:v>
                </c:pt>
                <c:pt idx="32">
                  <c:v>13165.609690000001</c:v>
                </c:pt>
                <c:pt idx="33">
                  <c:v>13165.609690000001</c:v>
                </c:pt>
                <c:pt idx="34">
                  <c:v>13165.609690000001</c:v>
                </c:pt>
                <c:pt idx="35">
                  <c:v>11379.728490000001</c:v>
                </c:pt>
                <c:pt idx="36">
                  <c:v>11990.376440000002</c:v>
                </c:pt>
                <c:pt idx="37">
                  <c:v>12659.565750000002</c:v>
                </c:pt>
                <c:pt idx="38">
                  <c:v>13368.868340000001</c:v>
                </c:pt>
                <c:pt idx="39">
                  <c:v>14110.797580000002</c:v>
                </c:pt>
                <c:pt idx="40">
                  <c:v>14883.427880000001</c:v>
                </c:pt>
                <c:pt idx="41">
                  <c:v>15599.231600000003</c:v>
                </c:pt>
                <c:pt idx="42">
                  <c:v>16358.477750000002</c:v>
                </c:pt>
                <c:pt idx="43">
                  <c:v>17146.980810000001</c:v>
                </c:pt>
                <c:pt idx="44">
                  <c:v>17963.377310000003</c:v>
                </c:pt>
                <c:pt idx="45">
                  <c:v>18823.301749999999</c:v>
                </c:pt>
                <c:pt idx="46">
                  <c:v>19913.960150000003</c:v>
                </c:pt>
                <c:pt idx="47">
                  <c:v>21095.742920000001</c:v>
                </c:pt>
                <c:pt idx="48">
                  <c:v>22361.415340000003</c:v>
                </c:pt>
                <c:pt idx="49">
                  <c:v>23699.281030000002</c:v>
                </c:pt>
                <c:pt idx="50">
                  <c:v>25096.590030000003</c:v>
                </c:pt>
              </c:numCache>
            </c:numRef>
          </c:val>
          <c:extLst>
            <c:ext xmlns:c16="http://schemas.microsoft.com/office/drawing/2014/chart" uri="{C3380CC4-5D6E-409C-BE32-E72D297353CC}">
              <c16:uniqueId val="{00000001-8CCA-44E2-9979-49E7912520B7}"/>
            </c:ext>
          </c:extLst>
        </c:ser>
        <c:ser>
          <c:idx val="1"/>
          <c:order val="2"/>
          <c:tx>
            <c:strRef>
              <c:f>'[Chart in Microsoft PowerPoint]ET'!$A$47</c:f>
              <c:strCache>
                <c:ptCount val="1"/>
                <c:pt idx="0">
                  <c:v>RE w Hydro</c:v>
                </c:pt>
              </c:strCache>
            </c:strRef>
          </c:tx>
          <c:spPr>
            <a:solidFill>
              <a:srgbClr val="00B050"/>
            </a:solidFill>
            <a:ln>
              <a:noFill/>
            </a:ln>
            <a:effectLst/>
          </c:spPr>
          <c:cat>
            <c:numRef>
              <c:f>'[Chart in Microsoft PowerPoint]ET'!$L$45:$BJ$45</c:f>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numRef>
          </c:cat>
          <c:val>
            <c:numRef>
              <c:f>'[Chart in Microsoft PowerPoint]ET'!$L$47:$BJ$47</c:f>
              <c:numCache>
                <c:formatCode>_(* #,##0.0_);_(* \(#,##0.0\);_(* "-"?_);_(@_)</c:formatCode>
                <c:ptCount val="51"/>
                <c:pt idx="0">
                  <c:v>1405.8999999999999</c:v>
                </c:pt>
                <c:pt idx="1">
                  <c:v>1500.8999999999999</c:v>
                </c:pt>
                <c:pt idx="2">
                  <c:v>1550.8999999999999</c:v>
                </c:pt>
                <c:pt idx="3">
                  <c:v>1628.5226709999999</c:v>
                </c:pt>
                <c:pt idx="4">
                  <c:v>2522.7755209999996</c:v>
                </c:pt>
                <c:pt idx="5">
                  <c:v>2522.7755209999996</c:v>
                </c:pt>
                <c:pt idx="6">
                  <c:v>2522.7755209999996</c:v>
                </c:pt>
                <c:pt idx="7">
                  <c:v>2522.7755209999996</c:v>
                </c:pt>
                <c:pt idx="8">
                  <c:v>2522.7755209999996</c:v>
                </c:pt>
                <c:pt idx="9">
                  <c:v>2746.756961</c:v>
                </c:pt>
                <c:pt idx="10">
                  <c:v>2991.625321</c:v>
                </c:pt>
                <c:pt idx="11">
                  <c:v>3105.2428309999996</c:v>
                </c:pt>
                <c:pt idx="12">
                  <c:v>3226.5507710000002</c:v>
                </c:pt>
                <c:pt idx="13">
                  <c:v>3355.6719210000001</c:v>
                </c:pt>
                <c:pt idx="14">
                  <c:v>3493.6025509999999</c:v>
                </c:pt>
                <c:pt idx="15">
                  <c:v>3640.784541</c:v>
                </c:pt>
                <c:pt idx="16">
                  <c:v>3798.9753609999998</c:v>
                </c:pt>
                <c:pt idx="17">
                  <c:v>3966.9344410000003</c:v>
                </c:pt>
                <c:pt idx="18">
                  <c:v>4145.1034410000002</c:v>
                </c:pt>
                <c:pt idx="19">
                  <c:v>4333.9434709999996</c:v>
                </c:pt>
                <c:pt idx="20">
                  <c:v>4533.9362009999995</c:v>
                </c:pt>
                <c:pt idx="21">
                  <c:v>4757.9909710000002</c:v>
                </c:pt>
                <c:pt idx="22">
                  <c:v>4994.5183710000001</c:v>
                </c:pt>
                <c:pt idx="23">
                  <c:v>5245.2962509999998</c:v>
                </c:pt>
                <c:pt idx="24">
                  <c:v>5511.1277709999995</c:v>
                </c:pt>
                <c:pt idx="25">
                  <c:v>5792.8611609999998</c:v>
                </c:pt>
                <c:pt idx="26">
                  <c:v>6095.5444809999999</c:v>
                </c:pt>
                <c:pt idx="27">
                  <c:v>6416.6314509999993</c:v>
                </c:pt>
                <c:pt idx="28">
                  <c:v>6757.1849209999991</c:v>
                </c:pt>
                <c:pt idx="29">
                  <c:v>7118.3282609999987</c:v>
                </c:pt>
                <c:pt idx="30">
                  <c:v>7501.2479409999996</c:v>
                </c:pt>
                <c:pt idx="31">
                  <c:v>7793.1845610000009</c:v>
                </c:pt>
                <c:pt idx="32">
                  <c:v>8105.2145610000007</c:v>
                </c:pt>
                <c:pt idx="33">
                  <c:v>8438.5725200000015</c:v>
                </c:pt>
                <c:pt idx="34">
                  <c:v>8794.5693700000029</c:v>
                </c:pt>
                <c:pt idx="35">
                  <c:v>9222.9811900000041</c:v>
                </c:pt>
                <c:pt idx="36">
                  <c:v>9722.3738000000048</c:v>
                </c:pt>
                <c:pt idx="37">
                  <c:v>10254.865810000005</c:v>
                </c:pt>
                <c:pt idx="38">
                  <c:v>10822.709630000003</c:v>
                </c:pt>
                <c:pt idx="39">
                  <c:v>11427.660889999999</c:v>
                </c:pt>
                <c:pt idx="40">
                  <c:v>12073.152210000002</c:v>
                </c:pt>
                <c:pt idx="41">
                  <c:v>12677.371950000001</c:v>
                </c:pt>
                <c:pt idx="42">
                  <c:v>13317.115160000003</c:v>
                </c:pt>
                <c:pt idx="43">
                  <c:v>13994.636950000004</c:v>
                </c:pt>
                <c:pt idx="44">
                  <c:v>14712.282240000004</c:v>
                </c:pt>
                <c:pt idx="45">
                  <c:v>15472.394190000001</c:v>
                </c:pt>
                <c:pt idx="46">
                  <c:v>16416.607870000003</c:v>
                </c:pt>
                <c:pt idx="47">
                  <c:v>17423.819490000002</c:v>
                </c:pt>
                <c:pt idx="48">
                  <c:v>18498.255190000003</c:v>
                </c:pt>
                <c:pt idx="49">
                  <c:v>19644.442960000004</c:v>
                </c:pt>
                <c:pt idx="50">
                  <c:v>20867.206829999999</c:v>
                </c:pt>
              </c:numCache>
            </c:numRef>
          </c:val>
          <c:extLst>
            <c:ext xmlns:c16="http://schemas.microsoft.com/office/drawing/2014/chart" uri="{C3380CC4-5D6E-409C-BE32-E72D297353CC}">
              <c16:uniqueId val="{00000002-8CCA-44E2-9979-49E7912520B7}"/>
            </c:ext>
          </c:extLst>
        </c:ser>
        <c:dLbls>
          <c:showLegendKey val="0"/>
          <c:showVal val="0"/>
          <c:showCatName val="0"/>
          <c:showSerName val="0"/>
          <c:showPercent val="0"/>
          <c:showBubbleSize val="0"/>
        </c:dLbls>
        <c:axId val="995934719"/>
        <c:axId val="995936383"/>
        <c:extLst>
          <c:ext xmlns:c15="http://schemas.microsoft.com/office/drawing/2012/chart" uri="{02D57815-91ED-43cb-92C2-25804820EDAC}">
            <c15:filteredAreaSeries>
              <c15:ser>
                <c:idx val="2"/>
                <c:order val="3"/>
                <c:tx>
                  <c:strRef>
                    <c:extLst>
                      <c:ext uri="{02D57815-91ED-43cb-92C2-25804820EDAC}">
                        <c15:formulaRef>
                          <c15:sqref>'[Chart in Microsoft PowerPoint]ET'!$A$48</c15:sqref>
                        </c15:formulaRef>
                      </c:ext>
                    </c:extLst>
                    <c:strCache>
                      <c:ptCount val="1"/>
                      <c:pt idx="0">
                        <c:v>RE w/o ABK</c:v>
                      </c:pt>
                    </c:strCache>
                  </c:strRef>
                </c:tx>
                <c:spPr>
                  <a:solidFill>
                    <a:schemeClr val="accent3"/>
                  </a:solidFill>
                  <a:ln>
                    <a:noFill/>
                  </a:ln>
                  <a:effectLst/>
                </c:spPr>
                <c:cat>
                  <c:numRef>
                    <c:extLst>
                      <c:ext uri="{02D57815-91ED-43cb-92C2-25804820EDAC}">
                        <c15:formulaRef>
                          <c15:sqref>'[Chart in Microsoft PowerPoint]ET'!$L$45:$BJ$45</c15:sqref>
                        </c15:formulaRef>
                      </c:ext>
                    </c:extLst>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numRef>
                </c:cat>
                <c:val>
                  <c:numRef>
                    <c:extLst>
                      <c:ext uri="{02D57815-91ED-43cb-92C2-25804820EDAC}">
                        <c15:formulaRef>
                          <c15:sqref>'[Chart in Microsoft PowerPoint]ET'!$B$48:$BJ$48</c15:sqref>
                        </c15:formulaRef>
                      </c:ext>
                    </c:extLst>
                    <c:numCache>
                      <c:formatCode>_(* #,##0.0_);_(* \(#,##0.0\);_(* "-"?_);_(@_)</c:formatCode>
                      <c:ptCount val="61"/>
                      <c:pt idx="0">
                        <c:v>0</c:v>
                      </c:pt>
                      <c:pt idx="1">
                        <c:v>0</c:v>
                      </c:pt>
                      <c:pt idx="2">
                        <c:v>0</c:v>
                      </c:pt>
                      <c:pt idx="3">
                        <c:v>1.7999999999999545</c:v>
                      </c:pt>
                      <c:pt idx="4">
                        <c:v>1.7999999999999545</c:v>
                      </c:pt>
                      <c:pt idx="5">
                        <c:v>1.7999999999999545</c:v>
                      </c:pt>
                      <c:pt idx="6">
                        <c:v>19.899999999999864</c:v>
                      </c:pt>
                      <c:pt idx="7">
                        <c:v>35.899999999999864</c:v>
                      </c:pt>
                      <c:pt idx="8">
                        <c:v>35.899999999999864</c:v>
                      </c:pt>
                      <c:pt idx="9">
                        <c:v>35.899999999999864</c:v>
                      </c:pt>
                      <c:pt idx="10">
                        <c:v>35.899999999999864</c:v>
                      </c:pt>
                      <c:pt idx="11">
                        <c:v>130.89999999999986</c:v>
                      </c:pt>
                      <c:pt idx="12">
                        <c:v>180.89999999999986</c:v>
                      </c:pt>
                      <c:pt idx="13">
                        <c:v>258.52267099999995</c:v>
                      </c:pt>
                      <c:pt idx="14">
                        <c:v>1152.7755209999996</c:v>
                      </c:pt>
                      <c:pt idx="15">
                        <c:v>1152.7755209999996</c:v>
                      </c:pt>
                      <c:pt idx="16">
                        <c:v>1152.7755209999996</c:v>
                      </c:pt>
                      <c:pt idx="17">
                        <c:v>1152.7755209999996</c:v>
                      </c:pt>
                      <c:pt idx="18">
                        <c:v>1152.7755209999996</c:v>
                      </c:pt>
                      <c:pt idx="19">
                        <c:v>1376.756961</c:v>
                      </c:pt>
                      <c:pt idx="20">
                        <c:v>1621.625321</c:v>
                      </c:pt>
                      <c:pt idx="21">
                        <c:v>1735.2428309999996</c:v>
                      </c:pt>
                      <c:pt idx="22">
                        <c:v>1856.5507710000002</c:v>
                      </c:pt>
                      <c:pt idx="23">
                        <c:v>1985.6719210000001</c:v>
                      </c:pt>
                      <c:pt idx="24">
                        <c:v>2123.6025509999999</c:v>
                      </c:pt>
                      <c:pt idx="25">
                        <c:v>2270.784541</c:v>
                      </c:pt>
                      <c:pt idx="26">
                        <c:v>2428.9753609999998</c:v>
                      </c:pt>
                      <c:pt idx="27">
                        <c:v>2596.9344410000003</c:v>
                      </c:pt>
                      <c:pt idx="28">
                        <c:v>2775.1034410000002</c:v>
                      </c:pt>
                      <c:pt idx="29">
                        <c:v>2963.9434709999996</c:v>
                      </c:pt>
                      <c:pt idx="30">
                        <c:v>3163.9362009999995</c:v>
                      </c:pt>
                      <c:pt idx="31">
                        <c:v>3387.9909710000002</c:v>
                      </c:pt>
                      <c:pt idx="32">
                        <c:v>3624.5183710000001</c:v>
                      </c:pt>
                      <c:pt idx="33">
                        <c:v>3875.2962509999998</c:v>
                      </c:pt>
                      <c:pt idx="34">
                        <c:v>4141.1277709999995</c:v>
                      </c:pt>
                      <c:pt idx="35">
                        <c:v>4422.8611609999998</c:v>
                      </c:pt>
                      <c:pt idx="36">
                        <c:v>4725.5444809999999</c:v>
                      </c:pt>
                      <c:pt idx="37">
                        <c:v>5046.6314509999993</c:v>
                      </c:pt>
                      <c:pt idx="38">
                        <c:v>5387.1849209999991</c:v>
                      </c:pt>
                      <c:pt idx="39">
                        <c:v>5748.3282609999987</c:v>
                      </c:pt>
                      <c:pt idx="40">
                        <c:v>6131.2479409999996</c:v>
                      </c:pt>
                      <c:pt idx="41">
                        <c:v>6423.1845610000009</c:v>
                      </c:pt>
                      <c:pt idx="42">
                        <c:v>6735.2145610000007</c:v>
                      </c:pt>
                      <c:pt idx="43">
                        <c:v>7068.5725200000015</c:v>
                      </c:pt>
                      <c:pt idx="44">
                        <c:v>7424.5693700000029</c:v>
                      </c:pt>
                      <c:pt idx="45">
                        <c:v>7852.9811900000041</c:v>
                      </c:pt>
                      <c:pt idx="46">
                        <c:v>8352.3738000000048</c:v>
                      </c:pt>
                      <c:pt idx="47">
                        <c:v>8884.8658100000048</c:v>
                      </c:pt>
                      <c:pt idx="48">
                        <c:v>9452.709630000003</c:v>
                      </c:pt>
                      <c:pt idx="49">
                        <c:v>10057.660889999999</c:v>
                      </c:pt>
                      <c:pt idx="50">
                        <c:v>10703.152210000002</c:v>
                      </c:pt>
                      <c:pt idx="51">
                        <c:v>11307.371950000001</c:v>
                      </c:pt>
                      <c:pt idx="52">
                        <c:v>11947.115160000003</c:v>
                      </c:pt>
                      <c:pt idx="53">
                        <c:v>12624.636950000004</c:v>
                      </c:pt>
                      <c:pt idx="54">
                        <c:v>13342.282240000004</c:v>
                      </c:pt>
                      <c:pt idx="55">
                        <c:v>14102.394190000001</c:v>
                      </c:pt>
                      <c:pt idx="56">
                        <c:v>15046.607870000003</c:v>
                      </c:pt>
                      <c:pt idx="57">
                        <c:v>16053.819490000002</c:v>
                      </c:pt>
                      <c:pt idx="58">
                        <c:v>17128.255190000003</c:v>
                      </c:pt>
                      <c:pt idx="59">
                        <c:v>18274.442960000004</c:v>
                      </c:pt>
                      <c:pt idx="60">
                        <c:v>19497.206829999999</c:v>
                      </c:pt>
                    </c:numCache>
                  </c:numRef>
                </c:val>
                <c:extLst>
                  <c:ext xmlns:c16="http://schemas.microsoft.com/office/drawing/2014/chart" uri="{C3380CC4-5D6E-409C-BE32-E72D297353CC}">
                    <c16:uniqueId val="{00000003-8CCA-44E2-9979-49E7912520B7}"/>
                  </c:ext>
                </c:extLst>
              </c15:ser>
            </c15:filteredAreaSeries>
          </c:ext>
        </c:extLst>
      </c:areaChart>
      <c:catAx>
        <c:axId val="995934719"/>
        <c:scaling>
          <c:orientation val="minMax"/>
        </c:scaling>
        <c:delete val="0"/>
        <c:axPos val="b"/>
        <c:numFmt formatCode="General"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995936383"/>
        <c:crosses val="autoZero"/>
        <c:auto val="1"/>
        <c:lblAlgn val="ctr"/>
        <c:lblOffset val="100"/>
        <c:tickLblSkip val="10"/>
        <c:tickMarkSkip val="10"/>
        <c:noMultiLvlLbl val="1"/>
      </c:catAx>
      <c:valAx>
        <c:axId val="995936383"/>
        <c:scaling>
          <c:orientation val="minMax"/>
          <c:max val="9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4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4400" b="1" dirty="0">
                    <a:latin typeface="Times New Roman" panose="02020603050405020304" pitchFamily="18" charset="0"/>
                    <a:cs typeface="Times New Roman" panose="02020603050405020304" pitchFamily="18" charset="0"/>
                  </a:rPr>
                  <a:t>CAPACITY</a:t>
                </a:r>
                <a:r>
                  <a:rPr lang="en-US" sz="4400" b="1" baseline="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MW)</a:t>
                </a:r>
              </a:p>
            </c:rich>
          </c:tx>
          <c:layout>
            <c:manualLayout>
              <c:xMode val="edge"/>
              <c:yMode val="edge"/>
              <c:x val="3.4013605442176843E-3"/>
              <c:y val="0.24252355504756429"/>
            </c:manualLayout>
          </c:layout>
          <c:overlay val="0"/>
          <c:spPr>
            <a:noFill/>
            <a:ln>
              <a:noFill/>
            </a:ln>
            <a:effectLst/>
          </c:spPr>
          <c:txPr>
            <a:bodyPr rot="-5400000" spcFirstLastPara="1" vertOverflow="ellipsis" vert="horz" wrap="square" anchor="ctr" anchorCtr="1"/>
            <a:lstStyle/>
            <a:p>
              <a:pPr>
                <a:defRPr sz="4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995934719"/>
        <c:crosses val="autoZero"/>
        <c:crossBetween val="midCat"/>
        <c:majorUnit val="20000"/>
      </c:valAx>
      <c:spPr>
        <a:noFill/>
        <a:ln>
          <a:noFill/>
        </a:ln>
        <a:effectLst/>
      </c:spPr>
    </c:plotArea>
    <c:legend>
      <c:legendPos val="b"/>
      <c:layout>
        <c:manualLayout>
          <c:xMode val="edge"/>
          <c:yMode val="edge"/>
          <c:x val="9.8626064599066621E-4"/>
          <c:y val="0.9320227614439236"/>
          <c:w val="0.51199095883691226"/>
          <c:h val="6.7977238556076444E-2"/>
        </c:manualLayout>
      </c:layout>
      <c:overlay val="0"/>
      <c:spPr>
        <a:noFill/>
        <a:ln>
          <a:noFill/>
        </a:ln>
        <a:effectLst/>
      </c:spPr>
      <c:txPr>
        <a:bodyPr rot="0" spcFirstLastPara="1" vertOverflow="ellipsis" vert="horz" wrap="square" anchor="ctr" anchorCtr="1"/>
        <a:lstStyle/>
        <a:p>
          <a:pPr>
            <a:defRPr sz="3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800" b="1" i="0" u="none" strike="noStrike" kern="1200" baseline="0">
                <a:solidFill>
                  <a:schemeClr val="tx2"/>
                </a:solidFill>
                <a:latin typeface="+mn-lt"/>
                <a:ea typeface="+mn-ea"/>
                <a:cs typeface="+mn-cs"/>
              </a:defRPr>
            </a:pPr>
            <a:r>
              <a:rPr lang="en-US"/>
              <a:t>Total Emissions by Sector in 2019</a:t>
            </a:r>
          </a:p>
        </c:rich>
      </c:tx>
      <c:overlay val="0"/>
      <c:spPr>
        <a:noFill/>
        <a:ln>
          <a:noFill/>
        </a:ln>
        <a:effectLst/>
      </c:spPr>
      <c:txPr>
        <a:bodyPr rot="0" spcFirstLastPara="1" vertOverflow="ellipsis" vert="horz" wrap="square" anchor="ctr" anchorCtr="1"/>
        <a:lstStyle/>
        <a:p>
          <a:pPr>
            <a:defRPr sz="4800" b="1" i="0" u="none" strike="noStrike" kern="1200" baseline="0">
              <a:solidFill>
                <a:schemeClr val="tx2"/>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B0F0"/>
              </a:solidFill>
              <a:ln>
                <a:noFill/>
              </a:ln>
              <a:effectLst/>
              <a:sp3d/>
            </c:spPr>
            <c:extLst>
              <c:ext xmlns:c16="http://schemas.microsoft.com/office/drawing/2014/chart" uri="{C3380CC4-5D6E-409C-BE32-E72D297353CC}">
                <c16:uniqueId val="{00000001-CF5F-4C1C-902B-402556DEF26F}"/>
              </c:ext>
            </c:extLst>
          </c:dPt>
          <c:dPt>
            <c:idx val="1"/>
            <c:bubble3D val="0"/>
            <c:spPr>
              <a:solidFill>
                <a:srgbClr val="FC0D1B"/>
              </a:solidFill>
              <a:ln>
                <a:noFill/>
              </a:ln>
              <a:effectLst/>
              <a:sp3d/>
            </c:spPr>
            <c:extLst>
              <c:ext xmlns:c16="http://schemas.microsoft.com/office/drawing/2014/chart" uri="{C3380CC4-5D6E-409C-BE32-E72D297353CC}">
                <c16:uniqueId val="{00000003-CF5F-4C1C-902B-402556DEF26F}"/>
              </c:ext>
            </c:extLst>
          </c:dPt>
          <c:dPt>
            <c:idx val="2"/>
            <c:bubble3D val="0"/>
            <c:spPr>
              <a:solidFill>
                <a:srgbClr val="00B050"/>
              </a:solidFill>
              <a:ln>
                <a:noFill/>
              </a:ln>
              <a:effectLst/>
              <a:sp3d/>
            </c:spPr>
            <c:extLst>
              <c:ext xmlns:c16="http://schemas.microsoft.com/office/drawing/2014/chart" uri="{C3380CC4-5D6E-409C-BE32-E72D297353CC}">
                <c16:uniqueId val="{00000005-CF5F-4C1C-902B-402556DEF26F}"/>
              </c:ext>
            </c:extLst>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extLst>
              <c:ext xmlns:c16="http://schemas.microsoft.com/office/drawing/2014/chart" uri="{C3380CC4-5D6E-409C-BE32-E72D297353CC}">
                <c16:uniqueId val="{00000007-CF5F-4C1C-902B-402556DEF26F}"/>
              </c:ext>
            </c:extLst>
          </c:dPt>
          <c:dPt>
            <c:idx val="4"/>
            <c:bubble3D val="0"/>
            <c:spPr>
              <a:solidFill>
                <a:srgbClr val="FFC000"/>
              </a:solidFill>
              <a:ln>
                <a:noFill/>
              </a:ln>
              <a:effectLst/>
              <a:sp3d/>
            </c:spPr>
            <c:extLst>
              <c:ext xmlns:c16="http://schemas.microsoft.com/office/drawing/2014/chart" uri="{C3380CC4-5D6E-409C-BE32-E72D297353CC}">
                <c16:uniqueId val="{00000009-CF5F-4C1C-902B-402556DEF26F}"/>
              </c:ext>
            </c:extLst>
          </c:dPt>
          <c:dLbls>
            <c:dLbl>
              <c:idx val="1"/>
              <c:layout>
                <c:manualLayout>
                  <c:x val="-9.4138253825279877E-2"/>
                  <c:y val="-0.2658559074158912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5F-4C1C-902B-402556DEF26F}"/>
                </c:ext>
              </c:extLst>
            </c:dLbl>
            <c:spPr>
              <a:noFill/>
              <a:ln>
                <a:noFill/>
              </a:ln>
              <a:effectLst/>
            </c:spPr>
            <c:txPr>
              <a:bodyPr rot="0" spcFirstLastPara="1" vertOverflow="ellipsis" vert="horz" wrap="square" anchor="ctr" anchorCtr="1"/>
              <a:lstStyle/>
              <a:p>
                <a:pPr>
                  <a:defRPr sz="4000" b="1" i="0" u="none" strike="noStrike" kern="1200" baseline="0">
                    <a:solidFill>
                      <a:schemeClr val="tx2"/>
                    </a:solidFill>
                    <a:latin typeface="+mn-lt"/>
                    <a:ea typeface="+mn-ea"/>
                    <a:cs typeface="+mn-cs"/>
                  </a:defRPr>
                </a:pPr>
                <a:endParaRPr lang="en-US"/>
              </a:p>
            </c:txPr>
            <c:showLegendKey val="0"/>
            <c:showVal val="1"/>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'Overall Emissions by Sec'!$AQ$43:$AU$43</c:f>
              <c:strCache>
                <c:ptCount val="5"/>
                <c:pt idx="0">
                  <c:v>Energy</c:v>
                </c:pt>
                <c:pt idx="1">
                  <c:v>IPPU</c:v>
                </c:pt>
                <c:pt idx="2">
                  <c:v>Agriculture + LULUCF</c:v>
                </c:pt>
                <c:pt idx="4">
                  <c:v>Waste</c:v>
                </c:pt>
              </c:strCache>
            </c:strRef>
          </c:cat>
          <c:val>
            <c:numRef>
              <c:f>'Overall Emissions by Sec'!$AQ$44:$AU$44</c:f>
              <c:numCache>
                <c:formatCode>0%</c:formatCode>
                <c:ptCount val="5"/>
                <c:pt idx="0">
                  <c:v>0.45698024774020757</c:v>
                </c:pt>
                <c:pt idx="1">
                  <c:v>2.8456645463675927E-2</c:v>
                </c:pt>
                <c:pt idx="2">
                  <c:v>0.44593237361901572</c:v>
                </c:pt>
                <c:pt idx="4">
                  <c:v>6.8630733177100764E-2</c:v>
                </c:pt>
              </c:numCache>
            </c:numRef>
          </c:val>
          <c:extLst>
            <c:ext xmlns:c16="http://schemas.microsoft.com/office/drawing/2014/chart" uri="{C3380CC4-5D6E-409C-BE32-E72D297353CC}">
              <c16:uniqueId val="{0000000A-CF5F-4C1C-902B-402556DEF26F}"/>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4000" b="1"/>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Candara" panose="020E0502030303020204" pitchFamily="34" charset="0"/>
                <a:ea typeface="+mn-ea"/>
                <a:cs typeface="+mn-cs"/>
              </a:defRPr>
            </a:pPr>
            <a:r>
              <a:rPr lang="en-US" sz="3200" b="1" i="0" baseline="0" dirty="0">
                <a:effectLst/>
                <a:latin typeface="Candara" panose="020E0502030303020204" pitchFamily="34" charset="0"/>
              </a:rPr>
              <a:t>Greenhouse Gas Emissions Distribution 2019</a:t>
            </a:r>
            <a:endParaRPr lang="en-US" sz="3200" b="1" dirty="0">
              <a:effectLst/>
              <a:latin typeface="Candara" panose="020E0502030303020204" pitchFamily="34" charset="0"/>
            </a:endParaRPr>
          </a:p>
        </c:rich>
      </c:tx>
      <c:overlay val="0"/>
      <c:spPr>
        <a:noFill/>
        <a:ln>
          <a:no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Candara" panose="020E0502030303020204" pitchFamily="34" charset="0"/>
              <a:ea typeface="+mn-ea"/>
              <a:cs typeface="+mn-cs"/>
            </a:defRPr>
          </a:pPr>
          <a:endParaRPr lang="en-US"/>
        </a:p>
      </c:txPr>
    </c:title>
    <c:autoTitleDeleted val="0"/>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6E5A-42EA-A1E1-9C3BD89A3F1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E5A-42EA-A1E1-9C3BD89A3F1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E5A-42EA-A1E1-9C3BD89A3F1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E5A-42EA-A1E1-9C3BD89A3F1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E5A-42EA-A1E1-9C3BD89A3F12}"/>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Sheet1!$D$10:$D$14</c:f>
              <c:strCache>
                <c:ptCount val="5"/>
                <c:pt idx="0">
                  <c:v>CO2</c:v>
                </c:pt>
                <c:pt idx="1">
                  <c:v>CH4</c:v>
                </c:pt>
                <c:pt idx="2">
                  <c:v>N2O</c:v>
                </c:pt>
                <c:pt idx="3">
                  <c:v>PFC</c:v>
                </c:pt>
                <c:pt idx="4">
                  <c:v>HFC</c:v>
                </c:pt>
              </c:strCache>
            </c:strRef>
          </c:cat>
          <c:val>
            <c:numRef>
              <c:f>Sheet1!$E$10:$E$14</c:f>
              <c:numCache>
                <c:formatCode>General</c:formatCode>
                <c:ptCount val="5"/>
                <c:pt idx="0">
                  <c:v>41.94</c:v>
                </c:pt>
                <c:pt idx="1">
                  <c:v>8.1999999999999993</c:v>
                </c:pt>
                <c:pt idx="2">
                  <c:v>8.56</c:v>
                </c:pt>
                <c:pt idx="3">
                  <c:v>0.52</c:v>
                </c:pt>
                <c:pt idx="4">
                  <c:v>0.59</c:v>
                </c:pt>
              </c:numCache>
            </c:numRef>
          </c:val>
          <c:extLst>
            <c:ext xmlns:c16="http://schemas.microsoft.com/office/drawing/2014/chart" uri="{C3380CC4-5D6E-409C-BE32-E72D297353CC}">
              <c16:uniqueId val="{0000000A-6E5A-42EA-A1E1-9C3BD89A3F1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2.0573258911249833E-2"/>
          <c:y val="0.79910700646514765"/>
          <c:w val="0.95887814769794177"/>
          <c:h val="0.15251462014057685"/>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592665755779136E-2"/>
          <c:y val="4.140855206400415E-2"/>
          <c:w val="0.91450374822660818"/>
          <c:h val="0.75494970850963883"/>
        </c:manualLayout>
      </c:layout>
      <c:areaChart>
        <c:grouping val="stacked"/>
        <c:varyColors val="0"/>
        <c:ser>
          <c:idx val="9"/>
          <c:order val="0"/>
          <c:tx>
            <c:strRef>
              <c:f>'Emission trens in ES'!$D$4:$D$5</c:f>
              <c:strCache>
                <c:ptCount val="2"/>
                <c:pt idx="0">
                  <c:v>Energy Industry </c:v>
                </c:pt>
              </c:strCache>
            </c:strRef>
          </c:tx>
          <c:spPr>
            <a:solidFill>
              <a:srgbClr val="DAA600"/>
            </a:solidFill>
            <a:ln w="25400">
              <a:noFill/>
            </a:ln>
            <a:effectLst/>
          </c:spPr>
          <c:cat>
            <c:numRef>
              <c:f>'Emission trens in ES'!$A$7:$A$36</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'Emission trens in ES'!$D$7:$D$36</c:f>
              <c:numCache>
                <c:formatCode>General</c:formatCode>
                <c:ptCount val="30"/>
                <c:pt idx="0">
                  <c:v>0.08</c:v>
                </c:pt>
                <c:pt idx="1">
                  <c:v>0.08</c:v>
                </c:pt>
                <c:pt idx="2">
                  <c:v>0.09</c:v>
                </c:pt>
                <c:pt idx="3">
                  <c:v>0.27</c:v>
                </c:pt>
                <c:pt idx="4">
                  <c:v>0.32</c:v>
                </c:pt>
                <c:pt idx="5">
                  <c:v>0.32</c:v>
                </c:pt>
                <c:pt idx="6">
                  <c:v>0.19</c:v>
                </c:pt>
                <c:pt idx="7">
                  <c:v>0.22</c:v>
                </c:pt>
                <c:pt idx="8">
                  <c:v>1.67</c:v>
                </c:pt>
                <c:pt idx="9">
                  <c:v>1.26</c:v>
                </c:pt>
                <c:pt idx="10">
                  <c:v>0.59</c:v>
                </c:pt>
                <c:pt idx="11">
                  <c:v>0.97</c:v>
                </c:pt>
                <c:pt idx="12">
                  <c:v>2.23</c:v>
                </c:pt>
                <c:pt idx="13">
                  <c:v>2.04</c:v>
                </c:pt>
                <c:pt idx="14">
                  <c:v>0.78</c:v>
                </c:pt>
                <c:pt idx="15">
                  <c:v>1.31</c:v>
                </c:pt>
                <c:pt idx="16">
                  <c:v>2.4500000000000002</c:v>
                </c:pt>
                <c:pt idx="17">
                  <c:v>3.05</c:v>
                </c:pt>
                <c:pt idx="18">
                  <c:v>2.12</c:v>
                </c:pt>
                <c:pt idx="19">
                  <c:v>1.98</c:v>
                </c:pt>
                <c:pt idx="20">
                  <c:v>2.85</c:v>
                </c:pt>
                <c:pt idx="21">
                  <c:v>3.08</c:v>
                </c:pt>
                <c:pt idx="22">
                  <c:v>3.74</c:v>
                </c:pt>
                <c:pt idx="23">
                  <c:v>3.78</c:v>
                </c:pt>
                <c:pt idx="24">
                  <c:v>3.7</c:v>
                </c:pt>
                <c:pt idx="25">
                  <c:v>3.93</c:v>
                </c:pt>
                <c:pt idx="26">
                  <c:v>5.44</c:v>
                </c:pt>
                <c:pt idx="27">
                  <c:v>7.03</c:v>
                </c:pt>
                <c:pt idx="28">
                  <c:v>7.3</c:v>
                </c:pt>
                <c:pt idx="29">
                  <c:v>7.42</c:v>
                </c:pt>
              </c:numCache>
            </c:numRef>
          </c:val>
          <c:extLst>
            <c:ext xmlns:c16="http://schemas.microsoft.com/office/drawing/2014/chart" uri="{C3380CC4-5D6E-409C-BE32-E72D297353CC}">
              <c16:uniqueId val="{00000000-2DC7-4F29-B0C7-0395AAF114BE}"/>
            </c:ext>
          </c:extLst>
        </c:ser>
        <c:ser>
          <c:idx val="10"/>
          <c:order val="1"/>
          <c:tx>
            <c:strRef>
              <c:f>'Emission trens in ES'!$E$4:$E$5</c:f>
              <c:strCache>
                <c:ptCount val="2"/>
                <c:pt idx="0">
                  <c:v>Manufacturing Industry &amp; Construction </c:v>
                </c:pt>
              </c:strCache>
            </c:strRef>
          </c:tx>
          <c:spPr>
            <a:solidFill>
              <a:srgbClr val="FF0000"/>
            </a:solidFill>
            <a:ln w="25400">
              <a:noFill/>
            </a:ln>
            <a:effectLst/>
          </c:spPr>
          <c:cat>
            <c:numRef>
              <c:f>'Emission trens in ES'!$A$7:$A$36</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'Emission trens in ES'!$E$7:$E$36</c:f>
              <c:numCache>
                <c:formatCode>General</c:formatCode>
                <c:ptCount val="30"/>
                <c:pt idx="0">
                  <c:v>0.31</c:v>
                </c:pt>
                <c:pt idx="1">
                  <c:v>0.35</c:v>
                </c:pt>
                <c:pt idx="2">
                  <c:v>0.43</c:v>
                </c:pt>
                <c:pt idx="3">
                  <c:v>0.41</c:v>
                </c:pt>
                <c:pt idx="4">
                  <c:v>0.4</c:v>
                </c:pt>
                <c:pt idx="5">
                  <c:v>0.49</c:v>
                </c:pt>
                <c:pt idx="6">
                  <c:v>0.51</c:v>
                </c:pt>
                <c:pt idx="7">
                  <c:v>0.67</c:v>
                </c:pt>
                <c:pt idx="8">
                  <c:v>0.57999999999999996</c:v>
                </c:pt>
                <c:pt idx="9">
                  <c:v>0.59</c:v>
                </c:pt>
                <c:pt idx="10">
                  <c:v>0.28999999999999998</c:v>
                </c:pt>
                <c:pt idx="11">
                  <c:v>0.33</c:v>
                </c:pt>
                <c:pt idx="12">
                  <c:v>0.34</c:v>
                </c:pt>
                <c:pt idx="13">
                  <c:v>0.7</c:v>
                </c:pt>
                <c:pt idx="14">
                  <c:v>0.45</c:v>
                </c:pt>
                <c:pt idx="15">
                  <c:v>0.54</c:v>
                </c:pt>
                <c:pt idx="16">
                  <c:v>0.71</c:v>
                </c:pt>
                <c:pt idx="17">
                  <c:v>0.81</c:v>
                </c:pt>
                <c:pt idx="18">
                  <c:v>0.55000000000000004</c:v>
                </c:pt>
                <c:pt idx="19">
                  <c:v>0.33</c:v>
                </c:pt>
                <c:pt idx="20">
                  <c:v>1.06</c:v>
                </c:pt>
                <c:pt idx="21">
                  <c:v>1.25</c:v>
                </c:pt>
                <c:pt idx="22">
                  <c:v>1.26</c:v>
                </c:pt>
                <c:pt idx="23">
                  <c:v>1.24</c:v>
                </c:pt>
                <c:pt idx="24">
                  <c:v>1.2</c:v>
                </c:pt>
                <c:pt idx="25">
                  <c:v>1.24</c:v>
                </c:pt>
                <c:pt idx="26">
                  <c:v>1.0900000000000001</c:v>
                </c:pt>
                <c:pt idx="27">
                  <c:v>1.02</c:v>
                </c:pt>
                <c:pt idx="28">
                  <c:v>1.1100000000000001</c:v>
                </c:pt>
                <c:pt idx="29">
                  <c:v>1.25</c:v>
                </c:pt>
              </c:numCache>
            </c:numRef>
          </c:val>
          <c:extLst>
            <c:ext xmlns:c16="http://schemas.microsoft.com/office/drawing/2014/chart" uri="{C3380CC4-5D6E-409C-BE32-E72D297353CC}">
              <c16:uniqueId val="{00000001-2DC7-4F29-B0C7-0395AAF114BE}"/>
            </c:ext>
          </c:extLst>
        </c:ser>
        <c:ser>
          <c:idx val="11"/>
          <c:order val="2"/>
          <c:tx>
            <c:strRef>
              <c:f>'Emission trens in ES'!$F$4:$F$5</c:f>
              <c:strCache>
                <c:ptCount val="2"/>
                <c:pt idx="0">
                  <c:v>Transport </c:v>
                </c:pt>
              </c:strCache>
            </c:strRef>
          </c:tx>
          <c:spPr>
            <a:solidFill>
              <a:srgbClr val="00B0F0"/>
            </a:solidFill>
            <a:ln w="25400">
              <a:noFill/>
            </a:ln>
            <a:effectLst/>
          </c:spPr>
          <c:cat>
            <c:numRef>
              <c:f>'Emission trens in ES'!$A$7:$A$36</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'Emission trens in ES'!$F$7:$F$36</c:f>
              <c:numCache>
                <c:formatCode>General</c:formatCode>
                <c:ptCount val="30"/>
                <c:pt idx="0">
                  <c:v>1.7</c:v>
                </c:pt>
                <c:pt idx="1">
                  <c:v>1.79</c:v>
                </c:pt>
                <c:pt idx="2">
                  <c:v>3.51</c:v>
                </c:pt>
                <c:pt idx="3">
                  <c:v>3.52</c:v>
                </c:pt>
                <c:pt idx="4">
                  <c:v>3.52</c:v>
                </c:pt>
                <c:pt idx="5">
                  <c:v>2.2999999999999998</c:v>
                </c:pt>
                <c:pt idx="6">
                  <c:v>2.08</c:v>
                </c:pt>
                <c:pt idx="7">
                  <c:v>2.77</c:v>
                </c:pt>
                <c:pt idx="8">
                  <c:v>2.81</c:v>
                </c:pt>
                <c:pt idx="9">
                  <c:v>2.52</c:v>
                </c:pt>
                <c:pt idx="10">
                  <c:v>2.33</c:v>
                </c:pt>
                <c:pt idx="11">
                  <c:v>2.39</c:v>
                </c:pt>
                <c:pt idx="12">
                  <c:v>2.4300000000000002</c:v>
                </c:pt>
                <c:pt idx="13">
                  <c:v>2.19</c:v>
                </c:pt>
                <c:pt idx="14">
                  <c:v>2.68</c:v>
                </c:pt>
                <c:pt idx="15">
                  <c:v>3.15</c:v>
                </c:pt>
                <c:pt idx="16">
                  <c:v>3.08</c:v>
                </c:pt>
                <c:pt idx="17">
                  <c:v>3.54</c:v>
                </c:pt>
                <c:pt idx="18">
                  <c:v>3.15</c:v>
                </c:pt>
                <c:pt idx="19">
                  <c:v>3.78</c:v>
                </c:pt>
                <c:pt idx="20">
                  <c:v>5.94</c:v>
                </c:pt>
                <c:pt idx="21">
                  <c:v>6.01</c:v>
                </c:pt>
                <c:pt idx="22">
                  <c:v>7.52</c:v>
                </c:pt>
                <c:pt idx="23">
                  <c:v>7.27</c:v>
                </c:pt>
                <c:pt idx="24">
                  <c:v>6.87</c:v>
                </c:pt>
                <c:pt idx="25">
                  <c:v>6.8</c:v>
                </c:pt>
                <c:pt idx="26">
                  <c:v>6.33</c:v>
                </c:pt>
                <c:pt idx="27">
                  <c:v>7.46</c:v>
                </c:pt>
                <c:pt idx="28">
                  <c:v>8.56</c:v>
                </c:pt>
                <c:pt idx="29">
                  <c:v>9.23</c:v>
                </c:pt>
              </c:numCache>
            </c:numRef>
          </c:val>
          <c:extLst>
            <c:ext xmlns:c16="http://schemas.microsoft.com/office/drawing/2014/chart" uri="{C3380CC4-5D6E-409C-BE32-E72D297353CC}">
              <c16:uniqueId val="{00000002-2DC7-4F29-B0C7-0395AAF114BE}"/>
            </c:ext>
          </c:extLst>
        </c:ser>
        <c:ser>
          <c:idx val="12"/>
          <c:order val="3"/>
          <c:tx>
            <c:strRef>
              <c:f>'Emission trens in ES'!$G$4:$G$5</c:f>
              <c:strCache>
                <c:ptCount val="2"/>
                <c:pt idx="0">
                  <c:v>Other sectors </c:v>
                </c:pt>
              </c:strCache>
            </c:strRef>
          </c:tx>
          <c:spPr>
            <a:solidFill>
              <a:srgbClr val="7030A0"/>
            </a:solidFill>
            <a:ln w="25400">
              <a:noFill/>
            </a:ln>
            <a:effectLst/>
          </c:spPr>
          <c:cat>
            <c:numRef>
              <c:f>'Emission trens in ES'!$A$7:$A$36</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'Emission trens in ES'!$G$7:$G$36</c:f>
              <c:numCache>
                <c:formatCode>General</c:formatCode>
                <c:ptCount val="30"/>
                <c:pt idx="0">
                  <c:v>0.78</c:v>
                </c:pt>
                <c:pt idx="1">
                  <c:v>0.56999999999999995</c:v>
                </c:pt>
                <c:pt idx="2">
                  <c:v>0.57999999999999996</c:v>
                </c:pt>
                <c:pt idx="3">
                  <c:v>0.6</c:v>
                </c:pt>
                <c:pt idx="4">
                  <c:v>0.77</c:v>
                </c:pt>
                <c:pt idx="5">
                  <c:v>0.76</c:v>
                </c:pt>
                <c:pt idx="6">
                  <c:v>1.01</c:v>
                </c:pt>
                <c:pt idx="7">
                  <c:v>1.1100000000000001</c:v>
                </c:pt>
                <c:pt idx="8">
                  <c:v>1.33</c:v>
                </c:pt>
                <c:pt idx="9">
                  <c:v>1.1200000000000001</c:v>
                </c:pt>
                <c:pt idx="10">
                  <c:v>0.87</c:v>
                </c:pt>
                <c:pt idx="11">
                  <c:v>0.63</c:v>
                </c:pt>
                <c:pt idx="12">
                  <c:v>0.63</c:v>
                </c:pt>
                <c:pt idx="13">
                  <c:v>0.63</c:v>
                </c:pt>
                <c:pt idx="14">
                  <c:v>0.79</c:v>
                </c:pt>
                <c:pt idx="15">
                  <c:v>0.79</c:v>
                </c:pt>
                <c:pt idx="16">
                  <c:v>0.94</c:v>
                </c:pt>
                <c:pt idx="17">
                  <c:v>1.21</c:v>
                </c:pt>
                <c:pt idx="18">
                  <c:v>0.57999999999999996</c:v>
                </c:pt>
                <c:pt idx="19">
                  <c:v>0.95</c:v>
                </c:pt>
                <c:pt idx="20">
                  <c:v>0.95</c:v>
                </c:pt>
                <c:pt idx="21">
                  <c:v>1.03</c:v>
                </c:pt>
                <c:pt idx="22">
                  <c:v>1.1100000000000001</c:v>
                </c:pt>
                <c:pt idx="23">
                  <c:v>1.08</c:v>
                </c:pt>
                <c:pt idx="24">
                  <c:v>1.04</c:v>
                </c:pt>
                <c:pt idx="25">
                  <c:v>1.1100000000000001</c:v>
                </c:pt>
                <c:pt idx="26">
                  <c:v>1.0900000000000001</c:v>
                </c:pt>
                <c:pt idx="27">
                  <c:v>1.27</c:v>
                </c:pt>
                <c:pt idx="28">
                  <c:v>1.32</c:v>
                </c:pt>
                <c:pt idx="29">
                  <c:v>1.35</c:v>
                </c:pt>
              </c:numCache>
            </c:numRef>
          </c:val>
          <c:extLst>
            <c:ext xmlns:c16="http://schemas.microsoft.com/office/drawing/2014/chart" uri="{C3380CC4-5D6E-409C-BE32-E72D297353CC}">
              <c16:uniqueId val="{00000003-2DC7-4F29-B0C7-0395AAF114BE}"/>
            </c:ext>
          </c:extLst>
        </c:ser>
        <c:ser>
          <c:idx val="13"/>
          <c:order val="4"/>
          <c:tx>
            <c:strRef>
              <c:f>'Emission trens in ES'!$I$4:$I$5</c:f>
              <c:strCache>
                <c:ptCount val="2"/>
                <c:pt idx="0">
                  <c:v>Oil and gas </c:v>
                </c:pt>
              </c:strCache>
            </c:strRef>
          </c:tx>
          <c:spPr>
            <a:solidFill>
              <a:schemeClr val="bg1">
                <a:lumMod val="65000"/>
              </a:schemeClr>
            </a:solidFill>
            <a:ln w="25400">
              <a:noFill/>
            </a:ln>
            <a:effectLst/>
          </c:spPr>
          <c:cat>
            <c:numRef>
              <c:f>'Emission trens in ES'!$A$7:$A$36</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'Emission trens in ES'!$I$7:$I$36</c:f>
              <c:numCache>
                <c:formatCode>General</c:formatCode>
                <c:ptCount val="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1.99</c:v>
                </c:pt>
                <c:pt idx="21">
                  <c:v>18.12</c:v>
                </c:pt>
                <c:pt idx="22">
                  <c:v>1.26</c:v>
                </c:pt>
                <c:pt idx="23">
                  <c:v>4.7300000000000004</c:v>
                </c:pt>
                <c:pt idx="24">
                  <c:v>6.98</c:v>
                </c:pt>
                <c:pt idx="25">
                  <c:v>6.42</c:v>
                </c:pt>
                <c:pt idx="26">
                  <c:v>8.4</c:v>
                </c:pt>
                <c:pt idx="27">
                  <c:v>22.65</c:v>
                </c:pt>
                <c:pt idx="28">
                  <c:v>9.66</c:v>
                </c:pt>
                <c:pt idx="29">
                  <c:v>8.0500000000000007</c:v>
                </c:pt>
              </c:numCache>
            </c:numRef>
          </c:val>
          <c:extLst>
            <c:ext xmlns:c16="http://schemas.microsoft.com/office/drawing/2014/chart" uri="{C3380CC4-5D6E-409C-BE32-E72D297353CC}">
              <c16:uniqueId val="{00000004-2DC7-4F29-B0C7-0395AAF114BE}"/>
            </c:ext>
          </c:extLst>
        </c:ser>
        <c:dLbls>
          <c:showLegendKey val="0"/>
          <c:showVal val="0"/>
          <c:showCatName val="0"/>
          <c:showSerName val="0"/>
          <c:showPercent val="0"/>
          <c:showBubbleSize val="0"/>
        </c:dLbls>
        <c:axId val="1487433632"/>
        <c:axId val="1487439040"/>
      </c:areaChart>
      <c:dateAx>
        <c:axId val="14874336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Bookman Old Style" panose="02050604050505020204" pitchFamily="18" charset="0"/>
                <a:ea typeface="+mn-ea"/>
                <a:cs typeface="+mn-cs"/>
              </a:defRPr>
            </a:pPr>
            <a:endParaRPr lang="en-US"/>
          </a:p>
        </c:txPr>
        <c:crossAx val="1487439040"/>
        <c:crosses val="autoZero"/>
        <c:auto val="0"/>
        <c:lblOffset val="100"/>
        <c:baseTimeUnit val="days"/>
        <c:majorUnit val="2"/>
        <c:majorTimeUnit val="days"/>
      </c:dateAx>
      <c:valAx>
        <c:axId val="1487439040"/>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Bookman Old Style" panose="02050604050505020204" pitchFamily="18" charset="0"/>
                <a:ea typeface="+mn-ea"/>
                <a:cs typeface="+mn-cs"/>
              </a:defRPr>
            </a:pPr>
            <a:endParaRPr lang="en-US"/>
          </a:p>
        </c:txPr>
        <c:crossAx val="1487433632"/>
        <c:crosses val="autoZero"/>
        <c:crossBetween val="midCat"/>
      </c:valAx>
      <c:spPr>
        <a:noFill/>
        <a:ln>
          <a:noFill/>
        </a:ln>
        <a:effectLst/>
      </c:spPr>
    </c:plotArea>
    <c:legend>
      <c:legendPos val="b"/>
      <c:layout>
        <c:manualLayout>
          <c:xMode val="edge"/>
          <c:yMode val="edge"/>
          <c:x val="1.4583604692389132E-2"/>
          <c:y val="0.86761674441448311"/>
          <c:w val="0.97083279061522176"/>
          <c:h val="0.115538263806214"/>
        </c:manualLayout>
      </c:layout>
      <c:overlay val="0"/>
      <c:spPr>
        <a:noFill/>
        <a:ln>
          <a:noFill/>
        </a:ln>
        <a:effectLst/>
      </c:spPr>
      <c:txPr>
        <a:bodyPr rot="0" spcFirstLastPara="1" vertOverflow="ellipsis" vert="horz" wrap="square" anchor="ctr" anchorCtr="1"/>
        <a:lstStyle/>
        <a:p>
          <a:pPr algn="ctr" rtl="0">
            <a:defRPr sz="3200" b="0" i="0" u="none" strike="noStrike" kern="1200" baseline="0">
              <a:solidFill>
                <a:schemeClr val="tx1">
                  <a:lumMod val="65000"/>
                  <a:lumOff val="35000"/>
                </a:schemeClr>
              </a:solidFill>
              <a:latin typeface="Bookman Old Style" panose="02050604050505020204" pitchFamily="18" charset="0"/>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200">
          <a:latin typeface="Bookman Old Style" panose="020506040505050202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6184370472329897E-3"/>
          <c:y val="0.24107769627160525"/>
          <c:w val="0.97394423438765565"/>
          <c:h val="0.64530318031259759"/>
        </c:manualLayout>
      </c:layout>
      <c:pie3DChart>
        <c:varyColors val="1"/>
        <c:ser>
          <c:idx val="0"/>
          <c:order val="0"/>
          <c:dPt>
            <c:idx val="0"/>
            <c:bubble3D val="0"/>
            <c:spPr>
              <a:solidFill>
                <a:srgbClr val="DAA6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F173-4E5C-A047-37A32FBB414D}"/>
              </c:ext>
            </c:extLst>
          </c:dPt>
          <c:dPt>
            <c:idx val="1"/>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F173-4E5C-A047-37A32FBB414D}"/>
              </c:ext>
            </c:extLst>
          </c:dPt>
          <c:dPt>
            <c:idx val="2"/>
            <c:bubble3D val="0"/>
            <c:spPr>
              <a:solidFill>
                <a:schemeClr val="bg1">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F173-4E5C-A047-37A32FBB414D}"/>
              </c:ext>
            </c:extLst>
          </c:dPt>
          <c:dPt>
            <c:idx val="3"/>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7-F173-4E5C-A047-37A32FBB414D}"/>
              </c:ext>
            </c:extLst>
          </c:dPt>
          <c:dPt>
            <c:idx val="4"/>
            <c:bubble3D val="0"/>
            <c:spPr>
              <a:solidFill>
                <a:srgbClr val="7030A0"/>
              </a:solidFill>
              <a:ln w="25400">
                <a:solidFill>
                  <a:schemeClr val="lt1"/>
                </a:solidFill>
              </a:ln>
              <a:effectLst/>
              <a:sp3d contourW="25400">
                <a:contourClr>
                  <a:schemeClr val="lt1"/>
                </a:contourClr>
              </a:sp3d>
            </c:spPr>
            <c:extLst>
              <c:ext xmlns:c16="http://schemas.microsoft.com/office/drawing/2014/chart" uri="{C3380CC4-5D6E-409C-BE32-E72D297353CC}">
                <c16:uniqueId val="{00000009-F173-4E5C-A047-37A32FBB414D}"/>
              </c:ext>
            </c:extLst>
          </c:dPt>
          <c:dLbls>
            <c:dLbl>
              <c:idx val="0"/>
              <c:layout>
                <c:manualLayout>
                  <c:x val="-0.15327988697299896"/>
                  <c:y val="4.745993989133063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173-4E5C-A047-37A32FBB414D}"/>
                </c:ext>
              </c:extLst>
            </c:dLbl>
            <c:dLbl>
              <c:idx val="1"/>
              <c:layout>
                <c:manualLayout>
                  <c:x val="4.2149288767786536E-2"/>
                  <c:y val="-0.10178117048346065"/>
                </c:manualLayout>
              </c:layout>
              <c:showLegendKey val="0"/>
              <c:showVal val="1"/>
              <c:showCatName val="1"/>
              <c:showSerName val="0"/>
              <c:showPercent val="0"/>
              <c:showBubbleSize val="0"/>
              <c:extLst>
                <c:ext xmlns:c15="http://schemas.microsoft.com/office/drawing/2012/chart" uri="{CE6537A1-D6FC-4f65-9D91-7224C49458BB}">
                  <c15:layout>
                    <c:manualLayout>
                      <c:w val="0.21497257106688097"/>
                      <c:h val="0.29770570440155353"/>
                    </c:manualLayout>
                  </c15:layout>
                </c:ext>
                <c:ext xmlns:c16="http://schemas.microsoft.com/office/drawing/2014/chart" uri="{C3380CC4-5D6E-409C-BE32-E72D297353CC}">
                  <c16:uniqueId val="{00000003-F173-4E5C-A047-37A32FBB414D}"/>
                </c:ext>
              </c:extLst>
            </c:dLbl>
            <c:dLbl>
              <c:idx val="3"/>
              <c:layout>
                <c:manualLayout>
                  <c:x val="0.19017234519754991"/>
                  <c:y val="4.626453268636354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173-4E5C-A047-37A32FBB414D}"/>
                </c:ext>
              </c:extLst>
            </c:dLbl>
            <c:dLbl>
              <c:idx val="4"/>
              <c:layout>
                <c:manualLayout>
                  <c:x val="6.2465297057190498E-2"/>
                  <c:y val="-1.509377601221082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173-4E5C-A047-37A32FBB414D}"/>
                </c:ext>
              </c:extLst>
            </c:dLbl>
            <c:spPr>
              <a:noFill/>
              <a:ln>
                <a:noFill/>
              </a:ln>
              <a:effectLst/>
            </c:spPr>
            <c:txPr>
              <a:bodyPr rot="0" spcFirstLastPara="1" vertOverflow="ellipsis" vert="horz" wrap="square" anchor="ctr" anchorCtr="0"/>
              <a:lstStyle/>
              <a:p>
                <a:pPr marL="0" algn="ctr" defTabSz="1828434" rtl="0" eaLnBrk="1" latinLnBrk="0" hangingPunct="1">
                  <a:defRPr lang="en-US" sz="2800" b="1" i="0" u="none" strike="noStrike" kern="1200" baseline="0">
                    <a:solidFill>
                      <a:schemeClr val="tx1"/>
                    </a:solidFill>
                    <a:latin typeface="Bookman Old Style" panose="02050604050505020204" pitchFamily="18" charset="0"/>
                    <a:ea typeface="+mn-ea"/>
                    <a:cs typeface="Poppins" pitchFamily="2" charset="77"/>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Sheet5!$A$16:$A$20</c:f>
              <c:strCache>
                <c:ptCount val="5"/>
                <c:pt idx="0">
                  <c:v>Energy Industries</c:v>
                </c:pt>
                <c:pt idx="1">
                  <c:v>Manufacturing Indutry &amp; Construction </c:v>
                </c:pt>
                <c:pt idx="2">
                  <c:v>Oil and Gas</c:v>
                </c:pt>
                <c:pt idx="3">
                  <c:v>Transport</c:v>
                </c:pt>
                <c:pt idx="4">
                  <c:v>Other sectors</c:v>
                </c:pt>
              </c:strCache>
            </c:strRef>
          </c:cat>
          <c:val>
            <c:numRef>
              <c:f>Sheet5!$B$16:$B$20</c:f>
              <c:numCache>
                <c:formatCode>0.00%</c:formatCode>
                <c:ptCount val="5"/>
                <c:pt idx="0">
                  <c:v>0.27200000000000002</c:v>
                </c:pt>
                <c:pt idx="1">
                  <c:v>4.5999999999999999E-2</c:v>
                </c:pt>
                <c:pt idx="2">
                  <c:v>0.29499999999999998</c:v>
                </c:pt>
                <c:pt idx="3">
                  <c:v>0.33800000000000002</c:v>
                </c:pt>
                <c:pt idx="4" formatCode="0%">
                  <c:v>4.9000000000000002E-2</c:v>
                </c:pt>
              </c:numCache>
            </c:numRef>
          </c:val>
          <c:extLst>
            <c:ext xmlns:c16="http://schemas.microsoft.com/office/drawing/2014/chart" uri="{C3380CC4-5D6E-409C-BE32-E72D297353CC}">
              <c16:uniqueId val="{0000000A-F173-4E5C-A047-37A32FBB414D}"/>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sz="3200" b="1"/>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76200">
              <a:solidFill>
                <a:schemeClr val="accent4"/>
              </a:solidFill>
            </a:ln>
          </c:spPr>
          <c:dPt>
            <c:idx val="0"/>
            <c:bubble3D val="0"/>
            <c:spPr>
              <a:solidFill>
                <a:srgbClr val="DAA600"/>
              </a:solidFill>
              <a:ln w="76200">
                <a:solidFill>
                  <a:schemeClr val="accent4"/>
                </a:solidFill>
              </a:ln>
              <a:effectLst/>
            </c:spPr>
            <c:extLst>
              <c:ext xmlns:c16="http://schemas.microsoft.com/office/drawing/2014/chart" uri="{C3380CC4-5D6E-409C-BE32-E72D297353CC}">
                <c16:uniqueId val="{00000001-D117-2644-B9FE-C6838A19C707}"/>
              </c:ext>
            </c:extLst>
          </c:dPt>
          <c:dPt>
            <c:idx val="1"/>
            <c:bubble3D val="0"/>
            <c:spPr>
              <a:solidFill>
                <a:srgbClr val="0070C0"/>
              </a:solidFill>
              <a:ln w="76200">
                <a:solidFill>
                  <a:schemeClr val="accent4"/>
                </a:solidFill>
              </a:ln>
              <a:effectLst/>
            </c:spPr>
            <c:extLst>
              <c:ext xmlns:c16="http://schemas.microsoft.com/office/drawing/2014/chart" uri="{C3380CC4-5D6E-409C-BE32-E72D297353CC}">
                <c16:uniqueId val="{00000003-D117-2644-B9FE-C6838A19C707}"/>
              </c:ext>
            </c:extLst>
          </c:dPt>
          <c:dPt>
            <c:idx val="2"/>
            <c:bubble3D val="0"/>
            <c:spPr>
              <a:solidFill>
                <a:srgbClr val="FFFF00"/>
              </a:solidFill>
              <a:ln w="76200">
                <a:solidFill>
                  <a:schemeClr val="accent4"/>
                </a:solidFill>
              </a:ln>
              <a:effectLst/>
            </c:spPr>
            <c:extLst>
              <c:ext xmlns:c16="http://schemas.microsoft.com/office/drawing/2014/chart" uri="{C3380CC4-5D6E-409C-BE32-E72D297353CC}">
                <c16:uniqueId val="{00000005-D117-2644-B9FE-C6838A19C707}"/>
              </c:ext>
            </c:extLst>
          </c:dPt>
          <c:cat>
            <c:strRef>
              <c:f>Sheet1!$A$2:$A$4</c:f>
              <c:strCache>
                <c:ptCount val="3"/>
                <c:pt idx="0">
                  <c:v>TITLE 01</c:v>
                </c:pt>
                <c:pt idx="1">
                  <c:v>TITLE 02</c:v>
                </c:pt>
                <c:pt idx="2">
                  <c:v>TITLE 03</c:v>
                </c:pt>
              </c:strCache>
            </c:strRef>
          </c:cat>
          <c:val>
            <c:numRef>
              <c:f>Sheet1!$B$2:$B$4</c:f>
              <c:numCache>
                <c:formatCode>General</c:formatCode>
                <c:ptCount val="3"/>
                <c:pt idx="0">
                  <c:v>3</c:v>
                </c:pt>
                <c:pt idx="1">
                  <c:v>3</c:v>
                </c:pt>
                <c:pt idx="2">
                  <c:v>3</c:v>
                </c:pt>
              </c:numCache>
            </c:numRef>
          </c:val>
          <c:extLst>
            <c:ext xmlns:c16="http://schemas.microsoft.com/office/drawing/2014/chart" uri="{C3380CC4-5D6E-409C-BE32-E72D297353CC}">
              <c16:uniqueId val="{00000000-A6CA-E245-9EBF-4AF821E632B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lumMod val="65000"/>
                    <a:lumOff val="35000"/>
                  </a:schemeClr>
                </a:solidFill>
                <a:latin typeface="+mn-lt"/>
                <a:ea typeface="+mn-ea"/>
                <a:cs typeface="+mn-cs"/>
              </a:defRPr>
            </a:pPr>
            <a:r>
              <a:rPr lang="en-US" sz="3600" b="1" dirty="0"/>
              <a:t>NPI Scenario Emissions</a:t>
            </a:r>
          </a:p>
        </c:rich>
      </c:tx>
      <c:overlay val="0"/>
      <c:spPr>
        <a:noFill/>
        <a:ln>
          <a:noFill/>
        </a:ln>
        <a:effectLst/>
      </c:spPr>
      <c:txPr>
        <a:bodyPr rot="0" spcFirstLastPara="1" vertOverflow="ellipsis" vert="horz" wrap="square" anchor="ctr" anchorCtr="1"/>
        <a:lstStyle/>
        <a:p>
          <a:pPr>
            <a:defRPr sz="3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562546465208515"/>
          <c:y val="9.3114829488060755E-2"/>
          <c:w val="0.78784710403614056"/>
          <c:h val="0.74167708336109639"/>
        </c:manualLayout>
      </c:layout>
      <c:areaChart>
        <c:grouping val="stacked"/>
        <c:varyColors val="0"/>
        <c:ser>
          <c:idx val="0"/>
          <c:order val="0"/>
          <c:tx>
            <c:strRef>
              <c:f>'Figure 31'!$A$17</c:f>
              <c:strCache>
                <c:ptCount val="1"/>
                <c:pt idx="0">
                  <c:v>Residential</c:v>
                </c:pt>
              </c:strCache>
            </c:strRef>
          </c:tx>
          <c:spPr>
            <a:solidFill>
              <a:schemeClr val="accent1"/>
            </a:solidFill>
            <a:ln>
              <a:noFill/>
            </a:ln>
            <a:effectLst/>
          </c:spPr>
          <c:cat>
            <c:numRef>
              <c:f>'Figure 31'!$B$6:$AZ$6</c:f>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numRef>
          </c:cat>
          <c:val>
            <c:numRef>
              <c:f>'Figure 31'!$B$17:$AZ$17</c:f>
              <c:numCache>
                <c:formatCode>_ * #,##0.0._ ;_ * \-#,##0.0._ ;_ * ""\-""??_ ;_ @_ </c:formatCode>
                <c:ptCount val="51"/>
                <c:pt idx="0">
                  <c:v>10.531102549863638</c:v>
                </c:pt>
                <c:pt idx="1">
                  <c:v>10.848760244057576</c:v>
                </c:pt>
                <c:pt idx="2">
                  <c:v>11.50137152751441</c:v>
                </c:pt>
                <c:pt idx="3">
                  <c:v>12.036512273531912</c:v>
                </c:pt>
                <c:pt idx="4">
                  <c:v>12.521574102982658</c:v>
                </c:pt>
                <c:pt idx="5">
                  <c:v>13.147534565876214</c:v>
                </c:pt>
                <c:pt idx="6">
                  <c:v>13.750886803526614</c:v>
                </c:pt>
                <c:pt idx="7">
                  <c:v>13.95654170724977</c:v>
                </c:pt>
                <c:pt idx="8">
                  <c:v>14.388243501835385</c:v>
                </c:pt>
                <c:pt idx="9">
                  <c:v>14.891775313362414</c:v>
                </c:pt>
                <c:pt idx="10">
                  <c:v>15.426941969087482</c:v>
                </c:pt>
                <c:pt idx="11">
                  <c:v>14.605231453510605</c:v>
                </c:pt>
                <c:pt idx="12">
                  <c:v>15.024255036618307</c:v>
                </c:pt>
                <c:pt idx="13">
                  <c:v>15.4327990951518</c:v>
                </c:pt>
                <c:pt idx="14">
                  <c:v>15.836467991238152</c:v>
                </c:pt>
                <c:pt idx="15">
                  <c:v>16.25436649230539</c:v>
                </c:pt>
                <c:pt idx="16">
                  <c:v>16.666955694462114</c:v>
                </c:pt>
                <c:pt idx="17">
                  <c:v>17.126215224685154</c:v>
                </c:pt>
                <c:pt idx="18">
                  <c:v>17.611094332453249</c:v>
                </c:pt>
                <c:pt idx="19">
                  <c:v>18.111758121996065</c:v>
                </c:pt>
                <c:pt idx="20">
                  <c:v>18.598775398225541</c:v>
                </c:pt>
                <c:pt idx="21">
                  <c:v>19.126095567972165</c:v>
                </c:pt>
                <c:pt idx="22">
                  <c:v>19.681840632791225</c:v>
                </c:pt>
                <c:pt idx="23">
                  <c:v>20.25294855765225</c:v>
                </c:pt>
                <c:pt idx="24">
                  <c:v>20.83965503846332</c:v>
                </c:pt>
                <c:pt idx="25">
                  <c:v>21.440133056846943</c:v>
                </c:pt>
                <c:pt idx="26">
                  <c:v>22.05194400334484</c:v>
                </c:pt>
                <c:pt idx="27">
                  <c:v>22.68666964227225</c:v>
                </c:pt>
                <c:pt idx="28">
                  <c:v>23.333871134334668</c:v>
                </c:pt>
                <c:pt idx="29">
                  <c:v>24.001333963408999</c:v>
                </c:pt>
                <c:pt idx="30">
                  <c:v>24.687080579670969</c:v>
                </c:pt>
                <c:pt idx="31">
                  <c:v>25.282318527048741</c:v>
                </c:pt>
                <c:pt idx="32">
                  <c:v>25.889133375911896</c:v>
                </c:pt>
                <c:pt idx="33">
                  <c:v>26.509062538231792</c:v>
                </c:pt>
                <c:pt idx="34">
                  <c:v>27.141529717631805</c:v>
                </c:pt>
                <c:pt idx="35">
                  <c:v>27.786668320269918</c:v>
                </c:pt>
                <c:pt idx="36">
                  <c:v>28.444606843610629</c:v>
                </c:pt>
                <c:pt idx="37">
                  <c:v>29.11547418840685</c:v>
                </c:pt>
                <c:pt idx="38">
                  <c:v>29.799383136555413</c:v>
                </c:pt>
                <c:pt idx="39">
                  <c:v>30.455899213295424</c:v>
                </c:pt>
                <c:pt idx="40">
                  <c:v>31.123880098184735</c:v>
                </c:pt>
                <c:pt idx="41">
                  <c:v>31.803390595205467</c:v>
                </c:pt>
                <c:pt idx="42">
                  <c:v>32.494490324335437</c:v>
                </c:pt>
                <c:pt idx="43">
                  <c:v>33.197228017115954</c:v>
                </c:pt>
                <c:pt idx="44">
                  <c:v>33.9116643847087</c:v>
                </c:pt>
                <c:pt idx="45">
                  <c:v>34.637832206698121</c:v>
                </c:pt>
                <c:pt idx="46">
                  <c:v>35.375793969262254</c:v>
                </c:pt>
                <c:pt idx="47">
                  <c:v>36.125572710607045</c:v>
                </c:pt>
                <c:pt idx="48">
                  <c:v>36.887221898528104</c:v>
                </c:pt>
                <c:pt idx="49">
                  <c:v>37.660773260665479</c:v>
                </c:pt>
                <c:pt idx="50">
                  <c:v>38.446260348810831</c:v>
                </c:pt>
              </c:numCache>
            </c:numRef>
          </c:val>
          <c:extLst>
            <c:ext xmlns:c16="http://schemas.microsoft.com/office/drawing/2014/chart" uri="{C3380CC4-5D6E-409C-BE32-E72D297353CC}">
              <c16:uniqueId val="{00000000-9982-45DD-AFCB-5F74419DEEBC}"/>
            </c:ext>
          </c:extLst>
        </c:ser>
        <c:ser>
          <c:idx val="1"/>
          <c:order val="1"/>
          <c:tx>
            <c:strRef>
              <c:f>'Figure 31'!$A$18</c:f>
              <c:strCache>
                <c:ptCount val="1"/>
                <c:pt idx="0">
                  <c:v>Services</c:v>
                </c:pt>
              </c:strCache>
            </c:strRef>
          </c:tx>
          <c:spPr>
            <a:solidFill>
              <a:schemeClr val="accent2"/>
            </a:solidFill>
            <a:ln>
              <a:noFill/>
            </a:ln>
            <a:effectLst/>
          </c:spPr>
          <c:cat>
            <c:numRef>
              <c:f>'Figure 31'!$B$6:$AZ$6</c:f>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numRef>
          </c:cat>
          <c:val>
            <c:numRef>
              <c:f>'Figure 31'!$B$18:$AZ$18</c:f>
              <c:numCache>
                <c:formatCode>_ * #,##0.0._ ;_ * \-#,##0.0._ ;_ * ""\-""??_ ;_ @_ </c:formatCode>
                <c:ptCount val="51"/>
                <c:pt idx="0">
                  <c:v>2.239169277987044</c:v>
                </c:pt>
                <c:pt idx="1">
                  <c:v>2.4700000132508291</c:v>
                </c:pt>
                <c:pt idx="2">
                  <c:v>2.7187220224530773</c:v>
                </c:pt>
                <c:pt idx="3">
                  <c:v>2.9068683838022698</c:v>
                </c:pt>
                <c:pt idx="4">
                  <c:v>3.0668267108418297</c:v>
                </c:pt>
                <c:pt idx="5">
                  <c:v>3.2868448883907644</c:v>
                </c:pt>
                <c:pt idx="6">
                  <c:v>3.5058220866696765</c:v>
                </c:pt>
                <c:pt idx="7">
                  <c:v>3.5645199248515009</c:v>
                </c:pt>
                <c:pt idx="8">
                  <c:v>3.7383433055328639</c:v>
                </c:pt>
                <c:pt idx="9">
                  <c:v>3.9423993861690056</c:v>
                </c:pt>
                <c:pt idx="10">
                  <c:v>4.1702106583655052</c:v>
                </c:pt>
                <c:pt idx="11">
                  <c:v>3.7992792816990795</c:v>
                </c:pt>
                <c:pt idx="12">
                  <c:v>4.0198404494785258</c:v>
                </c:pt>
                <c:pt idx="13">
                  <c:v>4.2362751990104206</c:v>
                </c:pt>
                <c:pt idx="14">
                  <c:v>4.4464418917813315</c:v>
                </c:pt>
                <c:pt idx="15">
                  <c:v>4.6592408959018208</c:v>
                </c:pt>
                <c:pt idx="16">
                  <c:v>4.9271735815868656</c:v>
                </c:pt>
                <c:pt idx="17">
                  <c:v>5.2238462994296153</c:v>
                </c:pt>
                <c:pt idx="18">
                  <c:v>5.5392160140487574</c:v>
                </c:pt>
                <c:pt idx="19">
                  <c:v>5.868517163991414</c:v>
                </c:pt>
                <c:pt idx="20">
                  <c:v>6.1954209474647861</c:v>
                </c:pt>
                <c:pt idx="21">
                  <c:v>6.5253149655144504</c:v>
                </c:pt>
                <c:pt idx="22">
                  <c:v>6.8789781551996025</c:v>
                </c:pt>
                <c:pt idx="23">
                  <c:v>7.2494917555818486</c:v>
                </c:pt>
                <c:pt idx="24">
                  <c:v>7.6375156967593156</c:v>
                </c:pt>
                <c:pt idx="25">
                  <c:v>8.0424320435690504</c:v>
                </c:pt>
                <c:pt idx="26">
                  <c:v>8.4631777837639568</c:v>
                </c:pt>
                <c:pt idx="27">
                  <c:v>8.9076593559032098</c:v>
                </c:pt>
                <c:pt idx="28">
                  <c:v>9.3698248969479145</c:v>
                </c:pt>
                <c:pt idx="29">
                  <c:v>9.8553720775082088</c:v>
                </c:pt>
                <c:pt idx="30">
                  <c:v>10.363718921542699</c:v>
                </c:pt>
                <c:pt idx="31">
                  <c:v>10.723422176875049</c:v>
                </c:pt>
                <c:pt idx="32">
                  <c:v>11.095406988992972</c:v>
                </c:pt>
                <c:pt idx="33">
                  <c:v>11.481054591423961</c:v>
                </c:pt>
                <c:pt idx="34">
                  <c:v>11.88031185270642</c:v>
                </c:pt>
                <c:pt idx="35">
                  <c:v>12.293621844644669</c:v>
                </c:pt>
                <c:pt idx="36">
                  <c:v>12.721440498848029</c:v>
                </c:pt>
                <c:pt idx="37">
                  <c:v>13.164237471499908</c:v>
                </c:pt>
                <c:pt idx="38">
                  <c:v>13.622495250400121</c:v>
                </c:pt>
                <c:pt idx="39">
                  <c:v>14.093364639450593</c:v>
                </c:pt>
                <c:pt idx="40">
                  <c:v>14.580524075859493</c:v>
                </c:pt>
                <c:pt idx="41">
                  <c:v>15.08449395184914</c:v>
                </c:pt>
                <c:pt idx="42">
                  <c:v>15.605810348965502</c:v>
                </c:pt>
                <c:pt idx="43">
                  <c:v>16.145025192289648</c:v>
                </c:pt>
                <c:pt idx="44">
                  <c:v>16.702708857917404</c:v>
                </c:pt>
                <c:pt idx="45">
                  <c:v>17.279447541649425</c:v>
                </c:pt>
                <c:pt idx="46">
                  <c:v>17.875848934261402</c:v>
                </c:pt>
                <c:pt idx="47">
                  <c:v>18.49253718584125</c:v>
                </c:pt>
                <c:pt idx="48">
                  <c:v>19.130159792360232</c:v>
                </c:pt>
                <c:pt idx="49">
                  <c:v>19.789384106918138</c:v>
                </c:pt>
                <c:pt idx="50">
                  <c:v>20.470900414445019</c:v>
                </c:pt>
              </c:numCache>
            </c:numRef>
          </c:val>
          <c:extLst>
            <c:ext xmlns:c16="http://schemas.microsoft.com/office/drawing/2014/chart" uri="{C3380CC4-5D6E-409C-BE32-E72D297353CC}">
              <c16:uniqueId val="{00000001-9982-45DD-AFCB-5F74419DEEBC}"/>
            </c:ext>
          </c:extLst>
        </c:ser>
        <c:ser>
          <c:idx val="2"/>
          <c:order val="2"/>
          <c:tx>
            <c:strRef>
              <c:f>'Figure 31'!$A$19</c:f>
              <c:strCache>
                <c:ptCount val="1"/>
                <c:pt idx="0">
                  <c:v>Industry</c:v>
                </c:pt>
              </c:strCache>
            </c:strRef>
          </c:tx>
          <c:spPr>
            <a:solidFill>
              <a:schemeClr val="accent3"/>
            </a:solidFill>
            <a:ln>
              <a:noFill/>
            </a:ln>
            <a:effectLst/>
          </c:spPr>
          <c:cat>
            <c:numRef>
              <c:f>'Figure 31'!$B$6:$AZ$6</c:f>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numRef>
          </c:cat>
          <c:val>
            <c:numRef>
              <c:f>'Figure 31'!$B$19:$AZ$19</c:f>
              <c:numCache>
                <c:formatCode>_ * #,##0.0._ ;_ * \-#,##0.0._ ;_ * ""\-""??_ ;_ @_ </c:formatCode>
                <c:ptCount val="51"/>
                <c:pt idx="0">
                  <c:v>5.9153233585623415</c:v>
                </c:pt>
                <c:pt idx="1">
                  <c:v>6.4279437654777656</c:v>
                </c:pt>
                <c:pt idx="2">
                  <c:v>6.9699701306132411</c:v>
                </c:pt>
                <c:pt idx="3">
                  <c:v>7.3904288373318252</c:v>
                </c:pt>
                <c:pt idx="4">
                  <c:v>7.6964096908324429</c:v>
                </c:pt>
                <c:pt idx="5">
                  <c:v>8.2337118507252622</c:v>
                </c:pt>
                <c:pt idx="6">
                  <c:v>8.6381171042479501</c:v>
                </c:pt>
                <c:pt idx="7">
                  <c:v>14.801481675139449</c:v>
                </c:pt>
                <c:pt idx="8">
                  <c:v>17.155662051679549</c:v>
                </c:pt>
                <c:pt idx="9">
                  <c:v>17.552040763281816</c:v>
                </c:pt>
                <c:pt idx="10">
                  <c:v>18.02756903985464</c:v>
                </c:pt>
                <c:pt idx="11">
                  <c:v>16.536451550174114</c:v>
                </c:pt>
                <c:pt idx="12">
                  <c:v>17.026855532440184</c:v>
                </c:pt>
                <c:pt idx="13">
                  <c:v>17.500705316787109</c:v>
                </c:pt>
                <c:pt idx="14">
                  <c:v>17.955047135864206</c:v>
                </c:pt>
                <c:pt idx="15">
                  <c:v>18.419212348351827</c:v>
                </c:pt>
                <c:pt idx="16">
                  <c:v>18.861502250112931</c:v>
                </c:pt>
                <c:pt idx="17">
                  <c:v>19.362817907717591</c:v>
                </c:pt>
                <c:pt idx="18">
                  <c:v>19.890959727618494</c:v>
                </c:pt>
                <c:pt idx="19">
                  <c:v>20.431245427639894</c:v>
                </c:pt>
                <c:pt idx="20">
                  <c:v>20.942413376674729</c:v>
                </c:pt>
                <c:pt idx="21">
                  <c:v>21.486647603961799</c:v>
                </c:pt>
                <c:pt idx="22">
                  <c:v>22.062984334958369</c:v>
                </c:pt>
                <c:pt idx="23">
                  <c:v>22.653223759880436</c:v>
                </c:pt>
                <c:pt idx="24">
                  <c:v>23.257771761670572</c:v>
                </c:pt>
                <c:pt idx="25">
                  <c:v>23.874301729893769</c:v>
                </c:pt>
                <c:pt idx="26">
                  <c:v>24.499857553838318</c:v>
                </c:pt>
                <c:pt idx="27">
                  <c:v>25.149740105846661</c:v>
                </c:pt>
                <c:pt idx="28">
                  <c:v>25.810501281113694</c:v>
                </c:pt>
                <c:pt idx="29">
                  <c:v>26.492334124664243</c:v>
                </c:pt>
                <c:pt idx="30">
                  <c:v>27.192830677621679</c:v>
                </c:pt>
                <c:pt idx="31">
                  <c:v>27.859083597960829</c:v>
                </c:pt>
                <c:pt idx="32">
                  <c:v>28.555041034034211</c:v>
                </c:pt>
                <c:pt idx="33">
                  <c:v>29.284216292823441</c:v>
                </c:pt>
                <c:pt idx="34">
                  <c:v>30.047595216465339</c:v>
                </c:pt>
                <c:pt idx="35">
                  <c:v>30.847158931352197</c:v>
                </c:pt>
                <c:pt idx="36">
                  <c:v>31.685008414883807</c:v>
                </c:pt>
                <c:pt idx="37">
                  <c:v>32.563372464462894</c:v>
                </c:pt>
                <c:pt idx="38">
                  <c:v>33.484613455634005</c:v>
                </c:pt>
                <c:pt idx="39">
                  <c:v>34.446316725171229</c:v>
                </c:pt>
                <c:pt idx="40">
                  <c:v>35.45584138317593</c:v>
                </c:pt>
                <c:pt idx="41">
                  <c:v>36.515989547353314</c:v>
                </c:pt>
                <c:pt idx="42">
                  <c:v>37.629733003820647</c:v>
                </c:pt>
                <c:pt idx="43">
                  <c:v>38.800222917514425</c:v>
                </c:pt>
                <c:pt idx="44">
                  <c:v>40.030803693573766</c:v>
                </c:pt>
                <c:pt idx="45">
                  <c:v>41.325019866627649</c:v>
                </c:pt>
                <c:pt idx="46">
                  <c:v>42.686635711111137</c:v>
                </c:pt>
                <c:pt idx="47">
                  <c:v>44.119640060924979</c:v>
                </c:pt>
                <c:pt idx="48">
                  <c:v>45.628269166370465</c:v>
                </c:pt>
                <c:pt idx="49">
                  <c:v>47.217015367110726</c:v>
                </c:pt>
                <c:pt idx="50">
                  <c:v>48.890646155675427</c:v>
                </c:pt>
              </c:numCache>
            </c:numRef>
          </c:val>
          <c:extLst>
            <c:ext xmlns:c16="http://schemas.microsoft.com/office/drawing/2014/chart" uri="{C3380CC4-5D6E-409C-BE32-E72D297353CC}">
              <c16:uniqueId val="{00000002-9982-45DD-AFCB-5F74419DEEBC}"/>
            </c:ext>
          </c:extLst>
        </c:ser>
        <c:ser>
          <c:idx val="3"/>
          <c:order val="3"/>
          <c:tx>
            <c:strRef>
              <c:f>'Figure 31'!$A$20</c:f>
              <c:strCache>
                <c:ptCount val="1"/>
                <c:pt idx="0">
                  <c:v>Agriculture</c:v>
                </c:pt>
              </c:strCache>
            </c:strRef>
          </c:tx>
          <c:spPr>
            <a:solidFill>
              <a:schemeClr val="accent6"/>
            </a:solidFill>
            <a:ln>
              <a:noFill/>
            </a:ln>
            <a:effectLst/>
          </c:spPr>
          <c:cat>
            <c:numRef>
              <c:f>'Figure 31'!$B$6:$AZ$6</c:f>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numRef>
          </c:cat>
          <c:val>
            <c:numRef>
              <c:f>'Figure 31'!$B$20:$AZ$20</c:f>
              <c:numCache>
                <c:formatCode>_ * #,##0.0._ ;_ * \-#,##0.0._ ;_ * ""\-""??_ ;_ @_ </c:formatCode>
                <c:ptCount val="51"/>
                <c:pt idx="0">
                  <c:v>0.25921422044127662</c:v>
                </c:pt>
                <c:pt idx="1">
                  <c:v>0.28210383033538378</c:v>
                </c:pt>
                <c:pt idx="2">
                  <c:v>0.30632716987935277</c:v>
                </c:pt>
                <c:pt idx="3">
                  <c:v>0.33108114692197349</c:v>
                </c:pt>
                <c:pt idx="4">
                  <c:v>0.35654191290582282</c:v>
                </c:pt>
                <c:pt idx="5">
                  <c:v>0.38399708701569668</c:v>
                </c:pt>
                <c:pt idx="6">
                  <c:v>0.41269940603724697</c:v>
                </c:pt>
                <c:pt idx="7">
                  <c:v>0.43962168684966196</c:v>
                </c:pt>
                <c:pt idx="8">
                  <c:v>0.46973769053541392</c:v>
                </c:pt>
                <c:pt idx="9">
                  <c:v>0.5017337012790638</c:v>
                </c:pt>
                <c:pt idx="10">
                  <c:v>0.5356091539991733</c:v>
                </c:pt>
                <c:pt idx="11">
                  <c:v>0.55481003860001143</c:v>
                </c:pt>
                <c:pt idx="12">
                  <c:v>0.58915149405417833</c:v>
                </c:pt>
                <c:pt idx="13">
                  <c:v>0.62490353672048282</c:v>
                </c:pt>
                <c:pt idx="14">
                  <c:v>0.66203738096763198</c:v>
                </c:pt>
                <c:pt idx="15">
                  <c:v>0.70084230267002767</c:v>
                </c:pt>
                <c:pt idx="16">
                  <c:v>0.74067220255774469</c:v>
                </c:pt>
                <c:pt idx="17">
                  <c:v>0.78272758090076444</c:v>
                </c:pt>
                <c:pt idx="18">
                  <c:v>0.82676578510624765</c:v>
                </c:pt>
                <c:pt idx="19">
                  <c:v>0.87268400432930349</c:v>
                </c:pt>
                <c:pt idx="20">
                  <c:v>0.91999398703690016</c:v>
                </c:pt>
                <c:pt idx="21">
                  <c:v>0.96919453281364321</c:v>
                </c:pt>
                <c:pt idx="22">
                  <c:v>1.0206632174928678</c:v>
                </c:pt>
                <c:pt idx="23">
                  <c:v>1.0742177398269626</c:v>
                </c:pt>
                <c:pt idx="24">
                  <c:v>1.1299221017358561</c:v>
                </c:pt>
                <c:pt idx="25">
                  <c:v>1.1877977681067542</c:v>
                </c:pt>
                <c:pt idx="26">
                  <c:v>1.2478508663057197</c:v>
                </c:pt>
                <c:pt idx="27">
                  <c:v>1.3103991681729661</c:v>
                </c:pt>
                <c:pt idx="28">
                  <c:v>1.3752805413288589</c:v>
                </c:pt>
                <c:pt idx="29">
                  <c:v>1.4427413358160392</c:v>
                </c:pt>
                <c:pt idx="30">
                  <c:v>1.5128115523863332</c:v>
                </c:pt>
                <c:pt idx="31">
                  <c:v>1.5476941039581789</c:v>
                </c:pt>
                <c:pt idx="32">
                  <c:v>1.5836196880662465</c:v>
                </c:pt>
                <c:pt idx="33">
                  <c:v>1.6206565702091997</c:v>
                </c:pt>
                <c:pt idx="34">
                  <c:v>1.6588255332907842</c:v>
                </c:pt>
                <c:pt idx="35">
                  <c:v>1.6981651911884093</c:v>
                </c:pt>
                <c:pt idx="36">
                  <c:v>1.7387155513090176</c:v>
                </c:pt>
                <c:pt idx="37">
                  <c:v>1.7805180798781006</c:v>
                </c:pt>
                <c:pt idx="38">
                  <c:v>1.8236157081798745</c:v>
                </c:pt>
                <c:pt idx="39">
                  <c:v>1.8679457516445404</c:v>
                </c:pt>
                <c:pt idx="40">
                  <c:v>1.9136609269919205</c:v>
                </c:pt>
                <c:pt idx="41">
                  <c:v>1.9608089649604459</c:v>
                </c:pt>
                <c:pt idx="42">
                  <c:v>2.0094393140026159</c:v>
                </c:pt>
                <c:pt idx="43">
                  <c:v>2.0596031873924026</c:v>
                </c:pt>
                <c:pt idx="44">
                  <c:v>2.1113536827657864</c:v>
                </c:pt>
                <c:pt idx="45">
                  <c:v>2.1647457488362374</c:v>
                </c:pt>
                <c:pt idx="46">
                  <c:v>2.2198363918172692</c:v>
                </c:pt>
                <c:pt idx="47">
                  <c:v>2.2766845791183861</c:v>
                </c:pt>
                <c:pt idx="48">
                  <c:v>2.3353514753915245</c:v>
                </c:pt>
                <c:pt idx="49">
                  <c:v>2.3959003938772132</c:v>
                </c:pt>
                <c:pt idx="50">
                  <c:v>2.4583969273262021</c:v>
                </c:pt>
              </c:numCache>
            </c:numRef>
          </c:val>
          <c:extLst>
            <c:ext xmlns:c16="http://schemas.microsoft.com/office/drawing/2014/chart" uri="{C3380CC4-5D6E-409C-BE32-E72D297353CC}">
              <c16:uniqueId val="{00000003-9982-45DD-AFCB-5F74419DEEBC}"/>
            </c:ext>
          </c:extLst>
        </c:ser>
        <c:ser>
          <c:idx val="4"/>
          <c:order val="4"/>
          <c:tx>
            <c:strRef>
              <c:f>'Figure 31'!$A$21</c:f>
              <c:strCache>
                <c:ptCount val="1"/>
                <c:pt idx="0">
                  <c:v>Transport</c:v>
                </c:pt>
              </c:strCache>
            </c:strRef>
          </c:tx>
          <c:spPr>
            <a:solidFill>
              <a:schemeClr val="accent4"/>
            </a:solidFill>
            <a:ln>
              <a:noFill/>
            </a:ln>
            <a:effectLst/>
          </c:spPr>
          <c:cat>
            <c:numRef>
              <c:f>'Figure 31'!$B$6:$AZ$6</c:f>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numRef>
          </c:cat>
          <c:val>
            <c:numRef>
              <c:f>'Figure 31'!$B$21:$AZ$21</c:f>
              <c:numCache>
                <c:formatCode>_ * #,##0.0._ ;_ * \-#,##0.0._ ;_ * ""\-""??_ ;_ @_ </c:formatCode>
                <c:ptCount val="51"/>
                <c:pt idx="0">
                  <c:v>9.0124433690166335</c:v>
                </c:pt>
                <c:pt idx="1">
                  <c:v>10.008757203605647</c:v>
                </c:pt>
                <c:pt idx="2">
                  <c:v>10.924997946862026</c:v>
                </c:pt>
                <c:pt idx="3">
                  <c:v>11.86265072274449</c:v>
                </c:pt>
                <c:pt idx="4">
                  <c:v>12.82320527101087</c:v>
                </c:pt>
                <c:pt idx="5">
                  <c:v>13.807616229117567</c:v>
                </c:pt>
                <c:pt idx="6">
                  <c:v>14.817701463868374</c:v>
                </c:pt>
                <c:pt idx="7">
                  <c:v>15.853705861302981</c:v>
                </c:pt>
                <c:pt idx="8">
                  <c:v>16.917925667131762</c:v>
                </c:pt>
                <c:pt idx="9">
                  <c:v>18.011909795249863</c:v>
                </c:pt>
                <c:pt idx="10">
                  <c:v>19.144617278691253</c:v>
                </c:pt>
                <c:pt idx="11">
                  <c:v>20.308745818638926</c:v>
                </c:pt>
                <c:pt idx="12">
                  <c:v>21.511658475173238</c:v>
                </c:pt>
                <c:pt idx="13">
                  <c:v>22.752484578993762</c:v>
                </c:pt>
                <c:pt idx="14">
                  <c:v>24.033205737660779</c:v>
                </c:pt>
                <c:pt idx="15">
                  <c:v>25.355968767057274</c:v>
                </c:pt>
                <c:pt idx="16">
                  <c:v>26.724652286993422</c:v>
                </c:pt>
                <c:pt idx="17">
                  <c:v>28.140300823224432</c:v>
                </c:pt>
                <c:pt idx="18">
                  <c:v>29.605328246007971</c:v>
                </c:pt>
                <c:pt idx="19">
                  <c:v>31.12230251943069</c:v>
                </c:pt>
                <c:pt idx="20">
                  <c:v>32.693853524403259</c:v>
                </c:pt>
                <c:pt idx="21">
                  <c:v>33.889073410301386</c:v>
                </c:pt>
                <c:pt idx="22">
                  <c:v>35.132629238210896</c:v>
                </c:pt>
                <c:pt idx="23">
                  <c:v>36.426500281138495</c:v>
                </c:pt>
                <c:pt idx="24">
                  <c:v>37.772805364181735</c:v>
                </c:pt>
                <c:pt idx="25">
                  <c:v>39.173736492717453</c:v>
                </c:pt>
                <c:pt idx="26">
                  <c:v>40.631588323625003</c:v>
                </c:pt>
                <c:pt idx="27">
                  <c:v>42.148798083156279</c:v>
                </c:pt>
                <c:pt idx="28">
                  <c:v>43.727828669769863</c:v>
                </c:pt>
                <c:pt idx="29">
                  <c:v>45.371314840451902</c:v>
                </c:pt>
                <c:pt idx="30">
                  <c:v>47.081968333925175</c:v>
                </c:pt>
                <c:pt idx="31">
                  <c:v>48.495091495360811</c:v>
                </c:pt>
                <c:pt idx="32">
                  <c:v>49.957547154875741</c:v>
                </c:pt>
                <c:pt idx="33">
                  <c:v>51.471285321235278</c:v>
                </c:pt>
                <c:pt idx="34">
                  <c:v>53.038334182997943</c:v>
                </c:pt>
                <c:pt idx="35">
                  <c:v>54.660807342453758</c:v>
                </c:pt>
                <c:pt idx="36">
                  <c:v>56.340910351320915</c:v>
                </c:pt>
                <c:pt idx="37">
                  <c:v>58.080941906411923</c:v>
                </c:pt>
                <c:pt idx="38">
                  <c:v>59.883307281496002</c:v>
                </c:pt>
                <c:pt idx="39">
                  <c:v>61.773466664575551</c:v>
                </c:pt>
                <c:pt idx="40">
                  <c:v>63.732658498803289</c:v>
                </c:pt>
                <c:pt idx="41">
                  <c:v>65.763690511282022</c:v>
                </c:pt>
                <c:pt idx="42">
                  <c:v>67.869493912313672</c:v>
                </c:pt>
                <c:pt idx="43">
                  <c:v>70.053132515142977</c:v>
                </c:pt>
                <c:pt idx="44">
                  <c:v>72.317795117108489</c:v>
                </c:pt>
                <c:pt idx="45">
                  <c:v>74.666825602363545</c:v>
                </c:pt>
                <c:pt idx="46">
                  <c:v>77.10369463585721</c:v>
                </c:pt>
                <c:pt idx="47">
                  <c:v>79.632048767772588</c:v>
                </c:pt>
                <c:pt idx="48">
                  <c:v>82.255674509127715</c:v>
                </c:pt>
                <c:pt idx="49">
                  <c:v>84.978538276525882</c:v>
                </c:pt>
                <c:pt idx="50">
                  <c:v>87.804779677659141</c:v>
                </c:pt>
              </c:numCache>
            </c:numRef>
          </c:val>
          <c:extLst>
            <c:ext xmlns:c16="http://schemas.microsoft.com/office/drawing/2014/chart" uri="{C3380CC4-5D6E-409C-BE32-E72D297353CC}">
              <c16:uniqueId val="{00000004-9982-45DD-AFCB-5F74419DEEBC}"/>
            </c:ext>
          </c:extLst>
        </c:ser>
        <c:dLbls>
          <c:showLegendKey val="0"/>
          <c:showVal val="0"/>
          <c:showCatName val="0"/>
          <c:showSerName val="0"/>
          <c:showPercent val="0"/>
          <c:showBubbleSize val="0"/>
        </c:dLbls>
        <c:axId val="1927986512"/>
        <c:axId val="1928001904"/>
      </c:areaChart>
      <c:catAx>
        <c:axId val="19279865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928001904"/>
        <c:crosses val="autoZero"/>
        <c:auto val="1"/>
        <c:lblAlgn val="ctr"/>
        <c:lblOffset val="100"/>
        <c:tickLblSkip val="10"/>
        <c:tickMarkSkip val="10"/>
        <c:noMultiLvlLbl val="0"/>
      </c:catAx>
      <c:valAx>
        <c:axId val="1928001904"/>
        <c:scaling>
          <c:orientation val="minMax"/>
          <c:max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dirty="0"/>
                  <a:t>Mt CO</a:t>
                </a:r>
                <a:r>
                  <a:rPr lang="en-US" b="1" baseline="-25000" dirty="0"/>
                  <a:t>2</a:t>
                </a:r>
                <a:r>
                  <a:rPr lang="en-US" b="1" dirty="0"/>
                  <a:t>eq</a:t>
                </a:r>
              </a:p>
            </c:rich>
          </c:tx>
          <c:layout>
            <c:manualLayout>
              <c:xMode val="edge"/>
              <c:yMode val="edge"/>
              <c:x val="3.2286715764387143E-3"/>
              <c:y val="0.33106210697057836"/>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927986512"/>
        <c:crosses val="autoZero"/>
        <c:crossBetween val="midCat"/>
      </c:valAx>
      <c:spPr>
        <a:noFill/>
        <a:ln>
          <a:noFill/>
        </a:ln>
        <a:effectLst/>
      </c:spPr>
    </c:plotArea>
    <c:legend>
      <c:legendPos val="b"/>
      <c:layout>
        <c:manualLayout>
          <c:xMode val="edge"/>
          <c:yMode val="edge"/>
          <c:x val="1.9788792199146001E-2"/>
          <c:y val="0.91448004925386273"/>
          <c:w val="0.978415113871269"/>
          <c:h val="7.6288485940430639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sz="2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Candara" panose="020E0502030303020204" pitchFamily="34" charset="0"/>
                <a:ea typeface="+mn-ea"/>
                <a:cs typeface="+mn-cs"/>
              </a:defRPr>
            </a:pPr>
            <a:r>
              <a:rPr lang="en-US" sz="3200" b="1"/>
              <a:t>COST OF TRANSITION</a:t>
            </a:r>
          </a:p>
        </c:rich>
      </c:tx>
      <c:overlay val="0"/>
      <c:spPr>
        <a:noFill/>
        <a:ln>
          <a:no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Candara" panose="020E0502030303020204" pitchFamily="34" charset="0"/>
              <a:ea typeface="+mn-ea"/>
              <a:cs typeface="+mn-cs"/>
            </a:defRPr>
          </a:pPr>
          <a:endParaRPr lang="en-US"/>
        </a:p>
      </c:txPr>
    </c:title>
    <c:autoTitleDeleted val="0"/>
    <c:plotArea>
      <c:layout>
        <c:manualLayout>
          <c:layoutTarget val="inner"/>
          <c:xMode val="edge"/>
          <c:yMode val="edge"/>
          <c:x val="0.14613495598012119"/>
          <c:y val="8.3338671493979777E-2"/>
          <c:w val="0.81777996500437455"/>
          <c:h val="0.69595689783534653"/>
        </c:manualLayout>
      </c:layout>
      <c:barChart>
        <c:barDir val="col"/>
        <c:grouping val="clustered"/>
        <c:varyColors val="0"/>
        <c:ser>
          <c:idx val="0"/>
          <c:order val="0"/>
          <c:tx>
            <c:strRef>
              <c:f>Sheet1!$G$5</c:f>
              <c:strCache>
                <c:ptCount val="1"/>
                <c:pt idx="0">
                  <c:v>Investment Cost</c:v>
                </c:pt>
              </c:strCache>
            </c:strRef>
          </c:tx>
          <c:spPr>
            <a:solidFill>
              <a:schemeClr val="accent1"/>
            </a:solidFill>
            <a:ln>
              <a:noFill/>
            </a:ln>
            <a:effectLst/>
          </c:spPr>
          <c:invertIfNegative val="0"/>
          <c:cat>
            <c:strRef>
              <c:f>Sheet1!$F$6:$F$10</c:f>
              <c:strCache>
                <c:ptCount val="5"/>
                <c:pt idx="0">
                  <c:v>BaU</c:v>
                </c:pt>
                <c:pt idx="1">
                  <c:v>T1 (Nuclear as Baseload)</c:v>
                </c:pt>
                <c:pt idx="2">
                  <c:v>T2 (Gas as baseload)</c:v>
                </c:pt>
                <c:pt idx="3">
                  <c:v>T3 (Gas as baseload, No CCUS Technology)</c:v>
                </c:pt>
                <c:pt idx="4">
                  <c:v>T4 (BAU, slow intro of EVs, Hydrogen &amp; Biofuels)</c:v>
                </c:pt>
              </c:strCache>
            </c:strRef>
          </c:cat>
          <c:val>
            <c:numRef>
              <c:f>Sheet1!$G$6:$G$10</c:f>
              <c:numCache>
                <c:formatCode>_(* #,##0_);_(* \(#,##0\);_(* "-"??_);_(@_)</c:formatCode>
                <c:ptCount val="5"/>
                <c:pt idx="0">
                  <c:v>42.391022912350003</c:v>
                </c:pt>
                <c:pt idx="1">
                  <c:v>251.89814323276002</c:v>
                </c:pt>
                <c:pt idx="2">
                  <c:v>91.167590660960002</c:v>
                </c:pt>
                <c:pt idx="3">
                  <c:v>91.180346897960007</c:v>
                </c:pt>
                <c:pt idx="4">
                  <c:v>70.291251938040006</c:v>
                </c:pt>
              </c:numCache>
            </c:numRef>
          </c:val>
          <c:extLst>
            <c:ext xmlns:c16="http://schemas.microsoft.com/office/drawing/2014/chart" uri="{C3380CC4-5D6E-409C-BE32-E72D297353CC}">
              <c16:uniqueId val="{00000000-5ADA-4F83-B1C0-8769919F0AAD}"/>
            </c:ext>
          </c:extLst>
        </c:ser>
        <c:ser>
          <c:idx val="1"/>
          <c:order val="1"/>
          <c:tx>
            <c:strRef>
              <c:f>Sheet1!$H$5</c:f>
              <c:strCache>
                <c:ptCount val="1"/>
                <c:pt idx="0">
                  <c:v>Production Cost </c:v>
                </c:pt>
              </c:strCache>
            </c:strRef>
          </c:tx>
          <c:spPr>
            <a:solidFill>
              <a:schemeClr val="accent2"/>
            </a:solidFill>
            <a:ln>
              <a:noFill/>
            </a:ln>
            <a:effectLst/>
          </c:spPr>
          <c:invertIfNegative val="0"/>
          <c:cat>
            <c:strRef>
              <c:f>Sheet1!$F$6:$F$10</c:f>
              <c:strCache>
                <c:ptCount val="5"/>
                <c:pt idx="0">
                  <c:v>BaU</c:v>
                </c:pt>
                <c:pt idx="1">
                  <c:v>T1 (Nuclear as Baseload)</c:v>
                </c:pt>
                <c:pt idx="2">
                  <c:v>T2 (Gas as baseload)</c:v>
                </c:pt>
                <c:pt idx="3">
                  <c:v>T3 (Gas as baseload, No CCUS Technology)</c:v>
                </c:pt>
                <c:pt idx="4">
                  <c:v>T4 (BAU, slow intro of EVs, Hydrogen &amp; Biofuels)</c:v>
                </c:pt>
              </c:strCache>
            </c:strRef>
          </c:cat>
          <c:val>
            <c:numRef>
              <c:f>Sheet1!$H$6:$H$10</c:f>
              <c:numCache>
                <c:formatCode>_(* #,##0_);_(* \(#,##0\);_(* "-"??_);_(@_)</c:formatCode>
                <c:ptCount val="5"/>
                <c:pt idx="0">
                  <c:v>184.22531703818723</c:v>
                </c:pt>
                <c:pt idx="1">
                  <c:v>302.36074565628826</c:v>
                </c:pt>
                <c:pt idx="2">
                  <c:v>571.31672896358236</c:v>
                </c:pt>
                <c:pt idx="3">
                  <c:v>365.96361924357586</c:v>
                </c:pt>
                <c:pt idx="4">
                  <c:v>290.77598647322145</c:v>
                </c:pt>
              </c:numCache>
            </c:numRef>
          </c:val>
          <c:extLst>
            <c:ext xmlns:c16="http://schemas.microsoft.com/office/drawing/2014/chart" uri="{C3380CC4-5D6E-409C-BE32-E72D297353CC}">
              <c16:uniqueId val="{00000001-5ADA-4F83-B1C0-8769919F0AAD}"/>
            </c:ext>
          </c:extLst>
        </c:ser>
        <c:dLbls>
          <c:showLegendKey val="0"/>
          <c:showVal val="0"/>
          <c:showCatName val="0"/>
          <c:showSerName val="0"/>
          <c:showPercent val="0"/>
          <c:showBubbleSize val="0"/>
        </c:dLbls>
        <c:gapWidth val="219"/>
        <c:overlap val="-27"/>
        <c:axId val="1470194207"/>
        <c:axId val="1470191295"/>
      </c:barChart>
      <c:catAx>
        <c:axId val="1470194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Candara" panose="020E0502030303020204" pitchFamily="34" charset="0"/>
                <a:ea typeface="+mn-ea"/>
                <a:cs typeface="+mn-cs"/>
              </a:defRPr>
            </a:pPr>
            <a:endParaRPr lang="en-US"/>
          </a:p>
        </c:txPr>
        <c:crossAx val="1470191295"/>
        <c:crossesAt val="0"/>
        <c:auto val="1"/>
        <c:lblAlgn val="ctr"/>
        <c:lblOffset val="100"/>
        <c:noMultiLvlLbl val="0"/>
      </c:catAx>
      <c:valAx>
        <c:axId val="14701912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Candara" panose="020E0502030303020204" pitchFamily="34" charset="0"/>
                <a:ea typeface="+mn-ea"/>
                <a:cs typeface="+mn-cs"/>
              </a:defRPr>
            </a:pPr>
            <a:endParaRPr lang="en-US"/>
          </a:p>
        </c:txPr>
        <c:crossAx val="1470194207"/>
        <c:crosses val="autoZero"/>
        <c:crossBetween val="between"/>
      </c:valAx>
      <c:spPr>
        <a:noFill/>
        <a:ln>
          <a:noFill/>
        </a:ln>
        <a:effectLst/>
      </c:spPr>
    </c:plotArea>
    <c:legend>
      <c:legendPos val="b"/>
      <c:layout>
        <c:manualLayout>
          <c:xMode val="edge"/>
          <c:yMode val="edge"/>
          <c:x val="1.9629932246229879E-2"/>
          <c:y val="0.92128369347135397"/>
          <c:w val="0.46629549431321082"/>
          <c:h val="7.8125546806649182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Candara" panose="020E0502030303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latin typeface="Candara" panose="020E0502030303020204" pitchFamily="34" charset="0"/>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Candara" panose="020E0502030303020204" pitchFamily="34" charset="0"/>
                <a:ea typeface="+mn-ea"/>
                <a:cs typeface="+mn-cs"/>
              </a:defRPr>
            </a:pPr>
            <a:r>
              <a:rPr lang="en-US" sz="3200" b="1"/>
              <a:t>GENERATION COST </a:t>
            </a:r>
          </a:p>
        </c:rich>
      </c:tx>
      <c:overlay val="0"/>
      <c:spPr>
        <a:noFill/>
        <a:ln>
          <a:no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Candara" panose="020E0502030303020204" pitchFamily="34" charset="0"/>
              <a:ea typeface="+mn-ea"/>
              <a:cs typeface="+mn-cs"/>
            </a:defRPr>
          </a:pPr>
          <a:endParaRPr lang="en-US"/>
        </a:p>
      </c:txPr>
    </c:title>
    <c:autoTitleDeleted val="0"/>
    <c:plotArea>
      <c:layout>
        <c:manualLayout>
          <c:layoutTarget val="inner"/>
          <c:xMode val="edge"/>
          <c:yMode val="edge"/>
          <c:x val="0.15366149926458886"/>
          <c:y val="9.1337743934609597E-2"/>
          <c:w val="0.81021866672041065"/>
          <c:h val="0.69570399839472752"/>
        </c:manualLayout>
      </c:layout>
      <c:barChart>
        <c:barDir val="col"/>
        <c:grouping val="clustered"/>
        <c:varyColors val="0"/>
        <c:ser>
          <c:idx val="0"/>
          <c:order val="0"/>
          <c:tx>
            <c:strRef>
              <c:f>Sheet1!$G$15</c:f>
              <c:strCache>
                <c:ptCount val="1"/>
                <c:pt idx="0">
                  <c:v>Generation Cost (US cent/kWh)</c:v>
                </c:pt>
              </c:strCache>
            </c:strRef>
          </c:tx>
          <c:spPr>
            <a:solidFill>
              <a:schemeClr val="accent6"/>
            </a:solidFill>
            <a:ln>
              <a:noFill/>
            </a:ln>
            <a:effectLst/>
          </c:spPr>
          <c:invertIfNegative val="0"/>
          <c:cat>
            <c:strRef>
              <c:f>Sheet1!$F$16:$F$20</c:f>
              <c:strCache>
                <c:ptCount val="5"/>
                <c:pt idx="0">
                  <c:v>BaU</c:v>
                </c:pt>
                <c:pt idx="1">
                  <c:v>T1 (Nuclear as Baseload)</c:v>
                </c:pt>
                <c:pt idx="2">
                  <c:v>T2 (Gas as baseload)</c:v>
                </c:pt>
                <c:pt idx="3">
                  <c:v>T3 (Gas as baseload, No CCUS Technology)</c:v>
                </c:pt>
                <c:pt idx="4">
                  <c:v>T4 (BAU, slow intro of EVs, Hydrogen &amp; Biofuels)</c:v>
                </c:pt>
              </c:strCache>
            </c:strRef>
          </c:cat>
          <c:val>
            <c:numRef>
              <c:f>Sheet1!$G$16:$G$20</c:f>
              <c:numCache>
                <c:formatCode>_ * #,##0.000_ ;_ * \-#,##0.000_ ;_ * ""\-""??_ ;_ @_ </c:formatCode>
                <c:ptCount val="5"/>
                <c:pt idx="0">
                  <c:v>4.6136105126709008</c:v>
                </c:pt>
                <c:pt idx="1">
                  <c:v>4.2317295906003007</c:v>
                </c:pt>
                <c:pt idx="2">
                  <c:v>7.9959851129595876</c:v>
                </c:pt>
                <c:pt idx="3">
                  <c:v>5.1219218745176525</c:v>
                </c:pt>
                <c:pt idx="4">
                  <c:v>4.8975151526684906</c:v>
                </c:pt>
              </c:numCache>
            </c:numRef>
          </c:val>
          <c:extLst>
            <c:ext xmlns:c16="http://schemas.microsoft.com/office/drawing/2014/chart" uri="{C3380CC4-5D6E-409C-BE32-E72D297353CC}">
              <c16:uniqueId val="{00000000-0AF2-49B4-A430-4374042EFBBA}"/>
            </c:ext>
          </c:extLst>
        </c:ser>
        <c:dLbls>
          <c:showLegendKey val="0"/>
          <c:showVal val="0"/>
          <c:showCatName val="0"/>
          <c:showSerName val="0"/>
          <c:showPercent val="0"/>
          <c:showBubbleSize val="0"/>
        </c:dLbls>
        <c:gapWidth val="219"/>
        <c:overlap val="-27"/>
        <c:axId val="721647743"/>
        <c:axId val="721648575"/>
      </c:barChart>
      <c:catAx>
        <c:axId val="721647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Candara" panose="020E0502030303020204" pitchFamily="34" charset="0"/>
                <a:ea typeface="+mn-ea"/>
                <a:cs typeface="+mn-cs"/>
              </a:defRPr>
            </a:pPr>
            <a:endParaRPr lang="en-US"/>
          </a:p>
        </c:txPr>
        <c:crossAx val="721648575"/>
        <c:crosses val="autoZero"/>
        <c:auto val="1"/>
        <c:lblAlgn val="ctr"/>
        <c:lblOffset val="100"/>
        <c:noMultiLvlLbl val="0"/>
      </c:catAx>
      <c:valAx>
        <c:axId val="72164857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Candara" panose="020E0502030303020204" pitchFamily="34" charset="0"/>
                <a:ea typeface="+mn-ea"/>
                <a:cs typeface="+mn-cs"/>
              </a:defRPr>
            </a:pPr>
            <a:endParaRPr lang="en-US"/>
          </a:p>
        </c:txPr>
        <c:crossAx val="721647743"/>
        <c:crosses val="autoZero"/>
        <c:crossBetween val="between"/>
        <c:majorUnit val="1.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latin typeface="Candara" panose="020E0502030303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0.00972</cdr:x>
      <cdr:y>0.18056</cdr:y>
    </cdr:from>
    <cdr:to>
      <cdr:x>0.06042</cdr:x>
      <cdr:y>0.67708</cdr:y>
    </cdr:to>
    <cdr:sp macro="" textlink="">
      <cdr:nvSpPr>
        <cdr:cNvPr id="2" name="TextBox 1">
          <a:extLst xmlns:a="http://schemas.openxmlformats.org/drawingml/2006/main">
            <a:ext uri="{FF2B5EF4-FFF2-40B4-BE49-F238E27FC236}">
              <a16:creationId xmlns:a16="http://schemas.microsoft.com/office/drawing/2014/main" id="{E8F63EFA-A552-28B0-4AEA-A5B50BA72F9D}"/>
            </a:ext>
          </a:extLst>
        </cdr:cNvPr>
        <cdr:cNvSpPr txBox="1"/>
      </cdr:nvSpPr>
      <cdr:spPr>
        <a:xfrm xmlns:a="http://schemas.openxmlformats.org/drawingml/2006/main" rot="16200000">
          <a:off x="-520698" y="1060449"/>
          <a:ext cx="1362075" cy="2317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4000" dirty="0">
              <a:latin typeface="Bookman Old Style" panose="02050604050505020204" pitchFamily="18" charset="0"/>
            </a:rPr>
            <a:t>Billion $</a:t>
          </a:r>
        </a:p>
      </cdr:txBody>
    </cdr:sp>
  </cdr:relSizeAnchor>
</c:userShapes>
</file>

<file path=ppt/drawings/drawing2.xml><?xml version="1.0" encoding="utf-8"?>
<c:userShapes xmlns:c="http://schemas.openxmlformats.org/drawingml/2006/chart">
  <cdr:relSizeAnchor xmlns:cdr="http://schemas.openxmlformats.org/drawingml/2006/chartDrawing">
    <cdr:from>
      <cdr:x>0.02031</cdr:x>
      <cdr:y>0.202</cdr:y>
    </cdr:from>
    <cdr:to>
      <cdr:x>0.07177</cdr:x>
      <cdr:y>0.68287</cdr:y>
    </cdr:to>
    <cdr:sp macro="" textlink="">
      <cdr:nvSpPr>
        <cdr:cNvPr id="2" name="TextBox 1">
          <a:extLst xmlns:a="http://schemas.openxmlformats.org/drawingml/2006/main">
            <a:ext uri="{FF2B5EF4-FFF2-40B4-BE49-F238E27FC236}">
              <a16:creationId xmlns:a16="http://schemas.microsoft.com/office/drawing/2014/main" id="{D08579C1-7DC5-A220-8301-F1220858B3F2}"/>
            </a:ext>
          </a:extLst>
        </cdr:cNvPr>
        <cdr:cNvSpPr txBox="1"/>
      </cdr:nvSpPr>
      <cdr:spPr>
        <a:xfrm xmlns:a="http://schemas.openxmlformats.org/drawingml/2006/main" rot="16200000">
          <a:off x="-443656" y="1093041"/>
          <a:ext cx="1319117" cy="2412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200" dirty="0">
              <a:effectLst/>
              <a:latin typeface="Bookman Old Style" panose="02050604050505020204" pitchFamily="18" charset="0"/>
            </a:rPr>
            <a:t>(US Cent/kWh)</a:t>
          </a:r>
          <a:endParaRPr lang="en-US" sz="3200" dirty="0">
            <a:latin typeface="Bookman Old Style" panose="02050604050505020204"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0.82697</cdr:x>
      <cdr:y>0.91655</cdr:y>
    </cdr:from>
    <cdr:to>
      <cdr:x>0.92149</cdr:x>
      <cdr:y>0.97243</cdr:y>
    </cdr:to>
    <cdr:sp macro="" textlink="">
      <cdr:nvSpPr>
        <cdr:cNvPr id="4" name="TextBox 3">
          <a:extLst xmlns:a="http://schemas.openxmlformats.org/drawingml/2006/main">
            <a:ext uri="{FF2B5EF4-FFF2-40B4-BE49-F238E27FC236}">
              <a16:creationId xmlns:a16="http://schemas.microsoft.com/office/drawing/2014/main" id="{70E206E1-7196-8D02-1209-55E6C3834586}"/>
            </a:ext>
          </a:extLst>
        </cdr:cNvPr>
        <cdr:cNvSpPr txBox="1"/>
      </cdr:nvSpPr>
      <cdr:spPr>
        <a:xfrm xmlns:a="http://schemas.openxmlformats.org/drawingml/2006/main">
          <a:off x="7822267" y="5166360"/>
          <a:ext cx="894080" cy="3149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t>YEARS</a:t>
          </a:r>
        </a:p>
      </cdr:txBody>
    </cdr:sp>
  </cdr:relSizeAnchor>
  <cdr:relSizeAnchor xmlns:cdr="http://schemas.openxmlformats.org/drawingml/2006/chartDrawing">
    <cdr:from>
      <cdr:x>0.24085</cdr:x>
      <cdr:y>0.65771</cdr:y>
    </cdr:from>
    <cdr:to>
      <cdr:x>0.26018</cdr:x>
      <cdr:y>0.88302</cdr:y>
    </cdr:to>
    <cdr:cxnSp macro="">
      <cdr:nvCxnSpPr>
        <cdr:cNvPr id="6" name="Straight Arrow Connector 5">
          <a:extLst xmlns:a="http://schemas.openxmlformats.org/drawingml/2006/main">
            <a:ext uri="{FF2B5EF4-FFF2-40B4-BE49-F238E27FC236}">
              <a16:creationId xmlns:a16="http://schemas.microsoft.com/office/drawing/2014/main" id="{88F4135E-A51D-3753-1923-A633A9CE33D0}"/>
            </a:ext>
          </a:extLst>
        </cdr:cNvPr>
        <cdr:cNvCxnSpPr/>
      </cdr:nvCxnSpPr>
      <cdr:spPr>
        <a:xfrm xmlns:a="http://schemas.openxmlformats.org/drawingml/2006/main">
          <a:off x="5126143" y="7661278"/>
          <a:ext cx="411416" cy="2624496"/>
        </a:xfrm>
        <a:prstGeom xmlns:a="http://schemas.openxmlformats.org/drawingml/2006/main" prst="straightConnector1">
          <a:avLst/>
        </a:prstGeom>
        <a:ln xmlns:a="http://schemas.openxmlformats.org/drawingml/2006/main">
          <a:prstDash val="lgDash"/>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0.37861</cdr:x>
      <cdr:y>0.37529</cdr:y>
    </cdr:from>
    <cdr:to>
      <cdr:x>0.43554</cdr:x>
      <cdr:y>0.87097</cdr:y>
    </cdr:to>
    <cdr:cxnSp macro="">
      <cdr:nvCxnSpPr>
        <cdr:cNvPr id="8" name="Straight Arrow Connector 7">
          <a:extLst xmlns:a="http://schemas.openxmlformats.org/drawingml/2006/main">
            <a:ext uri="{FF2B5EF4-FFF2-40B4-BE49-F238E27FC236}">
              <a16:creationId xmlns:a16="http://schemas.microsoft.com/office/drawing/2014/main" id="{11D94924-9C7D-8454-45E0-85180D965B5C}"/>
            </a:ext>
          </a:extLst>
        </cdr:cNvPr>
        <cdr:cNvCxnSpPr/>
      </cdr:nvCxnSpPr>
      <cdr:spPr>
        <a:xfrm xmlns:a="http://schemas.openxmlformats.org/drawingml/2006/main">
          <a:off x="8058194" y="4371565"/>
          <a:ext cx="1211689" cy="5773867"/>
        </a:xfrm>
        <a:prstGeom xmlns:a="http://schemas.openxmlformats.org/drawingml/2006/main" prst="straightConnector1">
          <a:avLst/>
        </a:prstGeom>
        <a:ln xmlns:a="http://schemas.openxmlformats.org/drawingml/2006/main">
          <a:prstDash val="lgDash"/>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0.53995</cdr:x>
      <cdr:y>0.21827</cdr:y>
    </cdr:from>
    <cdr:to>
      <cdr:x>0.60775</cdr:x>
      <cdr:y>0.87097</cdr:y>
    </cdr:to>
    <cdr:cxnSp macro="">
      <cdr:nvCxnSpPr>
        <cdr:cNvPr id="10" name="Straight Arrow Connector 9">
          <a:extLst xmlns:a="http://schemas.openxmlformats.org/drawingml/2006/main">
            <a:ext uri="{FF2B5EF4-FFF2-40B4-BE49-F238E27FC236}">
              <a16:creationId xmlns:a16="http://schemas.microsoft.com/office/drawing/2014/main" id="{0E872841-2E1A-63BF-E071-251EEE1CABFA}"/>
            </a:ext>
          </a:extLst>
        </cdr:cNvPr>
        <cdr:cNvCxnSpPr/>
      </cdr:nvCxnSpPr>
      <cdr:spPr>
        <a:xfrm xmlns:a="http://schemas.openxmlformats.org/drawingml/2006/main">
          <a:off x="11492234" y="2542515"/>
          <a:ext cx="1443044" cy="7602917"/>
        </a:xfrm>
        <a:prstGeom xmlns:a="http://schemas.openxmlformats.org/drawingml/2006/main" prst="straightConnector1">
          <a:avLst/>
        </a:prstGeom>
        <a:ln xmlns:a="http://schemas.openxmlformats.org/drawingml/2006/main">
          <a:prstDash val="lgDash"/>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0.85843</cdr:x>
      <cdr:y>0.13718</cdr:y>
    </cdr:from>
    <cdr:to>
      <cdr:x>0.94642</cdr:x>
      <cdr:y>0.87186</cdr:y>
    </cdr:to>
    <cdr:cxnSp macro="">
      <cdr:nvCxnSpPr>
        <cdr:cNvPr id="11" name="Straight Arrow Connector 10">
          <a:extLst xmlns:a="http://schemas.openxmlformats.org/drawingml/2006/main">
            <a:ext uri="{FF2B5EF4-FFF2-40B4-BE49-F238E27FC236}">
              <a16:creationId xmlns:a16="http://schemas.microsoft.com/office/drawing/2014/main" id="{695E7521-D28B-1DD2-DE20-C01B75790152}"/>
            </a:ext>
          </a:extLst>
        </cdr:cNvPr>
        <cdr:cNvCxnSpPr/>
      </cdr:nvCxnSpPr>
      <cdr:spPr>
        <a:xfrm xmlns:a="http://schemas.openxmlformats.org/drawingml/2006/main">
          <a:off x="18270721" y="1597933"/>
          <a:ext cx="1872731" cy="8557877"/>
        </a:xfrm>
        <a:prstGeom xmlns:a="http://schemas.openxmlformats.org/drawingml/2006/main" prst="straightConnector1">
          <a:avLst/>
        </a:prstGeom>
        <a:ln xmlns:a="http://schemas.openxmlformats.org/drawingml/2006/main">
          <a:prstDash val="lgDash"/>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b="0" i="0">
                <a:latin typeface="Lato Light" panose="020F0502020204030203" pitchFamily="34" charset="0"/>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b="0" i="0">
                <a:latin typeface="Lato Light" panose="020F0502020204030203" pitchFamily="34" charset="0"/>
              </a:defRPr>
            </a:lvl1pPr>
          </a:lstStyle>
          <a:p>
            <a:fld id="{EFC10EE1-B198-C942-8235-326C972CBB30}" type="datetimeFigureOut">
              <a:rPr lang="en-US" smtClean="0"/>
              <a:pPr/>
              <a:t>10/10/2024</a:t>
            </a:fld>
            <a:endParaRPr lang="en-US"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b="0" i="0">
                <a:latin typeface="Lato Light" panose="020F0502020204030203"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b="0" i="0">
                <a:latin typeface="Lato Light" panose="020F0502020204030203" pitchFamily="34"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Lato Light" panose="020F0502020204030203" pitchFamily="34" charset="0"/>
        <a:ea typeface="+mn-ea"/>
        <a:cs typeface="+mn-cs"/>
      </a:defRPr>
    </a:lvl1pPr>
    <a:lvl2pPr marL="914217" algn="l" defTabSz="914217" rtl="0" eaLnBrk="1" latinLnBrk="0" hangingPunct="1">
      <a:defRPr sz="2400" b="0" i="0" kern="1200">
        <a:solidFill>
          <a:schemeClr val="tx1"/>
        </a:solidFill>
        <a:latin typeface="Lato Light" panose="020F0502020204030203" pitchFamily="34" charset="0"/>
        <a:ea typeface="+mn-ea"/>
        <a:cs typeface="+mn-cs"/>
      </a:defRPr>
    </a:lvl2pPr>
    <a:lvl3pPr marL="1828434" algn="l" defTabSz="914217" rtl="0" eaLnBrk="1" latinLnBrk="0" hangingPunct="1">
      <a:defRPr sz="2400" b="0" i="0" kern="1200">
        <a:solidFill>
          <a:schemeClr val="tx1"/>
        </a:solidFill>
        <a:latin typeface="Lato Light" panose="020F0502020204030203" pitchFamily="34" charset="0"/>
        <a:ea typeface="+mn-ea"/>
        <a:cs typeface="+mn-cs"/>
      </a:defRPr>
    </a:lvl3pPr>
    <a:lvl4pPr marL="2742651" algn="l" defTabSz="914217" rtl="0" eaLnBrk="1" latinLnBrk="0" hangingPunct="1">
      <a:defRPr sz="2400" b="0" i="0" kern="1200">
        <a:solidFill>
          <a:schemeClr val="tx1"/>
        </a:solidFill>
        <a:latin typeface="Lato Light" panose="020F0502020204030203" pitchFamily="34" charset="0"/>
        <a:ea typeface="+mn-ea"/>
        <a:cs typeface="+mn-cs"/>
      </a:defRPr>
    </a:lvl4pPr>
    <a:lvl5pPr marL="3656868" algn="l" defTabSz="914217" rtl="0" eaLnBrk="1" latinLnBrk="0" hangingPunct="1">
      <a:defRPr sz="2400" b="0" i="0" kern="1200">
        <a:solidFill>
          <a:schemeClr val="tx1"/>
        </a:solidFill>
        <a:latin typeface="Lato Light" panose="020F0502020204030203" pitchFamily="34"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
        <p:nvSpPr>
          <p:cNvPr id="83" name="Google Shape;83;p1: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
        <p:nvSpPr>
          <p:cNvPr id="152" name="Google Shape;152;p7: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
        <p:nvSpPr>
          <p:cNvPr id="160" name="Google Shape;160;p8: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61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2"/>
        <p:cNvGrpSpPr/>
        <p:nvPr/>
      </p:nvGrpSpPr>
      <p:grpSpPr>
        <a:xfrm>
          <a:off x="0" y="0"/>
          <a:ext cx="0" cy="0"/>
          <a:chOff x="0" y="0"/>
          <a:chExt cx="0" cy="0"/>
        </a:xfrm>
      </p:grpSpPr>
      <p:sp>
        <p:nvSpPr>
          <p:cNvPr id="23" name="Google Shape;23;p33"/>
          <p:cNvSpPr txBox="1">
            <a:spLocks noGrp="1"/>
          </p:cNvSpPr>
          <p:nvPr>
            <p:ph type="ctrTitle"/>
          </p:nvPr>
        </p:nvSpPr>
        <p:spPr>
          <a:xfrm>
            <a:off x="3047206" y="2244726"/>
            <a:ext cx="18283238" cy="4775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1199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3"/>
          <p:cNvSpPr txBox="1">
            <a:spLocks noGrp="1"/>
          </p:cNvSpPr>
          <p:nvPr>
            <p:ph type="subTitle" idx="1"/>
          </p:nvPr>
        </p:nvSpPr>
        <p:spPr>
          <a:xfrm>
            <a:off x="3047206" y="7204076"/>
            <a:ext cx="18283238" cy="331152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2000"/>
              </a:spcBef>
              <a:spcAft>
                <a:spcPts val="0"/>
              </a:spcAft>
              <a:buClr>
                <a:schemeClr val="dk1"/>
              </a:buClr>
              <a:buSzPts val="2400"/>
              <a:buNone/>
              <a:defRPr sz="4799"/>
            </a:lvl1pPr>
            <a:lvl2pPr lvl="1" algn="ctr">
              <a:lnSpc>
                <a:spcPct val="90000"/>
              </a:lnSpc>
              <a:spcBef>
                <a:spcPts val="1000"/>
              </a:spcBef>
              <a:spcAft>
                <a:spcPts val="0"/>
              </a:spcAft>
              <a:buClr>
                <a:schemeClr val="dk1"/>
              </a:buClr>
              <a:buSzPts val="2000"/>
              <a:buNone/>
              <a:defRPr sz="3999"/>
            </a:lvl2pPr>
            <a:lvl3pPr lvl="2" algn="ctr">
              <a:lnSpc>
                <a:spcPct val="90000"/>
              </a:lnSpc>
              <a:spcBef>
                <a:spcPts val="1000"/>
              </a:spcBef>
              <a:spcAft>
                <a:spcPts val="0"/>
              </a:spcAft>
              <a:buClr>
                <a:schemeClr val="dk1"/>
              </a:buClr>
              <a:buSzPts val="1800"/>
              <a:buNone/>
              <a:defRPr sz="3599"/>
            </a:lvl3pPr>
            <a:lvl4pPr lvl="3" algn="ctr">
              <a:lnSpc>
                <a:spcPct val="90000"/>
              </a:lnSpc>
              <a:spcBef>
                <a:spcPts val="1000"/>
              </a:spcBef>
              <a:spcAft>
                <a:spcPts val="0"/>
              </a:spcAft>
              <a:buClr>
                <a:schemeClr val="dk1"/>
              </a:buClr>
              <a:buSzPts val="1600"/>
              <a:buNone/>
              <a:defRPr sz="3199"/>
            </a:lvl4pPr>
            <a:lvl5pPr lvl="4" algn="ctr">
              <a:lnSpc>
                <a:spcPct val="90000"/>
              </a:lnSpc>
              <a:spcBef>
                <a:spcPts val="1000"/>
              </a:spcBef>
              <a:spcAft>
                <a:spcPts val="0"/>
              </a:spcAft>
              <a:buClr>
                <a:schemeClr val="dk1"/>
              </a:buClr>
              <a:buSzPts val="1600"/>
              <a:buNone/>
              <a:defRPr sz="3199"/>
            </a:lvl5pPr>
            <a:lvl6pPr lvl="5" algn="ctr">
              <a:lnSpc>
                <a:spcPct val="90000"/>
              </a:lnSpc>
              <a:spcBef>
                <a:spcPts val="1000"/>
              </a:spcBef>
              <a:spcAft>
                <a:spcPts val="0"/>
              </a:spcAft>
              <a:buClr>
                <a:schemeClr val="dk1"/>
              </a:buClr>
              <a:buSzPts val="1600"/>
              <a:buNone/>
              <a:defRPr sz="3199"/>
            </a:lvl6pPr>
            <a:lvl7pPr lvl="6" algn="ctr">
              <a:lnSpc>
                <a:spcPct val="90000"/>
              </a:lnSpc>
              <a:spcBef>
                <a:spcPts val="1000"/>
              </a:spcBef>
              <a:spcAft>
                <a:spcPts val="0"/>
              </a:spcAft>
              <a:buClr>
                <a:schemeClr val="dk1"/>
              </a:buClr>
              <a:buSzPts val="1600"/>
              <a:buNone/>
              <a:defRPr sz="3199"/>
            </a:lvl7pPr>
            <a:lvl8pPr lvl="7" algn="ctr">
              <a:lnSpc>
                <a:spcPct val="90000"/>
              </a:lnSpc>
              <a:spcBef>
                <a:spcPts val="1000"/>
              </a:spcBef>
              <a:spcAft>
                <a:spcPts val="0"/>
              </a:spcAft>
              <a:buClr>
                <a:schemeClr val="dk1"/>
              </a:buClr>
              <a:buSzPts val="1600"/>
              <a:buNone/>
              <a:defRPr sz="3199"/>
            </a:lvl8pPr>
            <a:lvl9pPr lvl="8" algn="ctr">
              <a:lnSpc>
                <a:spcPct val="90000"/>
              </a:lnSpc>
              <a:spcBef>
                <a:spcPts val="1000"/>
              </a:spcBef>
              <a:spcAft>
                <a:spcPts val="0"/>
              </a:spcAft>
              <a:buClr>
                <a:schemeClr val="dk1"/>
              </a:buClr>
              <a:buSzPts val="1600"/>
              <a:buNone/>
              <a:defRPr sz="3199"/>
            </a:lvl9pPr>
          </a:lstStyle>
          <a:p>
            <a:endParaRPr/>
          </a:p>
        </p:txBody>
      </p:sp>
      <p:sp>
        <p:nvSpPr>
          <p:cNvPr id="25" name="Google Shape;25;p33"/>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3"/>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3"/>
          <p:cNvSpPr txBox="1">
            <a:spLocks noGrp="1"/>
          </p:cNvSpPr>
          <p:nvPr>
            <p:ph type="sldNum" idx="12"/>
          </p:nvPr>
        </p:nvSpPr>
        <p:spPr>
          <a:xfrm>
            <a:off x="17216715" y="12712701"/>
            <a:ext cx="5484971"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51856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Google Shape;29;p34"/>
          <p:cNvSpPr txBox="1">
            <a:spLocks noGrp="1"/>
          </p:cNvSpPr>
          <p:nvPr>
            <p:ph type="title"/>
          </p:nvPr>
        </p:nvSpPr>
        <p:spPr>
          <a:xfrm>
            <a:off x="1663267" y="3419477"/>
            <a:ext cx="21025723" cy="570547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1199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4"/>
          <p:cNvSpPr txBox="1">
            <a:spLocks noGrp="1"/>
          </p:cNvSpPr>
          <p:nvPr>
            <p:ph type="body" idx="1"/>
          </p:nvPr>
        </p:nvSpPr>
        <p:spPr>
          <a:xfrm>
            <a:off x="1663267" y="9178927"/>
            <a:ext cx="21025723" cy="3000374"/>
          </a:xfrm>
          <a:prstGeom prst="rect">
            <a:avLst/>
          </a:prstGeom>
          <a:noFill/>
          <a:ln>
            <a:noFill/>
          </a:ln>
        </p:spPr>
        <p:txBody>
          <a:bodyPr spcFirstLastPara="1" wrap="square" lIns="91425" tIns="45700" rIns="91425" bIns="45700" anchor="t" anchorCtr="0">
            <a:normAutofit/>
          </a:bodyPr>
          <a:lstStyle>
            <a:lvl1pPr marL="914171" lvl="0" indent="-457086" algn="l">
              <a:lnSpc>
                <a:spcPct val="90000"/>
              </a:lnSpc>
              <a:spcBef>
                <a:spcPts val="2000"/>
              </a:spcBef>
              <a:spcAft>
                <a:spcPts val="0"/>
              </a:spcAft>
              <a:buClr>
                <a:srgbClr val="888888"/>
              </a:buClr>
              <a:buSzPts val="2400"/>
              <a:buNone/>
              <a:defRPr sz="4799">
                <a:solidFill>
                  <a:srgbClr val="888888"/>
                </a:solidFill>
              </a:defRPr>
            </a:lvl1pPr>
            <a:lvl2pPr marL="1828343" lvl="1" indent="-457086" algn="l">
              <a:lnSpc>
                <a:spcPct val="90000"/>
              </a:lnSpc>
              <a:spcBef>
                <a:spcPts val="1000"/>
              </a:spcBef>
              <a:spcAft>
                <a:spcPts val="0"/>
              </a:spcAft>
              <a:buClr>
                <a:srgbClr val="888888"/>
              </a:buClr>
              <a:buSzPts val="2000"/>
              <a:buNone/>
              <a:defRPr sz="3999">
                <a:solidFill>
                  <a:srgbClr val="888888"/>
                </a:solidFill>
              </a:defRPr>
            </a:lvl2pPr>
            <a:lvl3pPr marL="2742514" lvl="2" indent="-457086" algn="l">
              <a:lnSpc>
                <a:spcPct val="90000"/>
              </a:lnSpc>
              <a:spcBef>
                <a:spcPts val="1000"/>
              </a:spcBef>
              <a:spcAft>
                <a:spcPts val="0"/>
              </a:spcAft>
              <a:buClr>
                <a:srgbClr val="888888"/>
              </a:buClr>
              <a:buSzPts val="1800"/>
              <a:buNone/>
              <a:defRPr sz="3599">
                <a:solidFill>
                  <a:srgbClr val="888888"/>
                </a:solidFill>
              </a:defRPr>
            </a:lvl3pPr>
            <a:lvl4pPr marL="3656686" lvl="3" indent="-457086" algn="l">
              <a:lnSpc>
                <a:spcPct val="90000"/>
              </a:lnSpc>
              <a:spcBef>
                <a:spcPts val="1000"/>
              </a:spcBef>
              <a:spcAft>
                <a:spcPts val="0"/>
              </a:spcAft>
              <a:buClr>
                <a:srgbClr val="888888"/>
              </a:buClr>
              <a:buSzPts val="1600"/>
              <a:buNone/>
              <a:defRPr sz="3199">
                <a:solidFill>
                  <a:srgbClr val="888888"/>
                </a:solidFill>
              </a:defRPr>
            </a:lvl4pPr>
            <a:lvl5pPr marL="4570857" lvl="4" indent="-457086" algn="l">
              <a:lnSpc>
                <a:spcPct val="90000"/>
              </a:lnSpc>
              <a:spcBef>
                <a:spcPts val="1000"/>
              </a:spcBef>
              <a:spcAft>
                <a:spcPts val="0"/>
              </a:spcAft>
              <a:buClr>
                <a:srgbClr val="888888"/>
              </a:buClr>
              <a:buSzPts val="1600"/>
              <a:buNone/>
              <a:defRPr sz="3199">
                <a:solidFill>
                  <a:srgbClr val="888888"/>
                </a:solidFill>
              </a:defRPr>
            </a:lvl5pPr>
            <a:lvl6pPr marL="5485028" lvl="5" indent="-457086" algn="l">
              <a:lnSpc>
                <a:spcPct val="90000"/>
              </a:lnSpc>
              <a:spcBef>
                <a:spcPts val="1000"/>
              </a:spcBef>
              <a:spcAft>
                <a:spcPts val="0"/>
              </a:spcAft>
              <a:buClr>
                <a:srgbClr val="888888"/>
              </a:buClr>
              <a:buSzPts val="1600"/>
              <a:buNone/>
              <a:defRPr sz="3199">
                <a:solidFill>
                  <a:srgbClr val="888888"/>
                </a:solidFill>
              </a:defRPr>
            </a:lvl6pPr>
            <a:lvl7pPr marL="6399200" lvl="6" indent="-457086" algn="l">
              <a:lnSpc>
                <a:spcPct val="90000"/>
              </a:lnSpc>
              <a:spcBef>
                <a:spcPts val="1000"/>
              </a:spcBef>
              <a:spcAft>
                <a:spcPts val="0"/>
              </a:spcAft>
              <a:buClr>
                <a:srgbClr val="888888"/>
              </a:buClr>
              <a:buSzPts val="1600"/>
              <a:buNone/>
              <a:defRPr sz="3199">
                <a:solidFill>
                  <a:srgbClr val="888888"/>
                </a:solidFill>
              </a:defRPr>
            </a:lvl7pPr>
            <a:lvl8pPr marL="7313371" lvl="7" indent="-457086" algn="l">
              <a:lnSpc>
                <a:spcPct val="90000"/>
              </a:lnSpc>
              <a:spcBef>
                <a:spcPts val="1000"/>
              </a:spcBef>
              <a:spcAft>
                <a:spcPts val="0"/>
              </a:spcAft>
              <a:buClr>
                <a:srgbClr val="888888"/>
              </a:buClr>
              <a:buSzPts val="1600"/>
              <a:buNone/>
              <a:defRPr sz="3199">
                <a:solidFill>
                  <a:srgbClr val="888888"/>
                </a:solidFill>
              </a:defRPr>
            </a:lvl8pPr>
            <a:lvl9pPr marL="8227543" lvl="8" indent="-457086" algn="l">
              <a:lnSpc>
                <a:spcPct val="90000"/>
              </a:lnSpc>
              <a:spcBef>
                <a:spcPts val="1000"/>
              </a:spcBef>
              <a:spcAft>
                <a:spcPts val="0"/>
              </a:spcAft>
              <a:buClr>
                <a:srgbClr val="888888"/>
              </a:buClr>
              <a:buSzPts val="1600"/>
              <a:buNone/>
              <a:defRPr sz="3199">
                <a:solidFill>
                  <a:srgbClr val="888888"/>
                </a:solidFill>
              </a:defRPr>
            </a:lvl9pPr>
          </a:lstStyle>
          <a:p>
            <a:endParaRPr/>
          </a:p>
        </p:txBody>
      </p:sp>
      <p:sp>
        <p:nvSpPr>
          <p:cNvPr id="31" name="Google Shape;31;p34"/>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4"/>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4"/>
          <p:cNvSpPr txBox="1">
            <a:spLocks noGrp="1"/>
          </p:cNvSpPr>
          <p:nvPr>
            <p:ph type="sldNum" idx="12"/>
          </p:nvPr>
        </p:nvSpPr>
        <p:spPr>
          <a:xfrm>
            <a:off x="17216715" y="12712701"/>
            <a:ext cx="5484971"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12526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4"/>
        <p:cNvGrpSpPr/>
        <p:nvPr/>
      </p:nvGrpSpPr>
      <p:grpSpPr>
        <a:xfrm>
          <a:off x="0" y="0"/>
          <a:ext cx="0" cy="0"/>
          <a:chOff x="0" y="0"/>
          <a:chExt cx="0" cy="0"/>
        </a:xfrm>
      </p:grpSpPr>
      <p:sp>
        <p:nvSpPr>
          <p:cNvPr id="35" name="Google Shape;35;p35"/>
          <p:cNvSpPr txBox="1">
            <a:spLocks noGrp="1"/>
          </p:cNvSpPr>
          <p:nvPr>
            <p:ph type="title"/>
          </p:nvPr>
        </p:nvSpPr>
        <p:spPr>
          <a:xfrm>
            <a:off x="1675964" y="730251"/>
            <a:ext cx="21025723"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5"/>
          <p:cNvSpPr txBox="1">
            <a:spLocks noGrp="1"/>
          </p:cNvSpPr>
          <p:nvPr>
            <p:ph type="body" idx="1"/>
          </p:nvPr>
        </p:nvSpPr>
        <p:spPr>
          <a:xfrm>
            <a:off x="1675964" y="3651250"/>
            <a:ext cx="10360501" cy="8702676"/>
          </a:xfrm>
          <a:prstGeom prst="rect">
            <a:avLst/>
          </a:prstGeom>
          <a:noFill/>
          <a:ln>
            <a:noFill/>
          </a:ln>
        </p:spPr>
        <p:txBody>
          <a:bodyPr spcFirstLastPara="1" wrap="square" lIns="91425" tIns="45700" rIns="91425" bIns="45700" anchor="t" anchorCtr="0">
            <a:normAutofit/>
          </a:bodyPr>
          <a:lstStyle>
            <a:lvl1pPr marL="914171" lvl="0" indent="-685629" algn="l">
              <a:lnSpc>
                <a:spcPct val="90000"/>
              </a:lnSpc>
              <a:spcBef>
                <a:spcPts val="2000"/>
              </a:spcBef>
              <a:spcAft>
                <a:spcPts val="0"/>
              </a:spcAft>
              <a:buClr>
                <a:schemeClr val="dk1"/>
              </a:buClr>
              <a:buSzPts val="1800"/>
              <a:buChar char="•"/>
              <a:defRPr/>
            </a:lvl1pPr>
            <a:lvl2pPr marL="1828343" lvl="1" indent="-685629" algn="l">
              <a:lnSpc>
                <a:spcPct val="90000"/>
              </a:lnSpc>
              <a:spcBef>
                <a:spcPts val="1000"/>
              </a:spcBef>
              <a:spcAft>
                <a:spcPts val="0"/>
              </a:spcAft>
              <a:buClr>
                <a:schemeClr val="dk1"/>
              </a:buClr>
              <a:buSzPts val="1800"/>
              <a:buChar char="•"/>
              <a:defRPr/>
            </a:lvl2pPr>
            <a:lvl3pPr marL="2742514" lvl="2" indent="-685629" algn="l">
              <a:lnSpc>
                <a:spcPct val="90000"/>
              </a:lnSpc>
              <a:spcBef>
                <a:spcPts val="1000"/>
              </a:spcBef>
              <a:spcAft>
                <a:spcPts val="0"/>
              </a:spcAft>
              <a:buClr>
                <a:schemeClr val="dk1"/>
              </a:buClr>
              <a:buSzPts val="1800"/>
              <a:buChar char="•"/>
              <a:defRPr/>
            </a:lvl3pPr>
            <a:lvl4pPr marL="3656686" lvl="3" indent="-685629" algn="l">
              <a:lnSpc>
                <a:spcPct val="90000"/>
              </a:lnSpc>
              <a:spcBef>
                <a:spcPts val="1000"/>
              </a:spcBef>
              <a:spcAft>
                <a:spcPts val="0"/>
              </a:spcAft>
              <a:buClr>
                <a:schemeClr val="dk1"/>
              </a:buClr>
              <a:buSzPts val="1800"/>
              <a:buChar char="•"/>
              <a:defRPr/>
            </a:lvl4pPr>
            <a:lvl5pPr marL="4570857" lvl="4" indent="-685629" algn="l">
              <a:lnSpc>
                <a:spcPct val="90000"/>
              </a:lnSpc>
              <a:spcBef>
                <a:spcPts val="1000"/>
              </a:spcBef>
              <a:spcAft>
                <a:spcPts val="0"/>
              </a:spcAft>
              <a:buClr>
                <a:schemeClr val="dk1"/>
              </a:buClr>
              <a:buSzPts val="1800"/>
              <a:buChar char="•"/>
              <a:defRPr/>
            </a:lvl5pPr>
            <a:lvl6pPr marL="5485028" lvl="5" indent="-685629" algn="l">
              <a:lnSpc>
                <a:spcPct val="90000"/>
              </a:lnSpc>
              <a:spcBef>
                <a:spcPts val="1000"/>
              </a:spcBef>
              <a:spcAft>
                <a:spcPts val="0"/>
              </a:spcAft>
              <a:buClr>
                <a:schemeClr val="dk1"/>
              </a:buClr>
              <a:buSzPts val="1800"/>
              <a:buChar char="•"/>
              <a:defRPr/>
            </a:lvl6pPr>
            <a:lvl7pPr marL="6399200" lvl="6" indent="-685629" algn="l">
              <a:lnSpc>
                <a:spcPct val="90000"/>
              </a:lnSpc>
              <a:spcBef>
                <a:spcPts val="1000"/>
              </a:spcBef>
              <a:spcAft>
                <a:spcPts val="0"/>
              </a:spcAft>
              <a:buClr>
                <a:schemeClr val="dk1"/>
              </a:buClr>
              <a:buSzPts val="1800"/>
              <a:buChar char="•"/>
              <a:defRPr/>
            </a:lvl7pPr>
            <a:lvl8pPr marL="7313371" lvl="7" indent="-685629" algn="l">
              <a:lnSpc>
                <a:spcPct val="90000"/>
              </a:lnSpc>
              <a:spcBef>
                <a:spcPts val="1000"/>
              </a:spcBef>
              <a:spcAft>
                <a:spcPts val="0"/>
              </a:spcAft>
              <a:buClr>
                <a:schemeClr val="dk1"/>
              </a:buClr>
              <a:buSzPts val="1800"/>
              <a:buChar char="•"/>
              <a:defRPr/>
            </a:lvl8pPr>
            <a:lvl9pPr marL="8227543" lvl="8" indent="-685629" algn="l">
              <a:lnSpc>
                <a:spcPct val="90000"/>
              </a:lnSpc>
              <a:spcBef>
                <a:spcPts val="1000"/>
              </a:spcBef>
              <a:spcAft>
                <a:spcPts val="0"/>
              </a:spcAft>
              <a:buClr>
                <a:schemeClr val="dk1"/>
              </a:buClr>
              <a:buSzPts val="1800"/>
              <a:buChar char="•"/>
              <a:defRPr/>
            </a:lvl9pPr>
          </a:lstStyle>
          <a:p>
            <a:endParaRPr/>
          </a:p>
        </p:txBody>
      </p:sp>
      <p:sp>
        <p:nvSpPr>
          <p:cNvPr id="37" name="Google Shape;37;p35"/>
          <p:cNvSpPr txBox="1">
            <a:spLocks noGrp="1"/>
          </p:cNvSpPr>
          <p:nvPr>
            <p:ph type="body" idx="2"/>
          </p:nvPr>
        </p:nvSpPr>
        <p:spPr>
          <a:xfrm>
            <a:off x="12341185" y="3651250"/>
            <a:ext cx="10360501" cy="8702676"/>
          </a:xfrm>
          <a:prstGeom prst="rect">
            <a:avLst/>
          </a:prstGeom>
          <a:noFill/>
          <a:ln>
            <a:noFill/>
          </a:ln>
        </p:spPr>
        <p:txBody>
          <a:bodyPr spcFirstLastPara="1" wrap="square" lIns="91425" tIns="45700" rIns="91425" bIns="45700" anchor="t" anchorCtr="0">
            <a:normAutofit/>
          </a:bodyPr>
          <a:lstStyle>
            <a:lvl1pPr marL="914171" lvl="0" indent="-685629" algn="l">
              <a:lnSpc>
                <a:spcPct val="90000"/>
              </a:lnSpc>
              <a:spcBef>
                <a:spcPts val="2000"/>
              </a:spcBef>
              <a:spcAft>
                <a:spcPts val="0"/>
              </a:spcAft>
              <a:buClr>
                <a:schemeClr val="dk1"/>
              </a:buClr>
              <a:buSzPts val="1800"/>
              <a:buChar char="•"/>
              <a:defRPr/>
            </a:lvl1pPr>
            <a:lvl2pPr marL="1828343" lvl="1" indent="-685629" algn="l">
              <a:lnSpc>
                <a:spcPct val="90000"/>
              </a:lnSpc>
              <a:spcBef>
                <a:spcPts val="1000"/>
              </a:spcBef>
              <a:spcAft>
                <a:spcPts val="0"/>
              </a:spcAft>
              <a:buClr>
                <a:schemeClr val="dk1"/>
              </a:buClr>
              <a:buSzPts val="1800"/>
              <a:buChar char="•"/>
              <a:defRPr/>
            </a:lvl2pPr>
            <a:lvl3pPr marL="2742514" lvl="2" indent="-685629" algn="l">
              <a:lnSpc>
                <a:spcPct val="90000"/>
              </a:lnSpc>
              <a:spcBef>
                <a:spcPts val="1000"/>
              </a:spcBef>
              <a:spcAft>
                <a:spcPts val="0"/>
              </a:spcAft>
              <a:buClr>
                <a:schemeClr val="dk1"/>
              </a:buClr>
              <a:buSzPts val="1800"/>
              <a:buChar char="•"/>
              <a:defRPr/>
            </a:lvl3pPr>
            <a:lvl4pPr marL="3656686" lvl="3" indent="-685629" algn="l">
              <a:lnSpc>
                <a:spcPct val="90000"/>
              </a:lnSpc>
              <a:spcBef>
                <a:spcPts val="1000"/>
              </a:spcBef>
              <a:spcAft>
                <a:spcPts val="0"/>
              </a:spcAft>
              <a:buClr>
                <a:schemeClr val="dk1"/>
              </a:buClr>
              <a:buSzPts val="1800"/>
              <a:buChar char="•"/>
              <a:defRPr/>
            </a:lvl4pPr>
            <a:lvl5pPr marL="4570857" lvl="4" indent="-685629" algn="l">
              <a:lnSpc>
                <a:spcPct val="90000"/>
              </a:lnSpc>
              <a:spcBef>
                <a:spcPts val="1000"/>
              </a:spcBef>
              <a:spcAft>
                <a:spcPts val="0"/>
              </a:spcAft>
              <a:buClr>
                <a:schemeClr val="dk1"/>
              </a:buClr>
              <a:buSzPts val="1800"/>
              <a:buChar char="•"/>
              <a:defRPr/>
            </a:lvl5pPr>
            <a:lvl6pPr marL="5485028" lvl="5" indent="-685629" algn="l">
              <a:lnSpc>
                <a:spcPct val="90000"/>
              </a:lnSpc>
              <a:spcBef>
                <a:spcPts val="1000"/>
              </a:spcBef>
              <a:spcAft>
                <a:spcPts val="0"/>
              </a:spcAft>
              <a:buClr>
                <a:schemeClr val="dk1"/>
              </a:buClr>
              <a:buSzPts val="1800"/>
              <a:buChar char="•"/>
              <a:defRPr/>
            </a:lvl6pPr>
            <a:lvl7pPr marL="6399200" lvl="6" indent="-685629" algn="l">
              <a:lnSpc>
                <a:spcPct val="90000"/>
              </a:lnSpc>
              <a:spcBef>
                <a:spcPts val="1000"/>
              </a:spcBef>
              <a:spcAft>
                <a:spcPts val="0"/>
              </a:spcAft>
              <a:buClr>
                <a:schemeClr val="dk1"/>
              </a:buClr>
              <a:buSzPts val="1800"/>
              <a:buChar char="•"/>
              <a:defRPr/>
            </a:lvl7pPr>
            <a:lvl8pPr marL="7313371" lvl="7" indent="-685629" algn="l">
              <a:lnSpc>
                <a:spcPct val="90000"/>
              </a:lnSpc>
              <a:spcBef>
                <a:spcPts val="1000"/>
              </a:spcBef>
              <a:spcAft>
                <a:spcPts val="0"/>
              </a:spcAft>
              <a:buClr>
                <a:schemeClr val="dk1"/>
              </a:buClr>
              <a:buSzPts val="1800"/>
              <a:buChar char="•"/>
              <a:defRPr/>
            </a:lvl8pPr>
            <a:lvl9pPr marL="8227543" lvl="8" indent="-685629" algn="l">
              <a:lnSpc>
                <a:spcPct val="90000"/>
              </a:lnSpc>
              <a:spcBef>
                <a:spcPts val="1000"/>
              </a:spcBef>
              <a:spcAft>
                <a:spcPts val="0"/>
              </a:spcAft>
              <a:buClr>
                <a:schemeClr val="dk1"/>
              </a:buClr>
              <a:buSzPts val="1800"/>
              <a:buChar char="•"/>
              <a:defRPr/>
            </a:lvl9pPr>
          </a:lstStyle>
          <a:p>
            <a:endParaRPr/>
          </a:p>
        </p:txBody>
      </p:sp>
      <p:sp>
        <p:nvSpPr>
          <p:cNvPr id="38" name="Google Shape;38;p35"/>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5"/>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5"/>
          <p:cNvSpPr txBox="1">
            <a:spLocks noGrp="1"/>
          </p:cNvSpPr>
          <p:nvPr>
            <p:ph type="sldNum" idx="12"/>
          </p:nvPr>
        </p:nvSpPr>
        <p:spPr>
          <a:xfrm>
            <a:off x="17216715" y="12712701"/>
            <a:ext cx="5484971"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73350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1"/>
        <p:cNvGrpSpPr/>
        <p:nvPr/>
      </p:nvGrpSpPr>
      <p:grpSpPr>
        <a:xfrm>
          <a:off x="0" y="0"/>
          <a:ext cx="0" cy="0"/>
          <a:chOff x="0" y="0"/>
          <a:chExt cx="0" cy="0"/>
        </a:xfrm>
      </p:grpSpPr>
      <p:sp>
        <p:nvSpPr>
          <p:cNvPr id="42" name="Google Shape;42;p36"/>
          <p:cNvSpPr txBox="1">
            <a:spLocks noGrp="1"/>
          </p:cNvSpPr>
          <p:nvPr>
            <p:ph type="title"/>
          </p:nvPr>
        </p:nvSpPr>
        <p:spPr>
          <a:xfrm>
            <a:off x="1679139" y="730251"/>
            <a:ext cx="21025723"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6"/>
          <p:cNvSpPr txBox="1">
            <a:spLocks noGrp="1"/>
          </p:cNvSpPr>
          <p:nvPr>
            <p:ph type="body" idx="1"/>
          </p:nvPr>
        </p:nvSpPr>
        <p:spPr>
          <a:xfrm>
            <a:off x="1679139" y="3362326"/>
            <a:ext cx="10312888" cy="1647824"/>
          </a:xfrm>
          <a:prstGeom prst="rect">
            <a:avLst/>
          </a:prstGeom>
          <a:noFill/>
          <a:ln>
            <a:noFill/>
          </a:ln>
        </p:spPr>
        <p:txBody>
          <a:bodyPr spcFirstLastPara="1" wrap="square" lIns="91425" tIns="45700" rIns="91425" bIns="45700" anchor="b" anchorCtr="0">
            <a:normAutofit/>
          </a:bodyPr>
          <a:lstStyle>
            <a:lvl1pPr marL="914171" lvl="0" indent="-457086" algn="l">
              <a:lnSpc>
                <a:spcPct val="90000"/>
              </a:lnSpc>
              <a:spcBef>
                <a:spcPts val="2000"/>
              </a:spcBef>
              <a:spcAft>
                <a:spcPts val="0"/>
              </a:spcAft>
              <a:buClr>
                <a:schemeClr val="dk1"/>
              </a:buClr>
              <a:buSzPts val="2400"/>
              <a:buNone/>
              <a:defRPr sz="4799" b="1"/>
            </a:lvl1pPr>
            <a:lvl2pPr marL="1828343" lvl="1" indent="-457086" algn="l">
              <a:lnSpc>
                <a:spcPct val="90000"/>
              </a:lnSpc>
              <a:spcBef>
                <a:spcPts val="1000"/>
              </a:spcBef>
              <a:spcAft>
                <a:spcPts val="0"/>
              </a:spcAft>
              <a:buClr>
                <a:schemeClr val="dk1"/>
              </a:buClr>
              <a:buSzPts val="2000"/>
              <a:buNone/>
              <a:defRPr sz="3999" b="1"/>
            </a:lvl2pPr>
            <a:lvl3pPr marL="2742514" lvl="2" indent="-457086" algn="l">
              <a:lnSpc>
                <a:spcPct val="90000"/>
              </a:lnSpc>
              <a:spcBef>
                <a:spcPts val="1000"/>
              </a:spcBef>
              <a:spcAft>
                <a:spcPts val="0"/>
              </a:spcAft>
              <a:buClr>
                <a:schemeClr val="dk1"/>
              </a:buClr>
              <a:buSzPts val="1800"/>
              <a:buNone/>
              <a:defRPr sz="3599" b="1"/>
            </a:lvl3pPr>
            <a:lvl4pPr marL="3656686" lvl="3" indent="-457086" algn="l">
              <a:lnSpc>
                <a:spcPct val="90000"/>
              </a:lnSpc>
              <a:spcBef>
                <a:spcPts val="1000"/>
              </a:spcBef>
              <a:spcAft>
                <a:spcPts val="0"/>
              </a:spcAft>
              <a:buClr>
                <a:schemeClr val="dk1"/>
              </a:buClr>
              <a:buSzPts val="1600"/>
              <a:buNone/>
              <a:defRPr sz="3199" b="1"/>
            </a:lvl4pPr>
            <a:lvl5pPr marL="4570857" lvl="4" indent="-457086" algn="l">
              <a:lnSpc>
                <a:spcPct val="90000"/>
              </a:lnSpc>
              <a:spcBef>
                <a:spcPts val="1000"/>
              </a:spcBef>
              <a:spcAft>
                <a:spcPts val="0"/>
              </a:spcAft>
              <a:buClr>
                <a:schemeClr val="dk1"/>
              </a:buClr>
              <a:buSzPts val="1600"/>
              <a:buNone/>
              <a:defRPr sz="3199" b="1"/>
            </a:lvl5pPr>
            <a:lvl6pPr marL="5485028" lvl="5" indent="-457086" algn="l">
              <a:lnSpc>
                <a:spcPct val="90000"/>
              </a:lnSpc>
              <a:spcBef>
                <a:spcPts val="1000"/>
              </a:spcBef>
              <a:spcAft>
                <a:spcPts val="0"/>
              </a:spcAft>
              <a:buClr>
                <a:schemeClr val="dk1"/>
              </a:buClr>
              <a:buSzPts val="1600"/>
              <a:buNone/>
              <a:defRPr sz="3199" b="1"/>
            </a:lvl6pPr>
            <a:lvl7pPr marL="6399200" lvl="6" indent="-457086" algn="l">
              <a:lnSpc>
                <a:spcPct val="90000"/>
              </a:lnSpc>
              <a:spcBef>
                <a:spcPts val="1000"/>
              </a:spcBef>
              <a:spcAft>
                <a:spcPts val="0"/>
              </a:spcAft>
              <a:buClr>
                <a:schemeClr val="dk1"/>
              </a:buClr>
              <a:buSzPts val="1600"/>
              <a:buNone/>
              <a:defRPr sz="3199" b="1"/>
            </a:lvl7pPr>
            <a:lvl8pPr marL="7313371" lvl="7" indent="-457086" algn="l">
              <a:lnSpc>
                <a:spcPct val="90000"/>
              </a:lnSpc>
              <a:spcBef>
                <a:spcPts val="1000"/>
              </a:spcBef>
              <a:spcAft>
                <a:spcPts val="0"/>
              </a:spcAft>
              <a:buClr>
                <a:schemeClr val="dk1"/>
              </a:buClr>
              <a:buSzPts val="1600"/>
              <a:buNone/>
              <a:defRPr sz="3199" b="1"/>
            </a:lvl8pPr>
            <a:lvl9pPr marL="8227543" lvl="8" indent="-457086" algn="l">
              <a:lnSpc>
                <a:spcPct val="90000"/>
              </a:lnSpc>
              <a:spcBef>
                <a:spcPts val="1000"/>
              </a:spcBef>
              <a:spcAft>
                <a:spcPts val="0"/>
              </a:spcAft>
              <a:buClr>
                <a:schemeClr val="dk1"/>
              </a:buClr>
              <a:buSzPts val="1600"/>
              <a:buNone/>
              <a:defRPr sz="3199" b="1"/>
            </a:lvl9pPr>
          </a:lstStyle>
          <a:p>
            <a:endParaRPr/>
          </a:p>
        </p:txBody>
      </p:sp>
      <p:sp>
        <p:nvSpPr>
          <p:cNvPr id="44" name="Google Shape;44;p36"/>
          <p:cNvSpPr txBox="1">
            <a:spLocks noGrp="1"/>
          </p:cNvSpPr>
          <p:nvPr>
            <p:ph type="body" idx="2"/>
          </p:nvPr>
        </p:nvSpPr>
        <p:spPr>
          <a:xfrm>
            <a:off x="1679139" y="5010150"/>
            <a:ext cx="10312888" cy="7369176"/>
          </a:xfrm>
          <a:prstGeom prst="rect">
            <a:avLst/>
          </a:prstGeom>
          <a:noFill/>
          <a:ln>
            <a:noFill/>
          </a:ln>
        </p:spPr>
        <p:txBody>
          <a:bodyPr spcFirstLastPara="1" wrap="square" lIns="91425" tIns="45700" rIns="91425" bIns="45700" anchor="t" anchorCtr="0">
            <a:normAutofit/>
          </a:bodyPr>
          <a:lstStyle>
            <a:lvl1pPr marL="914171" lvl="0" indent="-685629" algn="l">
              <a:lnSpc>
                <a:spcPct val="90000"/>
              </a:lnSpc>
              <a:spcBef>
                <a:spcPts val="2000"/>
              </a:spcBef>
              <a:spcAft>
                <a:spcPts val="0"/>
              </a:spcAft>
              <a:buClr>
                <a:schemeClr val="dk1"/>
              </a:buClr>
              <a:buSzPts val="1800"/>
              <a:buChar char="•"/>
              <a:defRPr/>
            </a:lvl1pPr>
            <a:lvl2pPr marL="1828343" lvl="1" indent="-685629" algn="l">
              <a:lnSpc>
                <a:spcPct val="90000"/>
              </a:lnSpc>
              <a:spcBef>
                <a:spcPts val="1000"/>
              </a:spcBef>
              <a:spcAft>
                <a:spcPts val="0"/>
              </a:spcAft>
              <a:buClr>
                <a:schemeClr val="dk1"/>
              </a:buClr>
              <a:buSzPts val="1800"/>
              <a:buChar char="•"/>
              <a:defRPr/>
            </a:lvl2pPr>
            <a:lvl3pPr marL="2742514" lvl="2" indent="-685629" algn="l">
              <a:lnSpc>
                <a:spcPct val="90000"/>
              </a:lnSpc>
              <a:spcBef>
                <a:spcPts val="1000"/>
              </a:spcBef>
              <a:spcAft>
                <a:spcPts val="0"/>
              </a:spcAft>
              <a:buClr>
                <a:schemeClr val="dk1"/>
              </a:buClr>
              <a:buSzPts val="1800"/>
              <a:buChar char="•"/>
              <a:defRPr/>
            </a:lvl3pPr>
            <a:lvl4pPr marL="3656686" lvl="3" indent="-685629" algn="l">
              <a:lnSpc>
                <a:spcPct val="90000"/>
              </a:lnSpc>
              <a:spcBef>
                <a:spcPts val="1000"/>
              </a:spcBef>
              <a:spcAft>
                <a:spcPts val="0"/>
              </a:spcAft>
              <a:buClr>
                <a:schemeClr val="dk1"/>
              </a:buClr>
              <a:buSzPts val="1800"/>
              <a:buChar char="•"/>
              <a:defRPr/>
            </a:lvl4pPr>
            <a:lvl5pPr marL="4570857" lvl="4" indent="-685629" algn="l">
              <a:lnSpc>
                <a:spcPct val="90000"/>
              </a:lnSpc>
              <a:spcBef>
                <a:spcPts val="1000"/>
              </a:spcBef>
              <a:spcAft>
                <a:spcPts val="0"/>
              </a:spcAft>
              <a:buClr>
                <a:schemeClr val="dk1"/>
              </a:buClr>
              <a:buSzPts val="1800"/>
              <a:buChar char="•"/>
              <a:defRPr/>
            </a:lvl5pPr>
            <a:lvl6pPr marL="5485028" lvl="5" indent="-685629" algn="l">
              <a:lnSpc>
                <a:spcPct val="90000"/>
              </a:lnSpc>
              <a:spcBef>
                <a:spcPts val="1000"/>
              </a:spcBef>
              <a:spcAft>
                <a:spcPts val="0"/>
              </a:spcAft>
              <a:buClr>
                <a:schemeClr val="dk1"/>
              </a:buClr>
              <a:buSzPts val="1800"/>
              <a:buChar char="•"/>
              <a:defRPr/>
            </a:lvl6pPr>
            <a:lvl7pPr marL="6399200" lvl="6" indent="-685629" algn="l">
              <a:lnSpc>
                <a:spcPct val="90000"/>
              </a:lnSpc>
              <a:spcBef>
                <a:spcPts val="1000"/>
              </a:spcBef>
              <a:spcAft>
                <a:spcPts val="0"/>
              </a:spcAft>
              <a:buClr>
                <a:schemeClr val="dk1"/>
              </a:buClr>
              <a:buSzPts val="1800"/>
              <a:buChar char="•"/>
              <a:defRPr/>
            </a:lvl7pPr>
            <a:lvl8pPr marL="7313371" lvl="7" indent="-685629" algn="l">
              <a:lnSpc>
                <a:spcPct val="90000"/>
              </a:lnSpc>
              <a:spcBef>
                <a:spcPts val="1000"/>
              </a:spcBef>
              <a:spcAft>
                <a:spcPts val="0"/>
              </a:spcAft>
              <a:buClr>
                <a:schemeClr val="dk1"/>
              </a:buClr>
              <a:buSzPts val="1800"/>
              <a:buChar char="•"/>
              <a:defRPr/>
            </a:lvl8pPr>
            <a:lvl9pPr marL="8227543" lvl="8" indent="-685629" algn="l">
              <a:lnSpc>
                <a:spcPct val="90000"/>
              </a:lnSpc>
              <a:spcBef>
                <a:spcPts val="1000"/>
              </a:spcBef>
              <a:spcAft>
                <a:spcPts val="0"/>
              </a:spcAft>
              <a:buClr>
                <a:schemeClr val="dk1"/>
              </a:buClr>
              <a:buSzPts val="1800"/>
              <a:buChar char="•"/>
              <a:defRPr/>
            </a:lvl9pPr>
          </a:lstStyle>
          <a:p>
            <a:endParaRPr/>
          </a:p>
        </p:txBody>
      </p:sp>
      <p:sp>
        <p:nvSpPr>
          <p:cNvPr id="45" name="Google Shape;45;p36"/>
          <p:cNvSpPr txBox="1">
            <a:spLocks noGrp="1"/>
          </p:cNvSpPr>
          <p:nvPr>
            <p:ph type="body" idx="3"/>
          </p:nvPr>
        </p:nvSpPr>
        <p:spPr>
          <a:xfrm>
            <a:off x="12341186" y="3362326"/>
            <a:ext cx="10363676" cy="1647824"/>
          </a:xfrm>
          <a:prstGeom prst="rect">
            <a:avLst/>
          </a:prstGeom>
          <a:noFill/>
          <a:ln>
            <a:noFill/>
          </a:ln>
        </p:spPr>
        <p:txBody>
          <a:bodyPr spcFirstLastPara="1" wrap="square" lIns="91425" tIns="45700" rIns="91425" bIns="45700" anchor="b" anchorCtr="0">
            <a:normAutofit/>
          </a:bodyPr>
          <a:lstStyle>
            <a:lvl1pPr marL="914171" lvl="0" indent="-457086" algn="l">
              <a:lnSpc>
                <a:spcPct val="90000"/>
              </a:lnSpc>
              <a:spcBef>
                <a:spcPts val="2000"/>
              </a:spcBef>
              <a:spcAft>
                <a:spcPts val="0"/>
              </a:spcAft>
              <a:buClr>
                <a:schemeClr val="dk1"/>
              </a:buClr>
              <a:buSzPts val="2400"/>
              <a:buNone/>
              <a:defRPr sz="4799" b="1"/>
            </a:lvl1pPr>
            <a:lvl2pPr marL="1828343" lvl="1" indent="-457086" algn="l">
              <a:lnSpc>
                <a:spcPct val="90000"/>
              </a:lnSpc>
              <a:spcBef>
                <a:spcPts val="1000"/>
              </a:spcBef>
              <a:spcAft>
                <a:spcPts val="0"/>
              </a:spcAft>
              <a:buClr>
                <a:schemeClr val="dk1"/>
              </a:buClr>
              <a:buSzPts val="2000"/>
              <a:buNone/>
              <a:defRPr sz="3999" b="1"/>
            </a:lvl2pPr>
            <a:lvl3pPr marL="2742514" lvl="2" indent="-457086" algn="l">
              <a:lnSpc>
                <a:spcPct val="90000"/>
              </a:lnSpc>
              <a:spcBef>
                <a:spcPts val="1000"/>
              </a:spcBef>
              <a:spcAft>
                <a:spcPts val="0"/>
              </a:spcAft>
              <a:buClr>
                <a:schemeClr val="dk1"/>
              </a:buClr>
              <a:buSzPts val="1800"/>
              <a:buNone/>
              <a:defRPr sz="3599" b="1"/>
            </a:lvl3pPr>
            <a:lvl4pPr marL="3656686" lvl="3" indent="-457086" algn="l">
              <a:lnSpc>
                <a:spcPct val="90000"/>
              </a:lnSpc>
              <a:spcBef>
                <a:spcPts val="1000"/>
              </a:spcBef>
              <a:spcAft>
                <a:spcPts val="0"/>
              </a:spcAft>
              <a:buClr>
                <a:schemeClr val="dk1"/>
              </a:buClr>
              <a:buSzPts val="1600"/>
              <a:buNone/>
              <a:defRPr sz="3199" b="1"/>
            </a:lvl4pPr>
            <a:lvl5pPr marL="4570857" lvl="4" indent="-457086" algn="l">
              <a:lnSpc>
                <a:spcPct val="90000"/>
              </a:lnSpc>
              <a:spcBef>
                <a:spcPts val="1000"/>
              </a:spcBef>
              <a:spcAft>
                <a:spcPts val="0"/>
              </a:spcAft>
              <a:buClr>
                <a:schemeClr val="dk1"/>
              </a:buClr>
              <a:buSzPts val="1600"/>
              <a:buNone/>
              <a:defRPr sz="3199" b="1"/>
            </a:lvl5pPr>
            <a:lvl6pPr marL="5485028" lvl="5" indent="-457086" algn="l">
              <a:lnSpc>
                <a:spcPct val="90000"/>
              </a:lnSpc>
              <a:spcBef>
                <a:spcPts val="1000"/>
              </a:spcBef>
              <a:spcAft>
                <a:spcPts val="0"/>
              </a:spcAft>
              <a:buClr>
                <a:schemeClr val="dk1"/>
              </a:buClr>
              <a:buSzPts val="1600"/>
              <a:buNone/>
              <a:defRPr sz="3199" b="1"/>
            </a:lvl6pPr>
            <a:lvl7pPr marL="6399200" lvl="6" indent="-457086" algn="l">
              <a:lnSpc>
                <a:spcPct val="90000"/>
              </a:lnSpc>
              <a:spcBef>
                <a:spcPts val="1000"/>
              </a:spcBef>
              <a:spcAft>
                <a:spcPts val="0"/>
              </a:spcAft>
              <a:buClr>
                <a:schemeClr val="dk1"/>
              </a:buClr>
              <a:buSzPts val="1600"/>
              <a:buNone/>
              <a:defRPr sz="3199" b="1"/>
            </a:lvl7pPr>
            <a:lvl8pPr marL="7313371" lvl="7" indent="-457086" algn="l">
              <a:lnSpc>
                <a:spcPct val="90000"/>
              </a:lnSpc>
              <a:spcBef>
                <a:spcPts val="1000"/>
              </a:spcBef>
              <a:spcAft>
                <a:spcPts val="0"/>
              </a:spcAft>
              <a:buClr>
                <a:schemeClr val="dk1"/>
              </a:buClr>
              <a:buSzPts val="1600"/>
              <a:buNone/>
              <a:defRPr sz="3199" b="1"/>
            </a:lvl8pPr>
            <a:lvl9pPr marL="8227543" lvl="8" indent="-457086" algn="l">
              <a:lnSpc>
                <a:spcPct val="90000"/>
              </a:lnSpc>
              <a:spcBef>
                <a:spcPts val="1000"/>
              </a:spcBef>
              <a:spcAft>
                <a:spcPts val="0"/>
              </a:spcAft>
              <a:buClr>
                <a:schemeClr val="dk1"/>
              </a:buClr>
              <a:buSzPts val="1600"/>
              <a:buNone/>
              <a:defRPr sz="3199" b="1"/>
            </a:lvl9pPr>
          </a:lstStyle>
          <a:p>
            <a:endParaRPr/>
          </a:p>
        </p:txBody>
      </p:sp>
      <p:sp>
        <p:nvSpPr>
          <p:cNvPr id="46" name="Google Shape;46;p36"/>
          <p:cNvSpPr txBox="1">
            <a:spLocks noGrp="1"/>
          </p:cNvSpPr>
          <p:nvPr>
            <p:ph type="body" idx="4"/>
          </p:nvPr>
        </p:nvSpPr>
        <p:spPr>
          <a:xfrm>
            <a:off x="12341186" y="5010150"/>
            <a:ext cx="10363676" cy="7369176"/>
          </a:xfrm>
          <a:prstGeom prst="rect">
            <a:avLst/>
          </a:prstGeom>
          <a:noFill/>
          <a:ln>
            <a:noFill/>
          </a:ln>
        </p:spPr>
        <p:txBody>
          <a:bodyPr spcFirstLastPara="1" wrap="square" lIns="91425" tIns="45700" rIns="91425" bIns="45700" anchor="t" anchorCtr="0">
            <a:normAutofit/>
          </a:bodyPr>
          <a:lstStyle>
            <a:lvl1pPr marL="914171" lvl="0" indent="-685629" algn="l">
              <a:lnSpc>
                <a:spcPct val="90000"/>
              </a:lnSpc>
              <a:spcBef>
                <a:spcPts val="2000"/>
              </a:spcBef>
              <a:spcAft>
                <a:spcPts val="0"/>
              </a:spcAft>
              <a:buClr>
                <a:schemeClr val="dk1"/>
              </a:buClr>
              <a:buSzPts val="1800"/>
              <a:buChar char="•"/>
              <a:defRPr/>
            </a:lvl1pPr>
            <a:lvl2pPr marL="1828343" lvl="1" indent="-685629" algn="l">
              <a:lnSpc>
                <a:spcPct val="90000"/>
              </a:lnSpc>
              <a:spcBef>
                <a:spcPts val="1000"/>
              </a:spcBef>
              <a:spcAft>
                <a:spcPts val="0"/>
              </a:spcAft>
              <a:buClr>
                <a:schemeClr val="dk1"/>
              </a:buClr>
              <a:buSzPts val="1800"/>
              <a:buChar char="•"/>
              <a:defRPr/>
            </a:lvl2pPr>
            <a:lvl3pPr marL="2742514" lvl="2" indent="-685629" algn="l">
              <a:lnSpc>
                <a:spcPct val="90000"/>
              </a:lnSpc>
              <a:spcBef>
                <a:spcPts val="1000"/>
              </a:spcBef>
              <a:spcAft>
                <a:spcPts val="0"/>
              </a:spcAft>
              <a:buClr>
                <a:schemeClr val="dk1"/>
              </a:buClr>
              <a:buSzPts val="1800"/>
              <a:buChar char="•"/>
              <a:defRPr/>
            </a:lvl3pPr>
            <a:lvl4pPr marL="3656686" lvl="3" indent="-685629" algn="l">
              <a:lnSpc>
                <a:spcPct val="90000"/>
              </a:lnSpc>
              <a:spcBef>
                <a:spcPts val="1000"/>
              </a:spcBef>
              <a:spcAft>
                <a:spcPts val="0"/>
              </a:spcAft>
              <a:buClr>
                <a:schemeClr val="dk1"/>
              </a:buClr>
              <a:buSzPts val="1800"/>
              <a:buChar char="•"/>
              <a:defRPr/>
            </a:lvl4pPr>
            <a:lvl5pPr marL="4570857" lvl="4" indent="-685629" algn="l">
              <a:lnSpc>
                <a:spcPct val="90000"/>
              </a:lnSpc>
              <a:spcBef>
                <a:spcPts val="1000"/>
              </a:spcBef>
              <a:spcAft>
                <a:spcPts val="0"/>
              </a:spcAft>
              <a:buClr>
                <a:schemeClr val="dk1"/>
              </a:buClr>
              <a:buSzPts val="1800"/>
              <a:buChar char="•"/>
              <a:defRPr/>
            </a:lvl5pPr>
            <a:lvl6pPr marL="5485028" lvl="5" indent="-685629" algn="l">
              <a:lnSpc>
                <a:spcPct val="90000"/>
              </a:lnSpc>
              <a:spcBef>
                <a:spcPts val="1000"/>
              </a:spcBef>
              <a:spcAft>
                <a:spcPts val="0"/>
              </a:spcAft>
              <a:buClr>
                <a:schemeClr val="dk1"/>
              </a:buClr>
              <a:buSzPts val="1800"/>
              <a:buChar char="•"/>
              <a:defRPr/>
            </a:lvl6pPr>
            <a:lvl7pPr marL="6399200" lvl="6" indent="-685629" algn="l">
              <a:lnSpc>
                <a:spcPct val="90000"/>
              </a:lnSpc>
              <a:spcBef>
                <a:spcPts val="1000"/>
              </a:spcBef>
              <a:spcAft>
                <a:spcPts val="0"/>
              </a:spcAft>
              <a:buClr>
                <a:schemeClr val="dk1"/>
              </a:buClr>
              <a:buSzPts val="1800"/>
              <a:buChar char="•"/>
              <a:defRPr/>
            </a:lvl7pPr>
            <a:lvl8pPr marL="7313371" lvl="7" indent="-685629" algn="l">
              <a:lnSpc>
                <a:spcPct val="90000"/>
              </a:lnSpc>
              <a:spcBef>
                <a:spcPts val="1000"/>
              </a:spcBef>
              <a:spcAft>
                <a:spcPts val="0"/>
              </a:spcAft>
              <a:buClr>
                <a:schemeClr val="dk1"/>
              </a:buClr>
              <a:buSzPts val="1800"/>
              <a:buChar char="•"/>
              <a:defRPr/>
            </a:lvl8pPr>
            <a:lvl9pPr marL="8227543" lvl="8" indent="-685629" algn="l">
              <a:lnSpc>
                <a:spcPct val="90000"/>
              </a:lnSpc>
              <a:spcBef>
                <a:spcPts val="1000"/>
              </a:spcBef>
              <a:spcAft>
                <a:spcPts val="0"/>
              </a:spcAft>
              <a:buClr>
                <a:schemeClr val="dk1"/>
              </a:buClr>
              <a:buSzPts val="1800"/>
              <a:buChar char="•"/>
              <a:defRPr/>
            </a:lvl9pPr>
          </a:lstStyle>
          <a:p>
            <a:endParaRPr/>
          </a:p>
        </p:txBody>
      </p:sp>
      <p:sp>
        <p:nvSpPr>
          <p:cNvPr id="47" name="Google Shape;47;p36"/>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6"/>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6"/>
          <p:cNvSpPr txBox="1">
            <a:spLocks noGrp="1"/>
          </p:cNvSpPr>
          <p:nvPr>
            <p:ph type="sldNum" idx="12"/>
          </p:nvPr>
        </p:nvSpPr>
        <p:spPr>
          <a:xfrm>
            <a:off x="17216715" y="12712701"/>
            <a:ext cx="5484971"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90348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
        <p:cNvGrpSpPr/>
        <p:nvPr/>
      </p:nvGrpSpPr>
      <p:grpSpPr>
        <a:xfrm>
          <a:off x="0" y="0"/>
          <a:ext cx="0" cy="0"/>
          <a:chOff x="0" y="0"/>
          <a:chExt cx="0" cy="0"/>
        </a:xfrm>
      </p:grpSpPr>
      <p:sp>
        <p:nvSpPr>
          <p:cNvPr id="51" name="Google Shape;51;p37"/>
          <p:cNvSpPr txBox="1">
            <a:spLocks noGrp="1"/>
          </p:cNvSpPr>
          <p:nvPr>
            <p:ph type="title"/>
          </p:nvPr>
        </p:nvSpPr>
        <p:spPr>
          <a:xfrm>
            <a:off x="1675964" y="730251"/>
            <a:ext cx="21025723"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7"/>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7"/>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7"/>
          <p:cNvSpPr txBox="1">
            <a:spLocks noGrp="1"/>
          </p:cNvSpPr>
          <p:nvPr>
            <p:ph type="sldNum" idx="12"/>
          </p:nvPr>
        </p:nvSpPr>
        <p:spPr>
          <a:xfrm>
            <a:off x="17216715" y="12712701"/>
            <a:ext cx="5484971"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0823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38"/>
          <p:cNvSpPr txBox="1">
            <a:spLocks noGrp="1"/>
          </p:cNvSpPr>
          <p:nvPr>
            <p:ph type="title"/>
          </p:nvPr>
        </p:nvSpPr>
        <p:spPr>
          <a:xfrm>
            <a:off x="1679140" y="914400"/>
            <a:ext cx="7862426" cy="32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63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8"/>
          <p:cNvSpPr txBox="1">
            <a:spLocks noGrp="1"/>
          </p:cNvSpPr>
          <p:nvPr>
            <p:ph type="body" idx="1"/>
          </p:nvPr>
        </p:nvSpPr>
        <p:spPr>
          <a:xfrm>
            <a:off x="10363677" y="1974851"/>
            <a:ext cx="12341185" cy="9747250"/>
          </a:xfrm>
          <a:prstGeom prst="rect">
            <a:avLst/>
          </a:prstGeom>
          <a:noFill/>
          <a:ln>
            <a:noFill/>
          </a:ln>
        </p:spPr>
        <p:txBody>
          <a:bodyPr spcFirstLastPara="1" wrap="square" lIns="91425" tIns="45700" rIns="91425" bIns="45700" anchor="t" anchorCtr="0">
            <a:normAutofit/>
          </a:bodyPr>
          <a:lstStyle>
            <a:lvl1pPr marL="914171" lvl="0" indent="-863384" algn="l">
              <a:lnSpc>
                <a:spcPct val="90000"/>
              </a:lnSpc>
              <a:spcBef>
                <a:spcPts val="2000"/>
              </a:spcBef>
              <a:spcAft>
                <a:spcPts val="0"/>
              </a:spcAft>
              <a:buClr>
                <a:schemeClr val="dk1"/>
              </a:buClr>
              <a:buSzPts val="3200"/>
              <a:buChar char="•"/>
              <a:defRPr sz="6398"/>
            </a:lvl1pPr>
            <a:lvl2pPr marL="1828343" lvl="1" indent="-812597" algn="l">
              <a:lnSpc>
                <a:spcPct val="90000"/>
              </a:lnSpc>
              <a:spcBef>
                <a:spcPts val="1000"/>
              </a:spcBef>
              <a:spcAft>
                <a:spcPts val="0"/>
              </a:spcAft>
              <a:buClr>
                <a:schemeClr val="dk1"/>
              </a:buClr>
              <a:buSzPts val="2800"/>
              <a:buChar char="•"/>
              <a:defRPr sz="5599"/>
            </a:lvl2pPr>
            <a:lvl3pPr marL="2742514" lvl="2" indent="-761810" algn="l">
              <a:lnSpc>
                <a:spcPct val="90000"/>
              </a:lnSpc>
              <a:spcBef>
                <a:spcPts val="1000"/>
              </a:spcBef>
              <a:spcAft>
                <a:spcPts val="0"/>
              </a:spcAft>
              <a:buClr>
                <a:schemeClr val="dk1"/>
              </a:buClr>
              <a:buSzPts val="2400"/>
              <a:buChar char="•"/>
              <a:defRPr sz="4799"/>
            </a:lvl3pPr>
            <a:lvl4pPr marL="3656686" lvl="3" indent="-711022" algn="l">
              <a:lnSpc>
                <a:spcPct val="90000"/>
              </a:lnSpc>
              <a:spcBef>
                <a:spcPts val="1000"/>
              </a:spcBef>
              <a:spcAft>
                <a:spcPts val="0"/>
              </a:spcAft>
              <a:buClr>
                <a:schemeClr val="dk1"/>
              </a:buClr>
              <a:buSzPts val="2000"/>
              <a:buChar char="•"/>
              <a:defRPr sz="3999"/>
            </a:lvl4pPr>
            <a:lvl5pPr marL="4570857" lvl="4" indent="-711022" algn="l">
              <a:lnSpc>
                <a:spcPct val="90000"/>
              </a:lnSpc>
              <a:spcBef>
                <a:spcPts val="1000"/>
              </a:spcBef>
              <a:spcAft>
                <a:spcPts val="0"/>
              </a:spcAft>
              <a:buClr>
                <a:schemeClr val="dk1"/>
              </a:buClr>
              <a:buSzPts val="2000"/>
              <a:buChar char="•"/>
              <a:defRPr sz="3999"/>
            </a:lvl5pPr>
            <a:lvl6pPr marL="5485028" lvl="5" indent="-711022" algn="l">
              <a:lnSpc>
                <a:spcPct val="90000"/>
              </a:lnSpc>
              <a:spcBef>
                <a:spcPts val="1000"/>
              </a:spcBef>
              <a:spcAft>
                <a:spcPts val="0"/>
              </a:spcAft>
              <a:buClr>
                <a:schemeClr val="dk1"/>
              </a:buClr>
              <a:buSzPts val="2000"/>
              <a:buChar char="•"/>
              <a:defRPr sz="3999"/>
            </a:lvl6pPr>
            <a:lvl7pPr marL="6399200" lvl="6" indent="-711022" algn="l">
              <a:lnSpc>
                <a:spcPct val="90000"/>
              </a:lnSpc>
              <a:spcBef>
                <a:spcPts val="1000"/>
              </a:spcBef>
              <a:spcAft>
                <a:spcPts val="0"/>
              </a:spcAft>
              <a:buClr>
                <a:schemeClr val="dk1"/>
              </a:buClr>
              <a:buSzPts val="2000"/>
              <a:buChar char="•"/>
              <a:defRPr sz="3999"/>
            </a:lvl7pPr>
            <a:lvl8pPr marL="7313371" lvl="7" indent="-711022" algn="l">
              <a:lnSpc>
                <a:spcPct val="90000"/>
              </a:lnSpc>
              <a:spcBef>
                <a:spcPts val="1000"/>
              </a:spcBef>
              <a:spcAft>
                <a:spcPts val="0"/>
              </a:spcAft>
              <a:buClr>
                <a:schemeClr val="dk1"/>
              </a:buClr>
              <a:buSzPts val="2000"/>
              <a:buChar char="•"/>
              <a:defRPr sz="3999"/>
            </a:lvl8pPr>
            <a:lvl9pPr marL="8227543" lvl="8" indent="-711022" algn="l">
              <a:lnSpc>
                <a:spcPct val="90000"/>
              </a:lnSpc>
              <a:spcBef>
                <a:spcPts val="1000"/>
              </a:spcBef>
              <a:spcAft>
                <a:spcPts val="0"/>
              </a:spcAft>
              <a:buClr>
                <a:schemeClr val="dk1"/>
              </a:buClr>
              <a:buSzPts val="2000"/>
              <a:buChar char="•"/>
              <a:defRPr sz="3999"/>
            </a:lvl9pPr>
          </a:lstStyle>
          <a:p>
            <a:endParaRPr/>
          </a:p>
        </p:txBody>
      </p:sp>
      <p:sp>
        <p:nvSpPr>
          <p:cNvPr id="58" name="Google Shape;58;p38"/>
          <p:cNvSpPr txBox="1">
            <a:spLocks noGrp="1"/>
          </p:cNvSpPr>
          <p:nvPr>
            <p:ph type="body" idx="2"/>
          </p:nvPr>
        </p:nvSpPr>
        <p:spPr>
          <a:xfrm>
            <a:off x="1679140" y="4114800"/>
            <a:ext cx="7862426" cy="7623176"/>
          </a:xfrm>
          <a:prstGeom prst="rect">
            <a:avLst/>
          </a:prstGeom>
          <a:noFill/>
          <a:ln>
            <a:noFill/>
          </a:ln>
        </p:spPr>
        <p:txBody>
          <a:bodyPr spcFirstLastPara="1" wrap="square" lIns="91425" tIns="45700" rIns="91425" bIns="45700" anchor="t" anchorCtr="0">
            <a:normAutofit/>
          </a:bodyPr>
          <a:lstStyle>
            <a:lvl1pPr marL="914171" lvl="0" indent="-457086" algn="l">
              <a:lnSpc>
                <a:spcPct val="90000"/>
              </a:lnSpc>
              <a:spcBef>
                <a:spcPts val="2000"/>
              </a:spcBef>
              <a:spcAft>
                <a:spcPts val="0"/>
              </a:spcAft>
              <a:buClr>
                <a:schemeClr val="dk1"/>
              </a:buClr>
              <a:buSzPts val="1600"/>
              <a:buNone/>
              <a:defRPr sz="3199"/>
            </a:lvl1pPr>
            <a:lvl2pPr marL="1828343" lvl="1" indent="-457086" algn="l">
              <a:lnSpc>
                <a:spcPct val="90000"/>
              </a:lnSpc>
              <a:spcBef>
                <a:spcPts val="1000"/>
              </a:spcBef>
              <a:spcAft>
                <a:spcPts val="0"/>
              </a:spcAft>
              <a:buClr>
                <a:schemeClr val="dk1"/>
              </a:buClr>
              <a:buSzPts val="1400"/>
              <a:buNone/>
              <a:defRPr sz="2799"/>
            </a:lvl2pPr>
            <a:lvl3pPr marL="2742514" lvl="2" indent="-457086" algn="l">
              <a:lnSpc>
                <a:spcPct val="90000"/>
              </a:lnSpc>
              <a:spcBef>
                <a:spcPts val="1000"/>
              </a:spcBef>
              <a:spcAft>
                <a:spcPts val="0"/>
              </a:spcAft>
              <a:buClr>
                <a:schemeClr val="dk1"/>
              </a:buClr>
              <a:buSzPts val="1200"/>
              <a:buNone/>
              <a:defRPr sz="2399"/>
            </a:lvl3pPr>
            <a:lvl4pPr marL="3656686" lvl="3" indent="-457086" algn="l">
              <a:lnSpc>
                <a:spcPct val="90000"/>
              </a:lnSpc>
              <a:spcBef>
                <a:spcPts val="1000"/>
              </a:spcBef>
              <a:spcAft>
                <a:spcPts val="0"/>
              </a:spcAft>
              <a:buClr>
                <a:schemeClr val="dk1"/>
              </a:buClr>
              <a:buSzPts val="1000"/>
              <a:buNone/>
              <a:defRPr sz="2000"/>
            </a:lvl4pPr>
            <a:lvl5pPr marL="4570857" lvl="4" indent="-457086" algn="l">
              <a:lnSpc>
                <a:spcPct val="90000"/>
              </a:lnSpc>
              <a:spcBef>
                <a:spcPts val="1000"/>
              </a:spcBef>
              <a:spcAft>
                <a:spcPts val="0"/>
              </a:spcAft>
              <a:buClr>
                <a:schemeClr val="dk1"/>
              </a:buClr>
              <a:buSzPts val="1000"/>
              <a:buNone/>
              <a:defRPr sz="2000"/>
            </a:lvl5pPr>
            <a:lvl6pPr marL="5485028" lvl="5" indent="-457086" algn="l">
              <a:lnSpc>
                <a:spcPct val="90000"/>
              </a:lnSpc>
              <a:spcBef>
                <a:spcPts val="1000"/>
              </a:spcBef>
              <a:spcAft>
                <a:spcPts val="0"/>
              </a:spcAft>
              <a:buClr>
                <a:schemeClr val="dk1"/>
              </a:buClr>
              <a:buSzPts val="1000"/>
              <a:buNone/>
              <a:defRPr sz="2000"/>
            </a:lvl6pPr>
            <a:lvl7pPr marL="6399200" lvl="6" indent="-457086" algn="l">
              <a:lnSpc>
                <a:spcPct val="90000"/>
              </a:lnSpc>
              <a:spcBef>
                <a:spcPts val="1000"/>
              </a:spcBef>
              <a:spcAft>
                <a:spcPts val="0"/>
              </a:spcAft>
              <a:buClr>
                <a:schemeClr val="dk1"/>
              </a:buClr>
              <a:buSzPts val="1000"/>
              <a:buNone/>
              <a:defRPr sz="2000"/>
            </a:lvl7pPr>
            <a:lvl8pPr marL="7313371" lvl="7" indent="-457086" algn="l">
              <a:lnSpc>
                <a:spcPct val="90000"/>
              </a:lnSpc>
              <a:spcBef>
                <a:spcPts val="1000"/>
              </a:spcBef>
              <a:spcAft>
                <a:spcPts val="0"/>
              </a:spcAft>
              <a:buClr>
                <a:schemeClr val="dk1"/>
              </a:buClr>
              <a:buSzPts val="1000"/>
              <a:buNone/>
              <a:defRPr sz="2000"/>
            </a:lvl8pPr>
            <a:lvl9pPr marL="8227543" lvl="8" indent="-457086" algn="l">
              <a:lnSpc>
                <a:spcPct val="90000"/>
              </a:lnSpc>
              <a:spcBef>
                <a:spcPts val="1000"/>
              </a:spcBef>
              <a:spcAft>
                <a:spcPts val="0"/>
              </a:spcAft>
              <a:buClr>
                <a:schemeClr val="dk1"/>
              </a:buClr>
              <a:buSzPts val="1000"/>
              <a:buNone/>
              <a:defRPr sz="2000"/>
            </a:lvl9pPr>
          </a:lstStyle>
          <a:p>
            <a:endParaRPr/>
          </a:p>
        </p:txBody>
      </p:sp>
      <p:sp>
        <p:nvSpPr>
          <p:cNvPr id="59" name="Google Shape;59;p38"/>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8"/>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8"/>
          <p:cNvSpPr txBox="1">
            <a:spLocks noGrp="1"/>
          </p:cNvSpPr>
          <p:nvPr>
            <p:ph type="sldNum" idx="12"/>
          </p:nvPr>
        </p:nvSpPr>
        <p:spPr>
          <a:xfrm>
            <a:off x="17216715" y="12712701"/>
            <a:ext cx="5484971"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47571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39"/>
          <p:cNvSpPr txBox="1">
            <a:spLocks noGrp="1"/>
          </p:cNvSpPr>
          <p:nvPr>
            <p:ph type="title"/>
          </p:nvPr>
        </p:nvSpPr>
        <p:spPr>
          <a:xfrm>
            <a:off x="1679140" y="914400"/>
            <a:ext cx="7862426" cy="32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63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9"/>
          <p:cNvSpPr>
            <a:spLocks noGrp="1"/>
          </p:cNvSpPr>
          <p:nvPr>
            <p:ph type="pic" idx="2"/>
          </p:nvPr>
        </p:nvSpPr>
        <p:spPr>
          <a:xfrm>
            <a:off x="10363677" y="1974851"/>
            <a:ext cx="12341185" cy="9747250"/>
          </a:xfrm>
          <a:prstGeom prst="rect">
            <a:avLst/>
          </a:prstGeom>
          <a:noFill/>
          <a:ln>
            <a:noFill/>
          </a:ln>
        </p:spPr>
      </p:sp>
      <p:sp>
        <p:nvSpPr>
          <p:cNvPr id="65" name="Google Shape;65;p39"/>
          <p:cNvSpPr txBox="1">
            <a:spLocks noGrp="1"/>
          </p:cNvSpPr>
          <p:nvPr>
            <p:ph type="body" idx="1"/>
          </p:nvPr>
        </p:nvSpPr>
        <p:spPr>
          <a:xfrm>
            <a:off x="1679140" y="4114800"/>
            <a:ext cx="7862426" cy="7623176"/>
          </a:xfrm>
          <a:prstGeom prst="rect">
            <a:avLst/>
          </a:prstGeom>
          <a:noFill/>
          <a:ln>
            <a:noFill/>
          </a:ln>
        </p:spPr>
        <p:txBody>
          <a:bodyPr spcFirstLastPara="1" wrap="square" lIns="91425" tIns="45700" rIns="91425" bIns="45700" anchor="t" anchorCtr="0">
            <a:normAutofit/>
          </a:bodyPr>
          <a:lstStyle>
            <a:lvl1pPr marL="914171" lvl="0" indent="-457086" algn="l">
              <a:lnSpc>
                <a:spcPct val="90000"/>
              </a:lnSpc>
              <a:spcBef>
                <a:spcPts val="2000"/>
              </a:spcBef>
              <a:spcAft>
                <a:spcPts val="0"/>
              </a:spcAft>
              <a:buClr>
                <a:schemeClr val="dk1"/>
              </a:buClr>
              <a:buSzPts val="1600"/>
              <a:buNone/>
              <a:defRPr sz="3199"/>
            </a:lvl1pPr>
            <a:lvl2pPr marL="1828343" lvl="1" indent="-457086" algn="l">
              <a:lnSpc>
                <a:spcPct val="90000"/>
              </a:lnSpc>
              <a:spcBef>
                <a:spcPts val="1000"/>
              </a:spcBef>
              <a:spcAft>
                <a:spcPts val="0"/>
              </a:spcAft>
              <a:buClr>
                <a:schemeClr val="dk1"/>
              </a:buClr>
              <a:buSzPts val="1400"/>
              <a:buNone/>
              <a:defRPr sz="2799"/>
            </a:lvl2pPr>
            <a:lvl3pPr marL="2742514" lvl="2" indent="-457086" algn="l">
              <a:lnSpc>
                <a:spcPct val="90000"/>
              </a:lnSpc>
              <a:spcBef>
                <a:spcPts val="1000"/>
              </a:spcBef>
              <a:spcAft>
                <a:spcPts val="0"/>
              </a:spcAft>
              <a:buClr>
                <a:schemeClr val="dk1"/>
              </a:buClr>
              <a:buSzPts val="1200"/>
              <a:buNone/>
              <a:defRPr sz="2399"/>
            </a:lvl3pPr>
            <a:lvl4pPr marL="3656686" lvl="3" indent="-457086" algn="l">
              <a:lnSpc>
                <a:spcPct val="90000"/>
              </a:lnSpc>
              <a:spcBef>
                <a:spcPts val="1000"/>
              </a:spcBef>
              <a:spcAft>
                <a:spcPts val="0"/>
              </a:spcAft>
              <a:buClr>
                <a:schemeClr val="dk1"/>
              </a:buClr>
              <a:buSzPts val="1000"/>
              <a:buNone/>
              <a:defRPr sz="2000"/>
            </a:lvl4pPr>
            <a:lvl5pPr marL="4570857" lvl="4" indent="-457086" algn="l">
              <a:lnSpc>
                <a:spcPct val="90000"/>
              </a:lnSpc>
              <a:spcBef>
                <a:spcPts val="1000"/>
              </a:spcBef>
              <a:spcAft>
                <a:spcPts val="0"/>
              </a:spcAft>
              <a:buClr>
                <a:schemeClr val="dk1"/>
              </a:buClr>
              <a:buSzPts val="1000"/>
              <a:buNone/>
              <a:defRPr sz="2000"/>
            </a:lvl5pPr>
            <a:lvl6pPr marL="5485028" lvl="5" indent="-457086" algn="l">
              <a:lnSpc>
                <a:spcPct val="90000"/>
              </a:lnSpc>
              <a:spcBef>
                <a:spcPts val="1000"/>
              </a:spcBef>
              <a:spcAft>
                <a:spcPts val="0"/>
              </a:spcAft>
              <a:buClr>
                <a:schemeClr val="dk1"/>
              </a:buClr>
              <a:buSzPts val="1000"/>
              <a:buNone/>
              <a:defRPr sz="2000"/>
            </a:lvl6pPr>
            <a:lvl7pPr marL="6399200" lvl="6" indent="-457086" algn="l">
              <a:lnSpc>
                <a:spcPct val="90000"/>
              </a:lnSpc>
              <a:spcBef>
                <a:spcPts val="1000"/>
              </a:spcBef>
              <a:spcAft>
                <a:spcPts val="0"/>
              </a:spcAft>
              <a:buClr>
                <a:schemeClr val="dk1"/>
              </a:buClr>
              <a:buSzPts val="1000"/>
              <a:buNone/>
              <a:defRPr sz="2000"/>
            </a:lvl7pPr>
            <a:lvl8pPr marL="7313371" lvl="7" indent="-457086" algn="l">
              <a:lnSpc>
                <a:spcPct val="90000"/>
              </a:lnSpc>
              <a:spcBef>
                <a:spcPts val="1000"/>
              </a:spcBef>
              <a:spcAft>
                <a:spcPts val="0"/>
              </a:spcAft>
              <a:buClr>
                <a:schemeClr val="dk1"/>
              </a:buClr>
              <a:buSzPts val="1000"/>
              <a:buNone/>
              <a:defRPr sz="2000"/>
            </a:lvl8pPr>
            <a:lvl9pPr marL="8227543" lvl="8" indent="-457086" algn="l">
              <a:lnSpc>
                <a:spcPct val="90000"/>
              </a:lnSpc>
              <a:spcBef>
                <a:spcPts val="1000"/>
              </a:spcBef>
              <a:spcAft>
                <a:spcPts val="0"/>
              </a:spcAft>
              <a:buClr>
                <a:schemeClr val="dk1"/>
              </a:buClr>
              <a:buSzPts val="1000"/>
              <a:buNone/>
              <a:defRPr sz="2000"/>
            </a:lvl9pPr>
          </a:lstStyle>
          <a:p>
            <a:endParaRPr/>
          </a:p>
        </p:txBody>
      </p:sp>
      <p:sp>
        <p:nvSpPr>
          <p:cNvPr id="66" name="Google Shape;66;p39"/>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9"/>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9"/>
          <p:cNvSpPr txBox="1">
            <a:spLocks noGrp="1"/>
          </p:cNvSpPr>
          <p:nvPr>
            <p:ph type="sldNum" idx="12"/>
          </p:nvPr>
        </p:nvSpPr>
        <p:spPr>
          <a:xfrm>
            <a:off x="17216715" y="12712701"/>
            <a:ext cx="5484971"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8593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40"/>
          <p:cNvSpPr txBox="1">
            <a:spLocks noGrp="1"/>
          </p:cNvSpPr>
          <p:nvPr>
            <p:ph type="title"/>
          </p:nvPr>
        </p:nvSpPr>
        <p:spPr>
          <a:xfrm>
            <a:off x="1675964" y="730251"/>
            <a:ext cx="21025723"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40"/>
          <p:cNvSpPr txBox="1">
            <a:spLocks noGrp="1"/>
          </p:cNvSpPr>
          <p:nvPr>
            <p:ph type="body" idx="1"/>
          </p:nvPr>
        </p:nvSpPr>
        <p:spPr>
          <a:xfrm rot="5400000">
            <a:off x="7837487" y="-2510274"/>
            <a:ext cx="8702676" cy="21025723"/>
          </a:xfrm>
          <a:prstGeom prst="rect">
            <a:avLst/>
          </a:prstGeom>
          <a:noFill/>
          <a:ln>
            <a:noFill/>
          </a:ln>
        </p:spPr>
        <p:txBody>
          <a:bodyPr spcFirstLastPara="1" wrap="square" lIns="91425" tIns="45700" rIns="91425" bIns="45700" anchor="t" anchorCtr="0">
            <a:normAutofit/>
          </a:bodyPr>
          <a:lstStyle>
            <a:lvl1pPr marL="914171" lvl="0" indent="-685629" algn="l">
              <a:lnSpc>
                <a:spcPct val="90000"/>
              </a:lnSpc>
              <a:spcBef>
                <a:spcPts val="2000"/>
              </a:spcBef>
              <a:spcAft>
                <a:spcPts val="0"/>
              </a:spcAft>
              <a:buClr>
                <a:schemeClr val="dk1"/>
              </a:buClr>
              <a:buSzPts val="1800"/>
              <a:buChar char="•"/>
              <a:defRPr/>
            </a:lvl1pPr>
            <a:lvl2pPr marL="1828343" lvl="1" indent="-685629" algn="l">
              <a:lnSpc>
                <a:spcPct val="90000"/>
              </a:lnSpc>
              <a:spcBef>
                <a:spcPts val="1000"/>
              </a:spcBef>
              <a:spcAft>
                <a:spcPts val="0"/>
              </a:spcAft>
              <a:buClr>
                <a:schemeClr val="dk1"/>
              </a:buClr>
              <a:buSzPts val="1800"/>
              <a:buChar char="•"/>
              <a:defRPr/>
            </a:lvl2pPr>
            <a:lvl3pPr marL="2742514" lvl="2" indent="-685629" algn="l">
              <a:lnSpc>
                <a:spcPct val="90000"/>
              </a:lnSpc>
              <a:spcBef>
                <a:spcPts val="1000"/>
              </a:spcBef>
              <a:spcAft>
                <a:spcPts val="0"/>
              </a:spcAft>
              <a:buClr>
                <a:schemeClr val="dk1"/>
              </a:buClr>
              <a:buSzPts val="1800"/>
              <a:buChar char="•"/>
              <a:defRPr/>
            </a:lvl3pPr>
            <a:lvl4pPr marL="3656686" lvl="3" indent="-685629" algn="l">
              <a:lnSpc>
                <a:spcPct val="90000"/>
              </a:lnSpc>
              <a:spcBef>
                <a:spcPts val="1000"/>
              </a:spcBef>
              <a:spcAft>
                <a:spcPts val="0"/>
              </a:spcAft>
              <a:buClr>
                <a:schemeClr val="dk1"/>
              </a:buClr>
              <a:buSzPts val="1800"/>
              <a:buChar char="•"/>
              <a:defRPr/>
            </a:lvl4pPr>
            <a:lvl5pPr marL="4570857" lvl="4" indent="-685629" algn="l">
              <a:lnSpc>
                <a:spcPct val="90000"/>
              </a:lnSpc>
              <a:spcBef>
                <a:spcPts val="1000"/>
              </a:spcBef>
              <a:spcAft>
                <a:spcPts val="0"/>
              </a:spcAft>
              <a:buClr>
                <a:schemeClr val="dk1"/>
              </a:buClr>
              <a:buSzPts val="1800"/>
              <a:buChar char="•"/>
              <a:defRPr/>
            </a:lvl5pPr>
            <a:lvl6pPr marL="5485028" lvl="5" indent="-685629" algn="l">
              <a:lnSpc>
                <a:spcPct val="90000"/>
              </a:lnSpc>
              <a:spcBef>
                <a:spcPts val="1000"/>
              </a:spcBef>
              <a:spcAft>
                <a:spcPts val="0"/>
              </a:spcAft>
              <a:buClr>
                <a:schemeClr val="dk1"/>
              </a:buClr>
              <a:buSzPts val="1800"/>
              <a:buChar char="•"/>
              <a:defRPr/>
            </a:lvl6pPr>
            <a:lvl7pPr marL="6399200" lvl="6" indent="-685629" algn="l">
              <a:lnSpc>
                <a:spcPct val="90000"/>
              </a:lnSpc>
              <a:spcBef>
                <a:spcPts val="1000"/>
              </a:spcBef>
              <a:spcAft>
                <a:spcPts val="0"/>
              </a:spcAft>
              <a:buClr>
                <a:schemeClr val="dk1"/>
              </a:buClr>
              <a:buSzPts val="1800"/>
              <a:buChar char="•"/>
              <a:defRPr/>
            </a:lvl7pPr>
            <a:lvl8pPr marL="7313371" lvl="7" indent="-685629" algn="l">
              <a:lnSpc>
                <a:spcPct val="90000"/>
              </a:lnSpc>
              <a:spcBef>
                <a:spcPts val="1000"/>
              </a:spcBef>
              <a:spcAft>
                <a:spcPts val="0"/>
              </a:spcAft>
              <a:buClr>
                <a:schemeClr val="dk1"/>
              </a:buClr>
              <a:buSzPts val="1800"/>
              <a:buChar char="•"/>
              <a:defRPr/>
            </a:lvl8pPr>
            <a:lvl9pPr marL="8227543" lvl="8" indent="-685629" algn="l">
              <a:lnSpc>
                <a:spcPct val="90000"/>
              </a:lnSpc>
              <a:spcBef>
                <a:spcPts val="1000"/>
              </a:spcBef>
              <a:spcAft>
                <a:spcPts val="0"/>
              </a:spcAft>
              <a:buClr>
                <a:schemeClr val="dk1"/>
              </a:buClr>
              <a:buSzPts val="1800"/>
              <a:buChar char="•"/>
              <a:defRPr/>
            </a:lvl9pPr>
          </a:lstStyle>
          <a:p>
            <a:endParaRPr/>
          </a:p>
        </p:txBody>
      </p:sp>
      <p:sp>
        <p:nvSpPr>
          <p:cNvPr id="72" name="Google Shape;72;p40"/>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0"/>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0"/>
          <p:cNvSpPr txBox="1">
            <a:spLocks noGrp="1"/>
          </p:cNvSpPr>
          <p:nvPr>
            <p:ph type="sldNum" idx="12"/>
          </p:nvPr>
        </p:nvSpPr>
        <p:spPr>
          <a:xfrm>
            <a:off x="17216715" y="12712701"/>
            <a:ext cx="5484971"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44325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41"/>
          <p:cNvSpPr txBox="1">
            <a:spLocks noGrp="1"/>
          </p:cNvSpPr>
          <p:nvPr>
            <p:ph type="title"/>
          </p:nvPr>
        </p:nvSpPr>
        <p:spPr>
          <a:xfrm rot="5400000">
            <a:off x="14261633" y="3913873"/>
            <a:ext cx="11623676" cy="525643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1"/>
          <p:cNvSpPr txBox="1">
            <a:spLocks noGrp="1"/>
          </p:cNvSpPr>
          <p:nvPr>
            <p:ph type="body" idx="1"/>
          </p:nvPr>
        </p:nvSpPr>
        <p:spPr>
          <a:xfrm rot="5400000">
            <a:off x="3596411" y="-1190198"/>
            <a:ext cx="11623676" cy="15464572"/>
          </a:xfrm>
          <a:prstGeom prst="rect">
            <a:avLst/>
          </a:prstGeom>
          <a:noFill/>
          <a:ln>
            <a:noFill/>
          </a:ln>
        </p:spPr>
        <p:txBody>
          <a:bodyPr spcFirstLastPara="1" wrap="square" lIns="91425" tIns="45700" rIns="91425" bIns="45700" anchor="t" anchorCtr="0">
            <a:normAutofit/>
          </a:bodyPr>
          <a:lstStyle>
            <a:lvl1pPr marL="914171" lvl="0" indent="-685629" algn="l">
              <a:lnSpc>
                <a:spcPct val="90000"/>
              </a:lnSpc>
              <a:spcBef>
                <a:spcPts val="2000"/>
              </a:spcBef>
              <a:spcAft>
                <a:spcPts val="0"/>
              </a:spcAft>
              <a:buClr>
                <a:schemeClr val="dk1"/>
              </a:buClr>
              <a:buSzPts val="1800"/>
              <a:buChar char="•"/>
              <a:defRPr/>
            </a:lvl1pPr>
            <a:lvl2pPr marL="1828343" lvl="1" indent="-685629" algn="l">
              <a:lnSpc>
                <a:spcPct val="90000"/>
              </a:lnSpc>
              <a:spcBef>
                <a:spcPts val="1000"/>
              </a:spcBef>
              <a:spcAft>
                <a:spcPts val="0"/>
              </a:spcAft>
              <a:buClr>
                <a:schemeClr val="dk1"/>
              </a:buClr>
              <a:buSzPts val="1800"/>
              <a:buChar char="•"/>
              <a:defRPr/>
            </a:lvl2pPr>
            <a:lvl3pPr marL="2742514" lvl="2" indent="-685629" algn="l">
              <a:lnSpc>
                <a:spcPct val="90000"/>
              </a:lnSpc>
              <a:spcBef>
                <a:spcPts val="1000"/>
              </a:spcBef>
              <a:spcAft>
                <a:spcPts val="0"/>
              </a:spcAft>
              <a:buClr>
                <a:schemeClr val="dk1"/>
              </a:buClr>
              <a:buSzPts val="1800"/>
              <a:buChar char="•"/>
              <a:defRPr/>
            </a:lvl3pPr>
            <a:lvl4pPr marL="3656686" lvl="3" indent="-685629" algn="l">
              <a:lnSpc>
                <a:spcPct val="90000"/>
              </a:lnSpc>
              <a:spcBef>
                <a:spcPts val="1000"/>
              </a:spcBef>
              <a:spcAft>
                <a:spcPts val="0"/>
              </a:spcAft>
              <a:buClr>
                <a:schemeClr val="dk1"/>
              </a:buClr>
              <a:buSzPts val="1800"/>
              <a:buChar char="•"/>
              <a:defRPr/>
            </a:lvl4pPr>
            <a:lvl5pPr marL="4570857" lvl="4" indent="-685629" algn="l">
              <a:lnSpc>
                <a:spcPct val="90000"/>
              </a:lnSpc>
              <a:spcBef>
                <a:spcPts val="1000"/>
              </a:spcBef>
              <a:spcAft>
                <a:spcPts val="0"/>
              </a:spcAft>
              <a:buClr>
                <a:schemeClr val="dk1"/>
              </a:buClr>
              <a:buSzPts val="1800"/>
              <a:buChar char="•"/>
              <a:defRPr/>
            </a:lvl5pPr>
            <a:lvl6pPr marL="5485028" lvl="5" indent="-685629" algn="l">
              <a:lnSpc>
                <a:spcPct val="90000"/>
              </a:lnSpc>
              <a:spcBef>
                <a:spcPts val="1000"/>
              </a:spcBef>
              <a:spcAft>
                <a:spcPts val="0"/>
              </a:spcAft>
              <a:buClr>
                <a:schemeClr val="dk1"/>
              </a:buClr>
              <a:buSzPts val="1800"/>
              <a:buChar char="•"/>
              <a:defRPr/>
            </a:lvl6pPr>
            <a:lvl7pPr marL="6399200" lvl="6" indent="-685629" algn="l">
              <a:lnSpc>
                <a:spcPct val="90000"/>
              </a:lnSpc>
              <a:spcBef>
                <a:spcPts val="1000"/>
              </a:spcBef>
              <a:spcAft>
                <a:spcPts val="0"/>
              </a:spcAft>
              <a:buClr>
                <a:schemeClr val="dk1"/>
              </a:buClr>
              <a:buSzPts val="1800"/>
              <a:buChar char="•"/>
              <a:defRPr/>
            </a:lvl7pPr>
            <a:lvl8pPr marL="7313371" lvl="7" indent="-685629" algn="l">
              <a:lnSpc>
                <a:spcPct val="90000"/>
              </a:lnSpc>
              <a:spcBef>
                <a:spcPts val="1000"/>
              </a:spcBef>
              <a:spcAft>
                <a:spcPts val="0"/>
              </a:spcAft>
              <a:buClr>
                <a:schemeClr val="dk1"/>
              </a:buClr>
              <a:buSzPts val="1800"/>
              <a:buChar char="•"/>
              <a:defRPr/>
            </a:lvl8pPr>
            <a:lvl9pPr marL="8227543" lvl="8" indent="-685629" algn="l">
              <a:lnSpc>
                <a:spcPct val="90000"/>
              </a:lnSpc>
              <a:spcBef>
                <a:spcPts val="1000"/>
              </a:spcBef>
              <a:spcAft>
                <a:spcPts val="0"/>
              </a:spcAft>
              <a:buClr>
                <a:schemeClr val="dk1"/>
              </a:buClr>
              <a:buSzPts val="1800"/>
              <a:buChar char="•"/>
              <a:defRPr/>
            </a:lvl9pPr>
          </a:lstStyle>
          <a:p>
            <a:endParaRPr/>
          </a:p>
        </p:txBody>
      </p:sp>
      <p:sp>
        <p:nvSpPr>
          <p:cNvPr id="78" name="Google Shape;78;p41"/>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1"/>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1"/>
          <p:cNvSpPr txBox="1">
            <a:spLocks noGrp="1"/>
          </p:cNvSpPr>
          <p:nvPr>
            <p:ph type="sldNum" idx="12"/>
          </p:nvPr>
        </p:nvSpPr>
        <p:spPr>
          <a:xfrm>
            <a:off x="17216715" y="12712701"/>
            <a:ext cx="5484971"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23709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31"/>
          <p:cNvSpPr txBox="1">
            <a:spLocks noGrp="1"/>
          </p:cNvSpPr>
          <p:nvPr>
            <p:ph type="title"/>
          </p:nvPr>
        </p:nvSpPr>
        <p:spPr>
          <a:xfrm>
            <a:off x="1675964" y="730251"/>
            <a:ext cx="21025723"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1"/>
          <p:cNvSpPr txBox="1">
            <a:spLocks noGrp="1"/>
          </p:cNvSpPr>
          <p:nvPr>
            <p:ph type="body" idx="1"/>
          </p:nvPr>
        </p:nvSpPr>
        <p:spPr>
          <a:xfrm>
            <a:off x="1675964" y="3651250"/>
            <a:ext cx="21025723" cy="8702676"/>
          </a:xfrm>
          <a:prstGeom prst="rect">
            <a:avLst/>
          </a:prstGeom>
          <a:noFill/>
          <a:ln>
            <a:noFill/>
          </a:ln>
        </p:spPr>
        <p:txBody>
          <a:bodyPr spcFirstLastPara="1" wrap="square" lIns="91425" tIns="45700" rIns="91425" bIns="45700" anchor="t" anchorCtr="0">
            <a:normAutofit/>
          </a:bodyPr>
          <a:lstStyle>
            <a:lvl1pPr marL="914171" lvl="0" indent="-685629" algn="l">
              <a:lnSpc>
                <a:spcPct val="90000"/>
              </a:lnSpc>
              <a:spcBef>
                <a:spcPts val="2000"/>
              </a:spcBef>
              <a:spcAft>
                <a:spcPts val="0"/>
              </a:spcAft>
              <a:buClr>
                <a:schemeClr val="dk1"/>
              </a:buClr>
              <a:buSzPts val="1800"/>
              <a:buChar char="•"/>
              <a:defRPr/>
            </a:lvl1pPr>
            <a:lvl2pPr marL="1828343" lvl="1" indent="-685629" algn="l">
              <a:lnSpc>
                <a:spcPct val="90000"/>
              </a:lnSpc>
              <a:spcBef>
                <a:spcPts val="1000"/>
              </a:spcBef>
              <a:spcAft>
                <a:spcPts val="0"/>
              </a:spcAft>
              <a:buClr>
                <a:schemeClr val="dk1"/>
              </a:buClr>
              <a:buSzPts val="1800"/>
              <a:buChar char="•"/>
              <a:defRPr/>
            </a:lvl2pPr>
            <a:lvl3pPr marL="2742514" lvl="2" indent="-685629" algn="l">
              <a:lnSpc>
                <a:spcPct val="90000"/>
              </a:lnSpc>
              <a:spcBef>
                <a:spcPts val="1000"/>
              </a:spcBef>
              <a:spcAft>
                <a:spcPts val="0"/>
              </a:spcAft>
              <a:buClr>
                <a:schemeClr val="dk1"/>
              </a:buClr>
              <a:buSzPts val="1800"/>
              <a:buChar char="•"/>
              <a:defRPr/>
            </a:lvl3pPr>
            <a:lvl4pPr marL="3656686" lvl="3" indent="-685629" algn="l">
              <a:lnSpc>
                <a:spcPct val="90000"/>
              </a:lnSpc>
              <a:spcBef>
                <a:spcPts val="1000"/>
              </a:spcBef>
              <a:spcAft>
                <a:spcPts val="0"/>
              </a:spcAft>
              <a:buClr>
                <a:schemeClr val="dk1"/>
              </a:buClr>
              <a:buSzPts val="1800"/>
              <a:buChar char="•"/>
              <a:defRPr/>
            </a:lvl4pPr>
            <a:lvl5pPr marL="4570857" lvl="4" indent="-685629" algn="l">
              <a:lnSpc>
                <a:spcPct val="90000"/>
              </a:lnSpc>
              <a:spcBef>
                <a:spcPts val="1000"/>
              </a:spcBef>
              <a:spcAft>
                <a:spcPts val="0"/>
              </a:spcAft>
              <a:buClr>
                <a:schemeClr val="dk1"/>
              </a:buClr>
              <a:buSzPts val="1800"/>
              <a:buChar char="•"/>
              <a:defRPr/>
            </a:lvl5pPr>
            <a:lvl6pPr marL="5485028" lvl="5" indent="-685629" algn="l">
              <a:lnSpc>
                <a:spcPct val="90000"/>
              </a:lnSpc>
              <a:spcBef>
                <a:spcPts val="1000"/>
              </a:spcBef>
              <a:spcAft>
                <a:spcPts val="0"/>
              </a:spcAft>
              <a:buClr>
                <a:schemeClr val="dk1"/>
              </a:buClr>
              <a:buSzPts val="1800"/>
              <a:buChar char="•"/>
              <a:defRPr/>
            </a:lvl6pPr>
            <a:lvl7pPr marL="6399200" lvl="6" indent="-685629" algn="l">
              <a:lnSpc>
                <a:spcPct val="90000"/>
              </a:lnSpc>
              <a:spcBef>
                <a:spcPts val="1000"/>
              </a:spcBef>
              <a:spcAft>
                <a:spcPts val="0"/>
              </a:spcAft>
              <a:buClr>
                <a:schemeClr val="dk1"/>
              </a:buClr>
              <a:buSzPts val="1800"/>
              <a:buChar char="•"/>
              <a:defRPr/>
            </a:lvl7pPr>
            <a:lvl8pPr marL="7313371" lvl="7" indent="-685629" algn="l">
              <a:lnSpc>
                <a:spcPct val="90000"/>
              </a:lnSpc>
              <a:spcBef>
                <a:spcPts val="1000"/>
              </a:spcBef>
              <a:spcAft>
                <a:spcPts val="0"/>
              </a:spcAft>
              <a:buClr>
                <a:schemeClr val="dk1"/>
              </a:buClr>
              <a:buSzPts val="1800"/>
              <a:buChar char="•"/>
              <a:defRPr/>
            </a:lvl8pPr>
            <a:lvl9pPr marL="8227543" lvl="8" indent="-685629" algn="l">
              <a:lnSpc>
                <a:spcPct val="90000"/>
              </a:lnSpc>
              <a:spcBef>
                <a:spcPts val="1000"/>
              </a:spcBef>
              <a:spcAft>
                <a:spcPts val="0"/>
              </a:spcAft>
              <a:buClr>
                <a:schemeClr val="dk1"/>
              </a:buClr>
              <a:buSzPts val="1800"/>
              <a:buChar char="•"/>
              <a:defRPr/>
            </a:lvl9pPr>
          </a:lstStyle>
          <a:p>
            <a:endParaRPr/>
          </a:p>
        </p:txBody>
      </p:sp>
      <p:sp>
        <p:nvSpPr>
          <p:cNvPr id="18" name="Google Shape;18;p31"/>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1"/>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1"/>
          <p:cNvSpPr txBox="1">
            <a:spLocks noGrp="1"/>
          </p:cNvSpPr>
          <p:nvPr>
            <p:ph type="sldNum" idx="12"/>
          </p:nvPr>
        </p:nvSpPr>
        <p:spPr>
          <a:xfrm>
            <a:off x="17216715" y="12712701"/>
            <a:ext cx="5484971"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5394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70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1"/>
        <p:cNvGrpSpPr/>
        <p:nvPr/>
      </p:nvGrpSpPr>
      <p:grpSpPr>
        <a:xfrm>
          <a:off x="0" y="0"/>
          <a:ext cx="0" cy="0"/>
          <a:chOff x="0" y="0"/>
          <a:chExt cx="0" cy="0"/>
        </a:xfrm>
      </p:grpSpPr>
      <p:sp>
        <p:nvSpPr>
          <p:cNvPr id="12" name="Google Shape;12;p30"/>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0"/>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0"/>
          <p:cNvSpPr txBox="1">
            <a:spLocks noGrp="1"/>
          </p:cNvSpPr>
          <p:nvPr>
            <p:ph type="sldNum" idx="12"/>
          </p:nvPr>
        </p:nvSpPr>
        <p:spPr>
          <a:xfrm>
            <a:off x="17216715" y="12712701"/>
            <a:ext cx="5484971"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11448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31"/>
          <p:cNvSpPr txBox="1">
            <a:spLocks noGrp="1"/>
          </p:cNvSpPr>
          <p:nvPr>
            <p:ph type="title"/>
          </p:nvPr>
        </p:nvSpPr>
        <p:spPr>
          <a:xfrm>
            <a:off x="1675964" y="730251"/>
            <a:ext cx="21025723"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31"/>
          <p:cNvSpPr txBox="1">
            <a:spLocks noGrp="1"/>
          </p:cNvSpPr>
          <p:nvPr>
            <p:ph type="body" idx="1"/>
          </p:nvPr>
        </p:nvSpPr>
        <p:spPr>
          <a:xfrm>
            <a:off x="1675964" y="3651250"/>
            <a:ext cx="21025723" cy="8702676"/>
          </a:xfrm>
          <a:prstGeom prst="rect">
            <a:avLst/>
          </a:prstGeom>
          <a:noFill/>
          <a:ln>
            <a:noFill/>
          </a:ln>
        </p:spPr>
        <p:txBody>
          <a:bodyPr spcFirstLastPara="1" wrap="square" lIns="91425" tIns="45700" rIns="91425" bIns="45700" anchor="t" anchorCtr="0">
            <a:normAutofit/>
          </a:bodyPr>
          <a:lstStyle>
            <a:lvl1pPr marL="914171" lvl="0" indent="-685629" algn="l">
              <a:lnSpc>
                <a:spcPct val="90000"/>
              </a:lnSpc>
              <a:spcBef>
                <a:spcPts val="2000"/>
              </a:spcBef>
              <a:spcAft>
                <a:spcPts val="0"/>
              </a:spcAft>
              <a:buClr>
                <a:schemeClr val="dk1"/>
              </a:buClr>
              <a:buSzPts val="1800"/>
              <a:buChar char="•"/>
              <a:defRPr/>
            </a:lvl1pPr>
            <a:lvl2pPr marL="1828343" lvl="1" indent="-685629" algn="l">
              <a:lnSpc>
                <a:spcPct val="90000"/>
              </a:lnSpc>
              <a:spcBef>
                <a:spcPts val="1000"/>
              </a:spcBef>
              <a:spcAft>
                <a:spcPts val="0"/>
              </a:spcAft>
              <a:buClr>
                <a:schemeClr val="dk1"/>
              </a:buClr>
              <a:buSzPts val="1800"/>
              <a:buChar char="•"/>
              <a:defRPr/>
            </a:lvl2pPr>
            <a:lvl3pPr marL="2742514" lvl="2" indent="-685629" algn="l">
              <a:lnSpc>
                <a:spcPct val="90000"/>
              </a:lnSpc>
              <a:spcBef>
                <a:spcPts val="1000"/>
              </a:spcBef>
              <a:spcAft>
                <a:spcPts val="0"/>
              </a:spcAft>
              <a:buClr>
                <a:schemeClr val="dk1"/>
              </a:buClr>
              <a:buSzPts val="1800"/>
              <a:buChar char="•"/>
              <a:defRPr/>
            </a:lvl3pPr>
            <a:lvl4pPr marL="3656686" lvl="3" indent="-685629" algn="l">
              <a:lnSpc>
                <a:spcPct val="90000"/>
              </a:lnSpc>
              <a:spcBef>
                <a:spcPts val="1000"/>
              </a:spcBef>
              <a:spcAft>
                <a:spcPts val="0"/>
              </a:spcAft>
              <a:buClr>
                <a:schemeClr val="dk1"/>
              </a:buClr>
              <a:buSzPts val="1800"/>
              <a:buChar char="•"/>
              <a:defRPr/>
            </a:lvl4pPr>
            <a:lvl5pPr marL="4570857" lvl="4" indent="-685629" algn="l">
              <a:lnSpc>
                <a:spcPct val="90000"/>
              </a:lnSpc>
              <a:spcBef>
                <a:spcPts val="1000"/>
              </a:spcBef>
              <a:spcAft>
                <a:spcPts val="0"/>
              </a:spcAft>
              <a:buClr>
                <a:schemeClr val="dk1"/>
              </a:buClr>
              <a:buSzPts val="1800"/>
              <a:buChar char="•"/>
              <a:defRPr/>
            </a:lvl5pPr>
            <a:lvl6pPr marL="5485028" lvl="5" indent="-685629" algn="l">
              <a:lnSpc>
                <a:spcPct val="90000"/>
              </a:lnSpc>
              <a:spcBef>
                <a:spcPts val="1000"/>
              </a:spcBef>
              <a:spcAft>
                <a:spcPts val="0"/>
              </a:spcAft>
              <a:buClr>
                <a:schemeClr val="dk1"/>
              </a:buClr>
              <a:buSzPts val="1800"/>
              <a:buChar char="•"/>
              <a:defRPr/>
            </a:lvl6pPr>
            <a:lvl7pPr marL="6399200" lvl="6" indent="-685629" algn="l">
              <a:lnSpc>
                <a:spcPct val="90000"/>
              </a:lnSpc>
              <a:spcBef>
                <a:spcPts val="1000"/>
              </a:spcBef>
              <a:spcAft>
                <a:spcPts val="0"/>
              </a:spcAft>
              <a:buClr>
                <a:schemeClr val="dk1"/>
              </a:buClr>
              <a:buSzPts val="1800"/>
              <a:buChar char="•"/>
              <a:defRPr/>
            </a:lvl7pPr>
            <a:lvl8pPr marL="7313371" lvl="7" indent="-685629" algn="l">
              <a:lnSpc>
                <a:spcPct val="90000"/>
              </a:lnSpc>
              <a:spcBef>
                <a:spcPts val="1000"/>
              </a:spcBef>
              <a:spcAft>
                <a:spcPts val="0"/>
              </a:spcAft>
              <a:buClr>
                <a:schemeClr val="dk1"/>
              </a:buClr>
              <a:buSzPts val="1800"/>
              <a:buChar char="•"/>
              <a:defRPr/>
            </a:lvl8pPr>
            <a:lvl9pPr marL="8227543" lvl="8" indent="-685629" algn="l">
              <a:lnSpc>
                <a:spcPct val="90000"/>
              </a:lnSpc>
              <a:spcBef>
                <a:spcPts val="1000"/>
              </a:spcBef>
              <a:spcAft>
                <a:spcPts val="0"/>
              </a:spcAft>
              <a:buClr>
                <a:schemeClr val="dk1"/>
              </a:buClr>
              <a:buSzPts val="1800"/>
              <a:buChar char="•"/>
              <a:defRPr/>
            </a:lvl9pPr>
          </a:lstStyle>
          <a:p>
            <a:endParaRPr/>
          </a:p>
        </p:txBody>
      </p:sp>
      <p:sp>
        <p:nvSpPr>
          <p:cNvPr id="18" name="Google Shape;18;p31"/>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1"/>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1"/>
          <p:cNvSpPr txBox="1">
            <a:spLocks noGrp="1"/>
          </p:cNvSpPr>
          <p:nvPr>
            <p:ph type="sldNum" idx="12"/>
          </p:nvPr>
        </p:nvSpPr>
        <p:spPr>
          <a:xfrm>
            <a:off x="17216715" y="12712701"/>
            <a:ext cx="5484971"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83421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77650" cy="13716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1827070" y="4734187"/>
            <a:ext cx="20722256" cy="6848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1046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85849" y="1248220"/>
            <a:ext cx="17566624" cy="256178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prstClr val="black"/>
                </a:solidFill>
              </a:rPr>
              <a:pPr/>
              <a:t>10/10/2024</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913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839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0"/>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0"/>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0"/>
          <p:cNvSpPr txBox="1">
            <a:spLocks noGrp="1"/>
          </p:cNvSpPr>
          <p:nvPr>
            <p:ph type="sldNum" idx="12"/>
          </p:nvPr>
        </p:nvSpPr>
        <p:spPr>
          <a:xfrm>
            <a:off x="17216715" y="12712701"/>
            <a:ext cx="5484971"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04230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869883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DCE74D3-9E86-F741-801B-8E753FD8B727}"/>
              </a:ext>
            </a:extLst>
          </p:cNvPr>
          <p:cNvSpPr/>
          <p:nvPr userDrawn="1"/>
        </p:nvSpPr>
        <p:spPr>
          <a:xfrm>
            <a:off x="22137628" y="738460"/>
            <a:ext cx="701749" cy="701749"/>
          </a:xfrm>
          <a:prstGeom prst="ellipse">
            <a:avLst/>
          </a:prstGeom>
          <a:solidFill>
            <a:srgbClr val="FFD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F4AFA0A0-434E-E340-A675-5E45B45DDFED}"/>
              </a:ext>
            </a:extLst>
          </p:cNvPr>
          <p:cNvSpPr txBox="1"/>
          <p:nvPr userDrawn="1"/>
        </p:nvSpPr>
        <p:spPr>
          <a:xfrm>
            <a:off x="22098036" y="723574"/>
            <a:ext cx="731520" cy="731520"/>
          </a:xfrm>
          <a:prstGeom prst="ellipse">
            <a:avLst/>
          </a:prstGeom>
          <a:noFill/>
          <a:ln>
            <a:noFill/>
          </a:ln>
        </p:spPr>
        <p:txBody>
          <a:bodyPr wrap="none" rtlCol="0" anchor="ctr">
            <a:spAutoFit/>
          </a:bodyPr>
          <a:lstStyle/>
          <a:p>
            <a:pPr algn="ctr"/>
            <a:fld id="{C2130A1F-96FE-9345-9E91-FD9BE4197128}" type="slidenum">
              <a:rPr lang="en-US" sz="2400" b="0" i="0" spc="0" smtClean="0">
                <a:solidFill>
                  <a:schemeClr val="bg1"/>
                </a:solidFill>
                <a:latin typeface="Poppins Medium" pitchFamily="2" charset="77"/>
                <a:cs typeface="Poppins Medium" pitchFamily="2" charset="77"/>
              </a:rPr>
              <a:pPr algn="ctr"/>
              <a:t>‹#›</a:t>
            </a:fld>
            <a:endParaRPr lang="en-US" sz="2800" b="0" i="0" spc="0" dirty="0">
              <a:solidFill>
                <a:schemeClr val="bg1"/>
              </a:solidFill>
              <a:latin typeface="Poppins Medium" pitchFamily="2" charset="77"/>
              <a:cs typeface="Poppins Medium" pitchFamily="2" charset="77"/>
            </a:endParaRPr>
          </a:p>
        </p:txBody>
      </p:sp>
    </p:spTree>
    <p:extLst>
      <p:ext uri="{BB962C8B-B14F-4D97-AF65-F5344CB8AC3E}">
        <p14:creationId xmlns:p14="http://schemas.microsoft.com/office/powerpoint/2010/main" val="1631059664"/>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95" r:id="rId3"/>
    <p:sldLayoutId id="2147483996" r:id="rId4"/>
    <p:sldLayoutId id="2147483997" r:id="rId5"/>
    <p:sldLayoutId id="2147484017" r:id="rId6"/>
    <p:sldLayoutId id="2147484015" r:id="rId7"/>
  </p:sldLayoutIdLst>
  <p:hf hdr="0" ftr="0" dt="0"/>
  <p:txStyles>
    <p:titleStyle>
      <a:lvl1pPr algn="l" defTabSz="1828343" rtl="0" eaLnBrk="1" latinLnBrk="0" hangingPunct="1">
        <a:lnSpc>
          <a:spcPct val="90000"/>
        </a:lnSpc>
        <a:spcBef>
          <a:spcPct val="0"/>
        </a:spcBef>
        <a:buNone/>
        <a:defRPr sz="8798" b="1" i="0" kern="1200">
          <a:solidFill>
            <a:schemeClr val="tx2"/>
          </a:solidFill>
          <a:latin typeface="Poppins" pitchFamily="2" charset="77"/>
          <a:ea typeface="+mj-ea"/>
          <a:cs typeface="+mj-cs"/>
        </a:defRPr>
      </a:lvl1pPr>
    </p:titleStyle>
    <p:bodyStyle>
      <a:lvl1pPr marL="0" indent="0" algn="l" defTabSz="1828343" rtl="0" eaLnBrk="1" latinLnBrk="0" hangingPunct="1">
        <a:lnSpc>
          <a:spcPct val="90000"/>
        </a:lnSpc>
        <a:spcBef>
          <a:spcPts val="2000"/>
        </a:spcBef>
        <a:buFont typeface="Arial" panose="020B0604020202020204" pitchFamily="34" charset="0"/>
        <a:buNone/>
        <a:defRPr sz="5599" b="0" i="0" kern="1200">
          <a:solidFill>
            <a:schemeClr val="tx1"/>
          </a:solidFill>
          <a:latin typeface="Lato Light" panose="020F0502020204030203" pitchFamily="34" charset="0"/>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4799" b="0" i="0" kern="1200">
          <a:solidFill>
            <a:schemeClr val="tx1"/>
          </a:solidFill>
          <a:latin typeface="Lato Light" panose="020F0502020204030203" pitchFamily="34" charset="0"/>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999" b="0" i="0" kern="1200">
          <a:solidFill>
            <a:schemeClr val="tx1"/>
          </a:solidFill>
          <a:latin typeface="Lato Light" panose="020F0502020204030203" pitchFamily="34" charset="0"/>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599" b="0" i="0" kern="1200">
          <a:solidFill>
            <a:schemeClr val="tx1"/>
          </a:solidFill>
          <a:latin typeface="Lato Light" panose="020F0502020204030203" pitchFamily="34" charset="0"/>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599" b="0" i="0" kern="1200">
          <a:solidFill>
            <a:schemeClr val="tx1"/>
          </a:solidFill>
          <a:latin typeface="Lato Light" panose="020F0502020204030203" pitchFamily="34"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80" userDrawn="1">
          <p15:clr>
            <a:srgbClr val="A4A3A4"/>
          </p15:clr>
        </p15:guide>
        <p15:guide id="4" pos="14398"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1675964" y="730251"/>
            <a:ext cx="21025723" cy="2651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9"/>
          <p:cNvSpPr txBox="1">
            <a:spLocks noGrp="1"/>
          </p:cNvSpPr>
          <p:nvPr>
            <p:ph type="body" idx="1"/>
          </p:nvPr>
        </p:nvSpPr>
        <p:spPr>
          <a:xfrm>
            <a:off x="1675964" y="3651250"/>
            <a:ext cx="21025723" cy="870267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9"/>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399"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359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59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59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59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59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59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59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599" b="0" i="0" u="none" strike="noStrike" cap="none">
                <a:solidFill>
                  <a:schemeClr val="dk1"/>
                </a:solidFill>
                <a:latin typeface="Calibri"/>
                <a:ea typeface="Calibri"/>
                <a:cs typeface="Calibri"/>
                <a:sym typeface="Calibri"/>
              </a:defRPr>
            </a:lvl9pPr>
          </a:lstStyle>
          <a:p>
            <a:endParaRPr/>
          </a:p>
        </p:txBody>
      </p:sp>
      <p:sp>
        <p:nvSpPr>
          <p:cNvPr id="9" name="Google Shape;9;p29"/>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399"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359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59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59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59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59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59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59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599" b="0" i="0" u="none" strike="noStrike" cap="none">
                <a:solidFill>
                  <a:schemeClr val="dk1"/>
                </a:solidFill>
                <a:latin typeface="Calibri"/>
                <a:ea typeface="Calibri"/>
                <a:cs typeface="Calibri"/>
                <a:sym typeface="Calibri"/>
              </a:defRPr>
            </a:lvl9pPr>
          </a:lstStyle>
          <a:p>
            <a:endParaRPr/>
          </a:p>
        </p:txBody>
      </p:sp>
      <p:sp>
        <p:nvSpPr>
          <p:cNvPr id="10" name="Google Shape;10;p29"/>
          <p:cNvSpPr txBox="1">
            <a:spLocks noGrp="1"/>
          </p:cNvSpPr>
          <p:nvPr>
            <p:ph type="sldNum" idx="12"/>
          </p:nvPr>
        </p:nvSpPr>
        <p:spPr>
          <a:xfrm>
            <a:off x="17216715"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399" b="0" i="0" u="none" strike="noStrike" cap="none">
                <a:solidFill>
                  <a:srgbClr val="888888"/>
                </a:solidFill>
                <a:latin typeface="Calibri"/>
                <a:ea typeface="Calibri"/>
                <a:cs typeface="Calibri"/>
                <a:sym typeface="Calibri"/>
              </a:defRPr>
            </a:lvl1pPr>
            <a:lvl2pPr marL="0" marR="0" lvl="1" indent="0" algn="r" rtl="0">
              <a:spcBef>
                <a:spcPts val="0"/>
              </a:spcBef>
              <a:buNone/>
              <a:defRPr sz="2399" b="0" i="0" u="none" strike="noStrike" cap="none">
                <a:solidFill>
                  <a:srgbClr val="888888"/>
                </a:solidFill>
                <a:latin typeface="Calibri"/>
                <a:ea typeface="Calibri"/>
                <a:cs typeface="Calibri"/>
                <a:sym typeface="Calibri"/>
              </a:defRPr>
            </a:lvl2pPr>
            <a:lvl3pPr marL="0" marR="0" lvl="2" indent="0" algn="r" rtl="0">
              <a:spcBef>
                <a:spcPts val="0"/>
              </a:spcBef>
              <a:buNone/>
              <a:defRPr sz="2399" b="0" i="0" u="none" strike="noStrike" cap="none">
                <a:solidFill>
                  <a:srgbClr val="888888"/>
                </a:solidFill>
                <a:latin typeface="Calibri"/>
                <a:ea typeface="Calibri"/>
                <a:cs typeface="Calibri"/>
                <a:sym typeface="Calibri"/>
              </a:defRPr>
            </a:lvl3pPr>
            <a:lvl4pPr marL="0" marR="0" lvl="3" indent="0" algn="r" rtl="0">
              <a:spcBef>
                <a:spcPts val="0"/>
              </a:spcBef>
              <a:buNone/>
              <a:defRPr sz="2399" b="0" i="0" u="none" strike="noStrike" cap="none">
                <a:solidFill>
                  <a:srgbClr val="888888"/>
                </a:solidFill>
                <a:latin typeface="Calibri"/>
                <a:ea typeface="Calibri"/>
                <a:cs typeface="Calibri"/>
                <a:sym typeface="Calibri"/>
              </a:defRPr>
            </a:lvl4pPr>
            <a:lvl5pPr marL="0" marR="0" lvl="4" indent="0" algn="r" rtl="0">
              <a:spcBef>
                <a:spcPts val="0"/>
              </a:spcBef>
              <a:buNone/>
              <a:defRPr sz="2399" b="0" i="0" u="none" strike="noStrike" cap="none">
                <a:solidFill>
                  <a:srgbClr val="888888"/>
                </a:solidFill>
                <a:latin typeface="Calibri"/>
                <a:ea typeface="Calibri"/>
                <a:cs typeface="Calibri"/>
                <a:sym typeface="Calibri"/>
              </a:defRPr>
            </a:lvl5pPr>
            <a:lvl6pPr marL="0" marR="0" lvl="5" indent="0" algn="r" rtl="0">
              <a:spcBef>
                <a:spcPts val="0"/>
              </a:spcBef>
              <a:buNone/>
              <a:defRPr sz="2399" b="0" i="0" u="none" strike="noStrike" cap="none">
                <a:solidFill>
                  <a:srgbClr val="888888"/>
                </a:solidFill>
                <a:latin typeface="Calibri"/>
                <a:ea typeface="Calibri"/>
                <a:cs typeface="Calibri"/>
                <a:sym typeface="Calibri"/>
              </a:defRPr>
            </a:lvl6pPr>
            <a:lvl7pPr marL="0" marR="0" lvl="6" indent="0" algn="r" rtl="0">
              <a:spcBef>
                <a:spcPts val="0"/>
              </a:spcBef>
              <a:buNone/>
              <a:defRPr sz="2399" b="0" i="0" u="none" strike="noStrike" cap="none">
                <a:solidFill>
                  <a:srgbClr val="888888"/>
                </a:solidFill>
                <a:latin typeface="Calibri"/>
                <a:ea typeface="Calibri"/>
                <a:cs typeface="Calibri"/>
                <a:sym typeface="Calibri"/>
              </a:defRPr>
            </a:lvl7pPr>
            <a:lvl8pPr marL="0" marR="0" lvl="7" indent="0" algn="r" rtl="0">
              <a:spcBef>
                <a:spcPts val="0"/>
              </a:spcBef>
              <a:buNone/>
              <a:defRPr sz="2399" b="0" i="0" u="none" strike="noStrike" cap="none">
                <a:solidFill>
                  <a:srgbClr val="888888"/>
                </a:solidFill>
                <a:latin typeface="Calibri"/>
                <a:ea typeface="Calibri"/>
                <a:cs typeface="Calibri"/>
                <a:sym typeface="Calibri"/>
              </a:defRPr>
            </a:lvl8pPr>
            <a:lvl9pPr marL="0" marR="0" lvl="8" indent="0" algn="r" rtl="0">
              <a:spcBef>
                <a:spcPts val="0"/>
              </a:spcBef>
              <a:buNone/>
              <a:defRPr sz="2399"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16192804"/>
      </p:ext>
    </p:extLst>
  </p:cSld>
  <p:clrMap bg1="lt1" tx1="dk1" bg2="dk2" tx2="lt2" accent1="accent1" accent2="accent2" accent3="accent3" accent4="accent4" accent5="accent5" accent6="accent6" hlink="hlink" folHlink="folHlink"/>
  <p:sldLayoutIdLst>
    <p:sldLayoutId id="2147483983"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401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79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8.emf"/><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_msocom_1"/><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chart" Target="../charts/char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chart" Target="../charts/chart9.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5.png"/><Relationship Id="rId1" Type="http://schemas.openxmlformats.org/officeDocument/2006/relationships/slideLayout" Target="../slideLayouts/slideLayout9.xml"/><Relationship Id="rId5" Type="http://schemas.openxmlformats.org/officeDocument/2006/relationships/chart" Target="../charts/chart10.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9.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5" name="Picture 2" descr="Ghana Science Association">
            <a:extLst>
              <a:ext uri="{FF2B5EF4-FFF2-40B4-BE49-F238E27FC236}">
                <a16:creationId xmlns:a16="http://schemas.microsoft.com/office/drawing/2014/main" id="{2E43FBA0-4694-0222-B2F9-9713D5B84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63367" y="6052662"/>
            <a:ext cx="3868860" cy="37536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ontiers | A Comprehensive Review of Nuclear-Renewable Hybrid ...">
            <a:extLst>
              <a:ext uri="{FF2B5EF4-FFF2-40B4-BE49-F238E27FC236}">
                <a16:creationId xmlns:a16="http://schemas.microsoft.com/office/drawing/2014/main" id="{E1AB77BD-AA1F-7F4E-D984-1070D71773D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77397" y="6209881"/>
            <a:ext cx="7639075" cy="7357265"/>
          </a:xfrm>
          <a:prstGeom prst="rect">
            <a:avLst/>
          </a:prstGeom>
          <a:noFill/>
          <a:extLst>
            <a:ext uri="{909E8E84-426E-40DD-AFC4-6F175D3DCCD1}">
              <a14:hiddenFill xmlns:a14="http://schemas.microsoft.com/office/drawing/2010/main">
                <a:solidFill>
                  <a:srgbClr val="FFFFFF"/>
                </a:solidFill>
              </a14:hiddenFill>
            </a:ext>
          </a:extLst>
        </p:spPr>
      </p:pic>
      <p:sp>
        <p:nvSpPr>
          <p:cNvPr id="85" name="Google Shape;85;p1"/>
          <p:cNvSpPr txBox="1"/>
          <p:nvPr/>
        </p:nvSpPr>
        <p:spPr>
          <a:xfrm>
            <a:off x="9219" y="1786"/>
            <a:ext cx="24359213" cy="6853599"/>
          </a:xfrm>
          <a:prstGeom prst="rect">
            <a:avLst/>
          </a:prstGeom>
          <a:noFill/>
          <a:ln>
            <a:noFill/>
          </a:ln>
        </p:spPr>
        <p:txBody>
          <a:bodyPr spcFirstLastPara="1" wrap="square" lIns="0" tIns="1600" rIns="0" bIns="0" anchor="t" anchorCtr="0">
            <a:noAutofit/>
          </a:bodyPr>
          <a:lstStyle/>
          <a:p>
            <a:endParaRPr sz="1030">
              <a:solidFill>
                <a:schemeClr val="dk1"/>
              </a:solidFill>
              <a:latin typeface="Candara" panose="020E0502030303020204" pitchFamily="34" charset="0"/>
              <a:ea typeface="Calibri"/>
              <a:cs typeface="Calibri"/>
              <a:sym typeface="Calibri"/>
            </a:endParaRPr>
          </a:p>
          <a:p>
            <a:pPr marR="1817735" algn="r">
              <a:lnSpc>
                <a:spcPct val="95825"/>
              </a:lnSpc>
              <a:spcBef>
                <a:spcPts val="6060"/>
              </a:spcBef>
            </a:pPr>
            <a:r>
              <a:rPr lang="en-US" sz="2423">
                <a:solidFill>
                  <a:srgbClr val="FFFFFF"/>
                </a:solidFill>
                <a:latin typeface="Candara" panose="020E0502030303020204" pitchFamily="34" charset="0"/>
                <a:ea typeface="Times New Roman"/>
                <a:cs typeface="Times New Roman"/>
                <a:sym typeface="Times New Roman"/>
              </a:rPr>
              <a:t>1</a:t>
            </a:r>
            <a:endParaRPr sz="2423">
              <a:solidFill>
                <a:schemeClr val="dk1"/>
              </a:solidFill>
              <a:latin typeface="Candara" panose="020E0502030303020204" pitchFamily="34" charset="0"/>
              <a:ea typeface="Times New Roman"/>
              <a:cs typeface="Times New Roman"/>
              <a:sym typeface="Times New Roman"/>
            </a:endParaRPr>
          </a:p>
        </p:txBody>
      </p:sp>
      <p:sp>
        <p:nvSpPr>
          <p:cNvPr id="86" name="Google Shape;86;p1"/>
          <p:cNvSpPr/>
          <p:nvPr/>
        </p:nvSpPr>
        <p:spPr>
          <a:xfrm>
            <a:off x="22131113" y="740451"/>
            <a:ext cx="700590" cy="700590"/>
          </a:xfrm>
          <a:custGeom>
            <a:avLst/>
            <a:gdLst/>
            <a:ahLst/>
            <a:cxnLst/>
            <a:rect l="l" t="t" r="r" b="b"/>
            <a:pathLst>
              <a:path w="578137" h="578137" extrusionOk="0">
                <a:moveTo>
                  <a:pt x="0" y="289068"/>
                </a:moveTo>
                <a:lnTo>
                  <a:pt x="958" y="312772"/>
                </a:lnTo>
                <a:lnTo>
                  <a:pt x="3784" y="335949"/>
                </a:lnTo>
                <a:lnTo>
                  <a:pt x="8402" y="358524"/>
                </a:lnTo>
                <a:lnTo>
                  <a:pt x="14739" y="380424"/>
                </a:lnTo>
                <a:lnTo>
                  <a:pt x="22720" y="401573"/>
                </a:lnTo>
                <a:lnTo>
                  <a:pt x="32271" y="421898"/>
                </a:lnTo>
                <a:lnTo>
                  <a:pt x="43316" y="441323"/>
                </a:lnTo>
                <a:lnTo>
                  <a:pt x="55782" y="459775"/>
                </a:lnTo>
                <a:lnTo>
                  <a:pt x="69594" y="477178"/>
                </a:lnTo>
                <a:lnTo>
                  <a:pt x="84678" y="493459"/>
                </a:lnTo>
                <a:lnTo>
                  <a:pt x="100958" y="508542"/>
                </a:lnTo>
                <a:lnTo>
                  <a:pt x="118362" y="522354"/>
                </a:lnTo>
                <a:lnTo>
                  <a:pt x="136813" y="534820"/>
                </a:lnTo>
                <a:lnTo>
                  <a:pt x="156239" y="545866"/>
                </a:lnTo>
                <a:lnTo>
                  <a:pt x="176563" y="555416"/>
                </a:lnTo>
                <a:lnTo>
                  <a:pt x="197712" y="563397"/>
                </a:lnTo>
                <a:lnTo>
                  <a:pt x="219612" y="569734"/>
                </a:lnTo>
                <a:lnTo>
                  <a:pt x="242188" y="574353"/>
                </a:lnTo>
                <a:lnTo>
                  <a:pt x="265364" y="577178"/>
                </a:lnTo>
                <a:lnTo>
                  <a:pt x="289068" y="578137"/>
                </a:lnTo>
                <a:lnTo>
                  <a:pt x="312772" y="577178"/>
                </a:lnTo>
                <a:lnTo>
                  <a:pt x="335949" y="574353"/>
                </a:lnTo>
                <a:lnTo>
                  <a:pt x="358524" y="569734"/>
                </a:lnTo>
                <a:lnTo>
                  <a:pt x="380424" y="563397"/>
                </a:lnTo>
                <a:lnTo>
                  <a:pt x="401573" y="555416"/>
                </a:lnTo>
                <a:lnTo>
                  <a:pt x="421898" y="545866"/>
                </a:lnTo>
                <a:lnTo>
                  <a:pt x="441323" y="534820"/>
                </a:lnTo>
                <a:lnTo>
                  <a:pt x="459775" y="522354"/>
                </a:lnTo>
                <a:lnTo>
                  <a:pt x="477178" y="508542"/>
                </a:lnTo>
                <a:lnTo>
                  <a:pt x="493459" y="493459"/>
                </a:lnTo>
                <a:lnTo>
                  <a:pt x="508542" y="477178"/>
                </a:lnTo>
                <a:lnTo>
                  <a:pt x="522354" y="459775"/>
                </a:lnTo>
                <a:lnTo>
                  <a:pt x="534820" y="441323"/>
                </a:lnTo>
                <a:lnTo>
                  <a:pt x="545866" y="421898"/>
                </a:lnTo>
                <a:lnTo>
                  <a:pt x="555416" y="401573"/>
                </a:lnTo>
                <a:lnTo>
                  <a:pt x="563397" y="380424"/>
                </a:lnTo>
                <a:lnTo>
                  <a:pt x="569734" y="358524"/>
                </a:lnTo>
                <a:lnTo>
                  <a:pt x="574353" y="335949"/>
                </a:lnTo>
                <a:lnTo>
                  <a:pt x="577178" y="312772"/>
                </a:lnTo>
                <a:lnTo>
                  <a:pt x="578137" y="289068"/>
                </a:lnTo>
                <a:lnTo>
                  <a:pt x="577178" y="265364"/>
                </a:lnTo>
                <a:lnTo>
                  <a:pt x="574353" y="242188"/>
                </a:lnTo>
                <a:lnTo>
                  <a:pt x="569734" y="219612"/>
                </a:lnTo>
                <a:lnTo>
                  <a:pt x="563397" y="197712"/>
                </a:lnTo>
                <a:lnTo>
                  <a:pt x="555416" y="176563"/>
                </a:lnTo>
                <a:lnTo>
                  <a:pt x="545866" y="156239"/>
                </a:lnTo>
                <a:lnTo>
                  <a:pt x="534820" y="136813"/>
                </a:lnTo>
                <a:lnTo>
                  <a:pt x="522354" y="118362"/>
                </a:lnTo>
                <a:lnTo>
                  <a:pt x="508542" y="100958"/>
                </a:lnTo>
                <a:lnTo>
                  <a:pt x="493459" y="84678"/>
                </a:lnTo>
                <a:lnTo>
                  <a:pt x="477178" y="69594"/>
                </a:lnTo>
                <a:lnTo>
                  <a:pt x="459775" y="55782"/>
                </a:lnTo>
                <a:lnTo>
                  <a:pt x="441323" y="43316"/>
                </a:lnTo>
                <a:lnTo>
                  <a:pt x="421898" y="32271"/>
                </a:lnTo>
                <a:lnTo>
                  <a:pt x="401573" y="22720"/>
                </a:lnTo>
                <a:lnTo>
                  <a:pt x="380424" y="14739"/>
                </a:lnTo>
                <a:lnTo>
                  <a:pt x="358524" y="8402"/>
                </a:lnTo>
                <a:lnTo>
                  <a:pt x="335949" y="3784"/>
                </a:lnTo>
                <a:lnTo>
                  <a:pt x="312772" y="958"/>
                </a:lnTo>
                <a:lnTo>
                  <a:pt x="289068" y="0"/>
                </a:lnTo>
                <a:lnTo>
                  <a:pt x="265364" y="958"/>
                </a:lnTo>
                <a:lnTo>
                  <a:pt x="242188" y="3784"/>
                </a:lnTo>
                <a:lnTo>
                  <a:pt x="219612" y="8402"/>
                </a:lnTo>
                <a:lnTo>
                  <a:pt x="197712" y="14739"/>
                </a:lnTo>
                <a:lnTo>
                  <a:pt x="176563" y="22720"/>
                </a:lnTo>
                <a:lnTo>
                  <a:pt x="156239" y="32271"/>
                </a:lnTo>
                <a:lnTo>
                  <a:pt x="136813" y="43316"/>
                </a:lnTo>
                <a:lnTo>
                  <a:pt x="118362" y="55782"/>
                </a:lnTo>
                <a:lnTo>
                  <a:pt x="100958" y="69594"/>
                </a:lnTo>
                <a:lnTo>
                  <a:pt x="84678" y="84678"/>
                </a:lnTo>
                <a:lnTo>
                  <a:pt x="69594" y="100958"/>
                </a:lnTo>
                <a:lnTo>
                  <a:pt x="55782" y="118362"/>
                </a:lnTo>
                <a:lnTo>
                  <a:pt x="43316" y="136813"/>
                </a:lnTo>
                <a:lnTo>
                  <a:pt x="32271" y="156239"/>
                </a:lnTo>
                <a:lnTo>
                  <a:pt x="22720" y="176563"/>
                </a:lnTo>
                <a:lnTo>
                  <a:pt x="14739" y="197712"/>
                </a:lnTo>
                <a:lnTo>
                  <a:pt x="8402" y="219612"/>
                </a:lnTo>
                <a:lnTo>
                  <a:pt x="3784" y="242188"/>
                </a:lnTo>
                <a:lnTo>
                  <a:pt x="958" y="265364"/>
                </a:lnTo>
                <a:lnTo>
                  <a:pt x="0" y="289068"/>
                </a:lnTo>
                <a:close/>
              </a:path>
            </a:pathLst>
          </a:custGeom>
          <a:solidFill>
            <a:srgbClr val="FFD252"/>
          </a:solidFill>
          <a:ln>
            <a:noFill/>
          </a:ln>
        </p:spPr>
        <p:txBody>
          <a:bodyPr spcFirstLastPara="1" wrap="square" lIns="0" tIns="0" rIns="0" bIns="0" anchor="t" anchorCtr="0">
            <a:noAutofit/>
          </a:bodyPr>
          <a:lstStyle/>
          <a:p>
            <a:endParaRPr sz="2181">
              <a:solidFill>
                <a:schemeClr val="dk1"/>
              </a:solidFill>
              <a:latin typeface="Candara" panose="020E0502030303020204" pitchFamily="34" charset="0"/>
              <a:ea typeface="Calibri"/>
              <a:cs typeface="Calibri"/>
              <a:sym typeface="Calibri"/>
            </a:endParaRPr>
          </a:p>
        </p:txBody>
      </p:sp>
      <p:sp>
        <p:nvSpPr>
          <p:cNvPr id="87" name="Google Shape;87;p1"/>
          <p:cNvSpPr/>
          <p:nvPr/>
        </p:nvSpPr>
        <p:spPr>
          <a:xfrm>
            <a:off x="9219" y="1787"/>
            <a:ext cx="24359213" cy="6042886"/>
          </a:xfrm>
          <a:custGeom>
            <a:avLst/>
            <a:gdLst/>
            <a:ahLst/>
            <a:cxnLst/>
            <a:rect l="l" t="t" r="r" b="b"/>
            <a:pathLst>
              <a:path w="20101586" h="5655692" extrusionOk="0">
                <a:moveTo>
                  <a:pt x="20101586" y="5655692"/>
                </a:moveTo>
                <a:lnTo>
                  <a:pt x="20101586" y="0"/>
                </a:lnTo>
                <a:lnTo>
                  <a:pt x="0" y="0"/>
                </a:lnTo>
                <a:lnTo>
                  <a:pt x="0" y="5655692"/>
                </a:lnTo>
                <a:lnTo>
                  <a:pt x="20101586" y="5655692"/>
                </a:lnTo>
                <a:close/>
              </a:path>
            </a:pathLst>
          </a:custGeom>
          <a:solidFill>
            <a:srgbClr val="00B050"/>
          </a:solidFill>
          <a:ln>
            <a:noFill/>
          </a:ln>
        </p:spPr>
        <p:txBody>
          <a:bodyPr spcFirstLastPara="1" wrap="square" lIns="0" tIns="0" rIns="0" bIns="0" anchor="t" anchorCtr="0">
            <a:noAutofit/>
          </a:bodyPr>
          <a:lstStyle/>
          <a:p>
            <a:endParaRPr sz="2181" dirty="0">
              <a:solidFill>
                <a:schemeClr val="dk1"/>
              </a:solidFill>
              <a:latin typeface="Candara" panose="020E0502030303020204" pitchFamily="34" charset="0"/>
              <a:ea typeface="Calibri"/>
              <a:cs typeface="Calibri"/>
              <a:sym typeface="Calibri"/>
            </a:endParaRPr>
          </a:p>
        </p:txBody>
      </p:sp>
      <p:sp>
        <p:nvSpPr>
          <p:cNvPr id="88" name="Google Shape;88;p1"/>
          <p:cNvSpPr/>
          <p:nvPr/>
        </p:nvSpPr>
        <p:spPr>
          <a:xfrm>
            <a:off x="9219" y="1787"/>
            <a:ext cx="24359213" cy="6056734"/>
          </a:xfrm>
          <a:custGeom>
            <a:avLst/>
            <a:gdLst/>
            <a:ahLst/>
            <a:cxnLst/>
            <a:rect l="l" t="t" r="r" b="b"/>
            <a:pathLst>
              <a:path w="20101586" h="5655692" extrusionOk="0">
                <a:moveTo>
                  <a:pt x="20101586" y="5655692"/>
                </a:moveTo>
                <a:lnTo>
                  <a:pt x="0" y="5655692"/>
                </a:lnTo>
                <a:lnTo>
                  <a:pt x="0" y="0"/>
                </a:lnTo>
                <a:lnTo>
                  <a:pt x="20101586" y="0"/>
                </a:lnTo>
                <a:lnTo>
                  <a:pt x="20101586" y="5655692"/>
                </a:lnTo>
                <a:close/>
              </a:path>
            </a:pathLst>
          </a:custGeom>
          <a:noFill/>
          <a:ln w="1045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81">
              <a:solidFill>
                <a:schemeClr val="dk1"/>
              </a:solidFill>
              <a:latin typeface="Candara" panose="020E0502030303020204" pitchFamily="34" charset="0"/>
              <a:ea typeface="Calibri"/>
              <a:cs typeface="Calibri"/>
              <a:sym typeface="Calibri"/>
            </a:endParaRPr>
          </a:p>
        </p:txBody>
      </p:sp>
      <p:sp>
        <p:nvSpPr>
          <p:cNvPr id="93" name="Google Shape;93;p1"/>
          <p:cNvSpPr/>
          <p:nvPr/>
        </p:nvSpPr>
        <p:spPr>
          <a:xfrm>
            <a:off x="7165897" y="11119846"/>
            <a:ext cx="9994833" cy="0"/>
          </a:xfrm>
          <a:custGeom>
            <a:avLst/>
            <a:gdLst/>
            <a:ahLst/>
            <a:cxnLst/>
            <a:rect l="l" t="t" r="r" b="b"/>
            <a:pathLst>
              <a:path w="8247884" h="120000" extrusionOk="0">
                <a:moveTo>
                  <a:pt x="0" y="0"/>
                </a:moveTo>
                <a:lnTo>
                  <a:pt x="8247884" y="0"/>
                </a:lnTo>
              </a:path>
            </a:pathLst>
          </a:custGeom>
          <a:noFill/>
          <a:ln w="9525" cap="flat" cmpd="sng">
            <a:solidFill>
              <a:srgbClr val="BEBEBE"/>
            </a:solidFill>
            <a:prstDash val="solid"/>
            <a:round/>
            <a:headEnd type="none" w="sm" len="sm"/>
            <a:tailEnd type="none" w="sm" len="sm"/>
          </a:ln>
        </p:spPr>
        <p:txBody>
          <a:bodyPr spcFirstLastPara="1" wrap="square" lIns="0" tIns="0" rIns="0" bIns="0" anchor="t" anchorCtr="0">
            <a:noAutofit/>
          </a:bodyPr>
          <a:lstStyle/>
          <a:p>
            <a:endParaRPr sz="2181">
              <a:solidFill>
                <a:schemeClr val="dk1"/>
              </a:solidFill>
              <a:latin typeface="Candara" panose="020E0502030303020204" pitchFamily="34" charset="0"/>
              <a:ea typeface="Calibri"/>
              <a:cs typeface="Calibri"/>
              <a:sym typeface="Calibri"/>
            </a:endParaRPr>
          </a:p>
        </p:txBody>
      </p:sp>
      <p:sp>
        <p:nvSpPr>
          <p:cNvPr id="98" name="Google Shape;98;p1"/>
          <p:cNvSpPr txBox="1"/>
          <p:nvPr/>
        </p:nvSpPr>
        <p:spPr>
          <a:xfrm>
            <a:off x="10053638" y="6215210"/>
            <a:ext cx="6081258" cy="1076204"/>
          </a:xfrm>
          <a:prstGeom prst="rect">
            <a:avLst/>
          </a:prstGeom>
          <a:noFill/>
          <a:ln>
            <a:noFill/>
          </a:ln>
        </p:spPr>
        <p:txBody>
          <a:bodyPr spcFirstLastPara="1" wrap="square" lIns="0" tIns="24194" rIns="0" bIns="0" anchor="t" anchorCtr="0">
            <a:noAutofit/>
          </a:bodyPr>
          <a:lstStyle/>
          <a:p>
            <a:pPr marL="15390" algn="ctr">
              <a:lnSpc>
                <a:spcPct val="106659"/>
              </a:lnSpc>
            </a:pPr>
            <a:r>
              <a:rPr lang="en-US" sz="6000" b="1" i="1" dirty="0">
                <a:solidFill>
                  <a:schemeClr val="dk1"/>
                </a:solidFill>
                <a:latin typeface="Candara" panose="020E0502030303020204" pitchFamily="34" charset="0"/>
                <a:ea typeface="Arial Narrow"/>
                <a:cs typeface="Arial Narrow"/>
                <a:sym typeface="Arial Narrow"/>
              </a:rPr>
              <a:t>Presentation By</a:t>
            </a:r>
            <a:endParaRPr sz="6000" b="1" i="1" dirty="0">
              <a:solidFill>
                <a:schemeClr val="dk1"/>
              </a:solidFill>
              <a:latin typeface="Candara" panose="020E0502030303020204" pitchFamily="34" charset="0"/>
              <a:ea typeface="Arial Narrow"/>
              <a:cs typeface="Arial Narrow"/>
              <a:sym typeface="Arial Narrow"/>
            </a:endParaRPr>
          </a:p>
        </p:txBody>
      </p:sp>
      <p:sp>
        <p:nvSpPr>
          <p:cNvPr id="104" name="Google Shape;104;p1"/>
          <p:cNvSpPr txBox="1"/>
          <p:nvPr/>
        </p:nvSpPr>
        <p:spPr>
          <a:xfrm>
            <a:off x="13425551" y="13075586"/>
            <a:ext cx="4270374" cy="678117"/>
          </a:xfrm>
          <a:prstGeom prst="rect">
            <a:avLst/>
          </a:prstGeom>
          <a:noFill/>
          <a:ln>
            <a:noFill/>
          </a:ln>
        </p:spPr>
        <p:txBody>
          <a:bodyPr spcFirstLastPara="1" wrap="square" lIns="0" tIns="24194" rIns="0" bIns="0" anchor="t" anchorCtr="0">
            <a:noAutofit/>
          </a:bodyPr>
          <a:lstStyle/>
          <a:p>
            <a:pPr marL="15390">
              <a:lnSpc>
                <a:spcPct val="106659"/>
              </a:lnSpc>
            </a:pPr>
            <a:r>
              <a:rPr lang="en-US" sz="2800" i="1" dirty="0">
                <a:solidFill>
                  <a:schemeClr val="dk1"/>
                </a:solidFill>
                <a:latin typeface="Bookman Old Style" panose="02050604050505020204" pitchFamily="18" charset="0"/>
                <a:ea typeface="Arial Narrow"/>
                <a:cs typeface="Arial Narrow"/>
                <a:sym typeface="Arial Narrow"/>
              </a:rPr>
              <a:t>10</a:t>
            </a:r>
            <a:r>
              <a:rPr lang="en-US" sz="2800" i="1" baseline="30000" dirty="0">
                <a:solidFill>
                  <a:schemeClr val="dk1"/>
                </a:solidFill>
                <a:latin typeface="Bookman Old Style" panose="02050604050505020204" pitchFamily="18" charset="0"/>
                <a:ea typeface="Arial Narrow"/>
                <a:cs typeface="Arial Narrow"/>
                <a:sym typeface="Arial Narrow"/>
              </a:rPr>
              <a:t>TH</a:t>
            </a:r>
            <a:r>
              <a:rPr lang="en-US" sz="2800" i="1" dirty="0">
                <a:solidFill>
                  <a:schemeClr val="dk1"/>
                </a:solidFill>
                <a:latin typeface="Bookman Old Style" panose="02050604050505020204" pitchFamily="18" charset="0"/>
                <a:ea typeface="Arial Narrow"/>
                <a:cs typeface="Arial Narrow"/>
                <a:sym typeface="Arial Narrow"/>
              </a:rPr>
              <a:t>  OCTOBERT, 2024</a:t>
            </a:r>
            <a:endParaRPr sz="2800" i="1" dirty="0">
              <a:latin typeface="Bookman Old Style" panose="02050604050505020204" pitchFamily="18" charset="0"/>
            </a:endParaRPr>
          </a:p>
        </p:txBody>
      </p:sp>
      <p:sp>
        <p:nvSpPr>
          <p:cNvPr id="105" name="Google Shape;105;p1"/>
          <p:cNvSpPr txBox="1"/>
          <p:nvPr/>
        </p:nvSpPr>
        <p:spPr>
          <a:xfrm>
            <a:off x="7165897" y="10950556"/>
            <a:ext cx="9994833" cy="184680"/>
          </a:xfrm>
          <a:prstGeom prst="rect">
            <a:avLst/>
          </a:prstGeom>
          <a:noFill/>
          <a:ln>
            <a:noFill/>
          </a:ln>
        </p:spPr>
        <p:txBody>
          <a:bodyPr spcFirstLastPara="1" wrap="square" lIns="0" tIns="0" rIns="0" bIns="0" anchor="t" anchorCtr="0">
            <a:noAutofit/>
          </a:bodyPr>
          <a:lstStyle/>
          <a:p>
            <a:pPr marL="30782"/>
            <a:endParaRPr sz="1212">
              <a:solidFill>
                <a:schemeClr val="dk1"/>
              </a:solidFill>
              <a:latin typeface="Candara" panose="020E0502030303020204" pitchFamily="34" charset="0"/>
              <a:ea typeface="Calibri"/>
              <a:cs typeface="Calibri"/>
              <a:sym typeface="Calibri"/>
            </a:endParaRPr>
          </a:p>
        </p:txBody>
      </p:sp>
      <p:sp>
        <p:nvSpPr>
          <p:cNvPr id="2" name="TextBox 1">
            <a:extLst>
              <a:ext uri="{FF2B5EF4-FFF2-40B4-BE49-F238E27FC236}">
                <a16:creationId xmlns:a16="http://schemas.microsoft.com/office/drawing/2014/main" id="{6EC7AE69-6CA4-53D4-8F0F-423E71D500E0}"/>
              </a:ext>
            </a:extLst>
          </p:cNvPr>
          <p:cNvSpPr txBox="1"/>
          <p:nvPr/>
        </p:nvSpPr>
        <p:spPr>
          <a:xfrm>
            <a:off x="6918593" y="719793"/>
            <a:ext cx="17280051" cy="4524315"/>
          </a:xfrm>
          <a:prstGeom prst="rect">
            <a:avLst/>
          </a:prstGeom>
          <a:noFill/>
        </p:spPr>
        <p:txBody>
          <a:bodyPr wrap="square" rtlCol="0">
            <a:spAutoFit/>
          </a:bodyPr>
          <a:lstStyle/>
          <a:p>
            <a:pPr algn="ctr"/>
            <a:r>
              <a:rPr lang="en-US" sz="9600" b="1" dirty="0">
                <a:solidFill>
                  <a:schemeClr val="bg1"/>
                </a:solidFill>
                <a:effectLst>
                  <a:outerShdw blurRad="38100" dist="38100" dir="2700000" algn="tl">
                    <a:srgbClr val="000000">
                      <a:alpha val="43137"/>
                    </a:srgbClr>
                  </a:outerShdw>
                </a:effectLst>
                <a:latin typeface="Bookman Old Style" panose="02050604050505020204" pitchFamily="18" charset="0"/>
              </a:rPr>
              <a:t>GHANA’S ENERGY TRANSITION PATHWAY FOR SUSTAINABLE DEV’T</a:t>
            </a:r>
          </a:p>
        </p:txBody>
      </p:sp>
      <p:sp>
        <p:nvSpPr>
          <p:cNvPr id="24" name="TextBox 23">
            <a:extLst>
              <a:ext uri="{FF2B5EF4-FFF2-40B4-BE49-F238E27FC236}">
                <a16:creationId xmlns:a16="http://schemas.microsoft.com/office/drawing/2014/main" id="{D6421D75-2481-E960-9886-44A7BD456E28}"/>
              </a:ext>
            </a:extLst>
          </p:cNvPr>
          <p:cNvSpPr txBox="1"/>
          <p:nvPr/>
        </p:nvSpPr>
        <p:spPr>
          <a:xfrm>
            <a:off x="7280098" y="7492678"/>
            <a:ext cx="13808307" cy="1508105"/>
          </a:xfrm>
          <a:prstGeom prst="rect">
            <a:avLst/>
          </a:prstGeom>
          <a:noFill/>
        </p:spPr>
        <p:txBody>
          <a:bodyPr wrap="square" rtlCol="0">
            <a:spAutoFit/>
          </a:bodyPr>
          <a:lstStyle/>
          <a:p>
            <a:pPr algn="ctr"/>
            <a:r>
              <a:rPr lang="en-US" sz="6000" b="1" u="sng" dirty="0">
                <a:solidFill>
                  <a:schemeClr val="tx1">
                    <a:lumMod val="95000"/>
                    <a:lumOff val="5000"/>
                  </a:schemeClr>
                </a:solidFill>
                <a:effectLst>
                  <a:outerShdw blurRad="38100" dist="38100" dir="2700000" algn="tl">
                    <a:srgbClr val="000000">
                      <a:alpha val="43137"/>
                    </a:srgbClr>
                  </a:outerShdw>
                </a:effectLst>
                <a:latin typeface="Bookman Old Style" panose="02050604050505020204" pitchFamily="18" charset="0"/>
              </a:rPr>
              <a:t>DR. ROBERT B. M. SOGBADJI</a:t>
            </a:r>
          </a:p>
          <a:p>
            <a:pPr algn="ctr"/>
            <a:r>
              <a:rPr lang="en-US" sz="3200" b="1" i="1" dirty="0">
                <a:solidFill>
                  <a:srgbClr val="4472C4"/>
                </a:solidFill>
                <a:effectLst>
                  <a:outerShdw blurRad="38100" dist="38100" dir="2700000" algn="tl">
                    <a:srgbClr val="000000">
                      <a:alpha val="43137"/>
                    </a:srgbClr>
                  </a:outerShdw>
                </a:effectLst>
                <a:latin typeface="Bookman Old Style" panose="02050604050505020204" pitchFamily="18" charset="0"/>
              </a:rPr>
              <a:t>robert.sogbadji@energymin.gov.gh ; robertmawuko@gmail.com </a:t>
            </a:r>
          </a:p>
        </p:txBody>
      </p:sp>
      <p:sp>
        <p:nvSpPr>
          <p:cNvPr id="3" name="Google Shape;98;p1">
            <a:extLst>
              <a:ext uri="{FF2B5EF4-FFF2-40B4-BE49-F238E27FC236}">
                <a16:creationId xmlns:a16="http://schemas.microsoft.com/office/drawing/2014/main" id="{06A82471-37F1-0905-38DC-A5E0F3E0B72F}"/>
              </a:ext>
            </a:extLst>
          </p:cNvPr>
          <p:cNvSpPr txBox="1"/>
          <p:nvPr/>
        </p:nvSpPr>
        <p:spPr>
          <a:xfrm>
            <a:off x="7280098" y="9806337"/>
            <a:ext cx="16905515" cy="1446550"/>
          </a:xfrm>
          <a:prstGeom prst="rect">
            <a:avLst/>
          </a:prstGeom>
          <a:noFill/>
          <a:ln>
            <a:noFill/>
          </a:ln>
        </p:spPr>
        <p:txBody>
          <a:bodyPr spcFirstLastPara="1" wrap="square" lIns="0" tIns="24194" rIns="0" bIns="0" anchor="t" anchorCtr="0">
            <a:noAutofit/>
          </a:bodyPr>
          <a:lstStyle/>
          <a:p>
            <a:pPr marL="15390" algn="ctr">
              <a:lnSpc>
                <a:spcPct val="106659"/>
              </a:lnSpc>
            </a:pPr>
            <a:r>
              <a:rPr lang="en-US" sz="4400" b="1" i="1" dirty="0">
                <a:solidFill>
                  <a:srgbClr val="00B050"/>
                </a:solidFill>
                <a:latin typeface="Bookman Old Style" panose="02050604050505020204" pitchFamily="18" charset="0"/>
                <a:ea typeface="Arial Narrow"/>
                <a:cs typeface="Arial Narrow"/>
                <a:sym typeface="Arial Narrow"/>
              </a:rPr>
              <a:t>INNOVATIVE, AFFORDABLE AND SUSTAINABLE ENERGY IN GHANA FOR THE 4</a:t>
            </a:r>
            <a:r>
              <a:rPr lang="en-US" sz="4400" b="1" i="1" baseline="30000" dirty="0">
                <a:solidFill>
                  <a:srgbClr val="00B050"/>
                </a:solidFill>
                <a:latin typeface="Bookman Old Style" panose="02050604050505020204" pitchFamily="18" charset="0"/>
                <a:ea typeface="Arial Narrow"/>
                <a:cs typeface="Arial Narrow"/>
                <a:sym typeface="Arial Narrow"/>
              </a:rPr>
              <a:t>TH</a:t>
            </a:r>
            <a:r>
              <a:rPr lang="en-US" sz="4400" b="1" i="1" dirty="0">
                <a:solidFill>
                  <a:srgbClr val="00B050"/>
                </a:solidFill>
                <a:latin typeface="Bookman Old Style" panose="02050604050505020204" pitchFamily="18" charset="0"/>
                <a:ea typeface="Arial Narrow"/>
                <a:cs typeface="Arial Narrow"/>
                <a:sym typeface="Arial Narrow"/>
              </a:rPr>
              <a:t> INDUSTRIAL REVOLUTION</a:t>
            </a:r>
          </a:p>
        </p:txBody>
      </p:sp>
      <p:sp>
        <p:nvSpPr>
          <p:cNvPr id="7" name="TextBox 6">
            <a:extLst>
              <a:ext uri="{FF2B5EF4-FFF2-40B4-BE49-F238E27FC236}">
                <a16:creationId xmlns:a16="http://schemas.microsoft.com/office/drawing/2014/main" id="{7DB850CC-2831-026B-3EA9-2A719BA01B6F}"/>
              </a:ext>
            </a:extLst>
          </p:cNvPr>
          <p:cNvSpPr txBox="1"/>
          <p:nvPr/>
        </p:nvSpPr>
        <p:spPr>
          <a:xfrm>
            <a:off x="7007890" y="12204418"/>
            <a:ext cx="17441031" cy="584775"/>
          </a:xfrm>
          <a:prstGeom prst="rect">
            <a:avLst/>
          </a:prstGeom>
          <a:noFill/>
        </p:spPr>
        <p:txBody>
          <a:bodyPr wrap="square">
            <a:spAutoFit/>
          </a:bodyPr>
          <a:lstStyle/>
          <a:p>
            <a:pPr algn="ct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ookman Old Style" panose="02050604050505020204" pitchFamily="18" charset="0"/>
              </a:rPr>
              <a:t>GHANA SCIENCE ASSOCIATION 19</a:t>
            </a:r>
            <a:r>
              <a:rPr lang="en-US" sz="3200" b="1" baseline="300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ookman Old Style" panose="02050604050505020204" pitchFamily="18" charset="0"/>
              </a:rPr>
              <a:t>TH</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ookman Old Style" panose="02050604050505020204" pitchFamily="18" charset="0"/>
              </a:rPr>
              <a:t> BIENNIAL WORKSHOP, UNER, SUNYANI</a:t>
            </a:r>
          </a:p>
        </p:txBody>
      </p:sp>
      <p:pic>
        <p:nvPicPr>
          <p:cNvPr id="1030" name="Picture 6" descr="Ministry of Energy">
            <a:extLst>
              <a:ext uri="{FF2B5EF4-FFF2-40B4-BE49-F238E27FC236}">
                <a16:creationId xmlns:a16="http://schemas.microsoft.com/office/drawing/2014/main" id="{FD9F8150-3B3D-F110-C0D9-37D2BE9F73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6234" y="677982"/>
            <a:ext cx="5051551" cy="4936010"/>
          </a:xfrm>
          <a:prstGeom prst="ellipse">
            <a:avLst/>
          </a:prstGeom>
          <a:noFill/>
          <a:extLst>
            <a:ext uri="{909E8E84-426E-40DD-AFC4-6F175D3DCCD1}">
              <a14:hiddenFill xmlns:a14="http://schemas.microsoft.com/office/drawing/2010/main">
                <a:solidFill>
                  <a:srgbClr val="FFFFFF"/>
                </a:solidFill>
              </a14:hiddenFill>
            </a:ext>
          </a:extLst>
        </p:spPr>
      </p:pic>
      <p:sp>
        <p:nvSpPr>
          <p:cNvPr id="90" name="Google Shape;90;p1"/>
          <p:cNvSpPr/>
          <p:nvPr/>
        </p:nvSpPr>
        <p:spPr>
          <a:xfrm>
            <a:off x="-12046" y="-111502"/>
            <a:ext cx="6409210" cy="4350175"/>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endParaRPr sz="2181">
              <a:solidFill>
                <a:schemeClr val="dk1"/>
              </a:solidFill>
              <a:latin typeface="Candara" panose="020E0502030303020204" pitchFamily="34" charset="0"/>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8"/>
          <p:cNvSpPr txBox="1">
            <a:spLocks noGrp="1"/>
          </p:cNvSpPr>
          <p:nvPr>
            <p:ph type="title"/>
          </p:nvPr>
        </p:nvSpPr>
        <p:spPr>
          <a:xfrm>
            <a:off x="810018" y="217429"/>
            <a:ext cx="22981336" cy="1566394"/>
          </a:xfrm>
          <a:prstGeom prst="rect">
            <a:avLst/>
          </a:prstGeom>
          <a:noFill/>
          <a:ln>
            <a:noFill/>
          </a:ln>
        </p:spPr>
        <p:txBody>
          <a:bodyPr spcFirstLastPara="1" wrap="square" lIns="182802" tIns="91376" rIns="182802" bIns="91376" anchor="ctr" anchorCtr="0">
            <a:normAutofit/>
          </a:bodyPr>
          <a:lstStyle/>
          <a:p>
            <a:pPr algn="ctr" defTabSz="1828434">
              <a:buSzPts val="2800"/>
            </a:pPr>
            <a:r>
              <a:rPr lang="en-US" sz="6000" dirty="0">
                <a:solidFill>
                  <a:schemeClr val="tx1"/>
                </a:solidFill>
                <a:latin typeface="Candara" panose="020E0502030303020204" pitchFamily="34" charset="0"/>
                <a:ea typeface="+mn-ea"/>
                <a:cs typeface="Poppins" pitchFamily="2" charset="77"/>
                <a:sym typeface="Bookman Old Style"/>
              </a:rPr>
              <a:t>TOTAL ENERGY SECTOR EMISSIONS MTCO</a:t>
            </a:r>
            <a:r>
              <a:rPr lang="en-US" sz="6000" baseline="-25000" dirty="0">
                <a:solidFill>
                  <a:schemeClr val="tx1"/>
                </a:solidFill>
                <a:latin typeface="Candara" panose="020E0502030303020204" pitchFamily="34" charset="0"/>
                <a:ea typeface="+mn-ea"/>
                <a:cs typeface="Poppins" pitchFamily="2" charset="77"/>
                <a:sym typeface="Bookman Old Style"/>
              </a:rPr>
              <a:t>2</a:t>
            </a:r>
            <a:r>
              <a:rPr lang="en-US" sz="6000" dirty="0">
                <a:solidFill>
                  <a:schemeClr val="tx1"/>
                </a:solidFill>
                <a:latin typeface="Candara" panose="020E0502030303020204" pitchFamily="34" charset="0"/>
                <a:ea typeface="+mn-ea"/>
                <a:cs typeface="Poppins" pitchFamily="2" charset="77"/>
                <a:sym typeface="Bookman Old Style"/>
              </a:rPr>
              <a:t>e</a:t>
            </a:r>
            <a:endParaRPr sz="6000" dirty="0">
              <a:solidFill>
                <a:schemeClr val="tx1"/>
              </a:solidFill>
              <a:latin typeface="Candara" panose="020E0502030303020204" pitchFamily="34" charset="0"/>
              <a:ea typeface="+mn-ea"/>
              <a:cs typeface="Poppins" pitchFamily="2" charset="77"/>
              <a:sym typeface="Bookman Old Style"/>
            </a:endParaRPr>
          </a:p>
        </p:txBody>
      </p:sp>
      <p:graphicFrame>
        <p:nvGraphicFramePr>
          <p:cNvPr id="163" name="Google Shape;163;p8"/>
          <p:cNvGraphicFramePr/>
          <p:nvPr>
            <p:extLst>
              <p:ext uri="{D42A27DB-BD31-4B8C-83A1-F6EECF244321}">
                <p14:modId xmlns:p14="http://schemas.microsoft.com/office/powerpoint/2010/main" val="3887635610"/>
              </p:ext>
            </p:extLst>
          </p:nvPr>
        </p:nvGraphicFramePr>
        <p:xfrm>
          <a:off x="925733" y="1575527"/>
          <a:ext cx="22749902" cy="119230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4" name="Google Shape;164;p8"/>
          <p:cNvGraphicFramePr/>
          <p:nvPr>
            <p:extLst>
              <p:ext uri="{D42A27DB-BD31-4B8C-83A1-F6EECF244321}">
                <p14:modId xmlns:p14="http://schemas.microsoft.com/office/powerpoint/2010/main" val="4135805021"/>
              </p:ext>
            </p:extLst>
          </p:nvPr>
        </p:nvGraphicFramePr>
        <p:xfrm>
          <a:off x="-968617" y="699247"/>
          <a:ext cx="16979582" cy="994856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8307846" y="-31808"/>
            <a:ext cx="9422772" cy="1077218"/>
          </a:xfrm>
          <a:prstGeom prst="rect">
            <a:avLst/>
          </a:prstGeom>
          <a:noFill/>
        </p:spPr>
        <p:txBody>
          <a:bodyPr wrap="none">
            <a:spAutoFit/>
          </a:bodyPr>
          <a:lstStyle/>
          <a:p>
            <a:pPr algn="ctr">
              <a:defRPr/>
            </a:pPr>
            <a:r>
              <a:rPr lang="en-US" sz="6400" b="1" dirty="0">
                <a:solidFill>
                  <a:schemeClr val="tx1">
                    <a:lumMod val="95000"/>
                    <a:lumOff val="5000"/>
                  </a:schemeClr>
                </a:solidFill>
                <a:latin typeface="Candara" panose="020E0502030303020204" pitchFamily="34" charset="0"/>
                <a:cs typeface="Poppins" pitchFamily="2" charset="77"/>
              </a:rPr>
              <a:t>WORLD EMISSION LEVELS</a:t>
            </a:r>
          </a:p>
        </p:txBody>
      </p:sp>
      <p:pic>
        <p:nvPicPr>
          <p:cNvPr id="2150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736" y="1164680"/>
            <a:ext cx="20285359" cy="846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4"/>
          <p:cNvSpPr txBox="1">
            <a:spLocks noChangeArrowheads="1"/>
          </p:cNvSpPr>
          <p:nvPr/>
        </p:nvSpPr>
        <p:spPr bwMode="auto">
          <a:xfrm flipH="1">
            <a:off x="2771802" y="8262932"/>
            <a:ext cx="8562976" cy="518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3200" b="1" dirty="0">
                <a:solidFill>
                  <a:schemeClr val="accent1"/>
                </a:solidFill>
                <a:latin typeface="Bookman Old Style" panose="02050604050505020204" pitchFamily="18" charset="0"/>
              </a:rPr>
              <a:t>World Average </a:t>
            </a:r>
            <a:r>
              <a:rPr lang="en-US" altLang="en-US" sz="3200" b="1" dirty="0">
                <a:latin typeface="Bookman Old Style" panose="02050604050505020204" pitchFamily="18" charset="0"/>
              </a:rPr>
              <a:t>– 4.79tons/capita</a:t>
            </a:r>
          </a:p>
          <a:p>
            <a:pPr eaLnBrk="1" hangingPunct="1">
              <a:lnSpc>
                <a:spcPct val="150000"/>
              </a:lnSpc>
            </a:pPr>
            <a:r>
              <a:rPr lang="en-US" altLang="en-US" sz="3200" b="1" dirty="0">
                <a:solidFill>
                  <a:schemeClr val="accent1"/>
                </a:solidFill>
                <a:latin typeface="Bookman Old Style" panose="02050604050505020204" pitchFamily="18" charset="0"/>
              </a:rPr>
              <a:t>USA</a:t>
            </a:r>
            <a:r>
              <a:rPr lang="en-US" altLang="en-US" sz="3200" b="1" dirty="0">
                <a:latin typeface="Bookman Old Style" panose="02050604050505020204" pitchFamily="18" charset="0"/>
              </a:rPr>
              <a:t> – 15.52 tons/capita</a:t>
            </a:r>
          </a:p>
          <a:p>
            <a:pPr eaLnBrk="1" hangingPunct="1">
              <a:lnSpc>
                <a:spcPct val="150000"/>
              </a:lnSpc>
            </a:pPr>
            <a:r>
              <a:rPr lang="en-US" altLang="en-US" sz="3200" b="1" dirty="0">
                <a:solidFill>
                  <a:schemeClr val="accent1"/>
                </a:solidFill>
                <a:latin typeface="Bookman Old Style" panose="02050604050505020204" pitchFamily="18" charset="0"/>
              </a:rPr>
              <a:t>China</a:t>
            </a:r>
            <a:r>
              <a:rPr lang="en-US" altLang="en-US" sz="3200" b="1" dirty="0">
                <a:latin typeface="Bookman Old Style" panose="02050604050505020204" pitchFamily="18" charset="0"/>
              </a:rPr>
              <a:t> - 7.38tons/capita </a:t>
            </a:r>
          </a:p>
          <a:p>
            <a:pPr eaLnBrk="1" hangingPunct="1">
              <a:lnSpc>
                <a:spcPct val="150000"/>
              </a:lnSpc>
            </a:pPr>
            <a:r>
              <a:rPr lang="en-US" altLang="en-US" sz="3200" b="1" dirty="0">
                <a:solidFill>
                  <a:schemeClr val="accent1"/>
                </a:solidFill>
                <a:latin typeface="Bookman Old Style" panose="02050604050505020204" pitchFamily="18" charset="0"/>
              </a:rPr>
              <a:t>Germany</a:t>
            </a:r>
            <a:r>
              <a:rPr lang="en-US" altLang="en-US" sz="3200" b="1" dirty="0">
                <a:latin typeface="Bookman Old Style" panose="02050604050505020204" pitchFamily="18" charset="0"/>
              </a:rPr>
              <a:t> – 9.44tons/capita</a:t>
            </a:r>
          </a:p>
          <a:p>
            <a:pPr eaLnBrk="1" hangingPunct="1">
              <a:lnSpc>
                <a:spcPct val="150000"/>
              </a:lnSpc>
            </a:pPr>
            <a:r>
              <a:rPr lang="en-US" altLang="en-US" sz="3200" b="1" dirty="0">
                <a:solidFill>
                  <a:schemeClr val="accent1"/>
                </a:solidFill>
                <a:latin typeface="Bookman Old Style" panose="02050604050505020204" pitchFamily="18" charset="0"/>
              </a:rPr>
              <a:t>South Korea </a:t>
            </a:r>
            <a:r>
              <a:rPr lang="en-US" altLang="en-US" sz="3200" b="1" dirty="0">
                <a:latin typeface="Bookman Old Style" panose="02050604050505020204" pitchFamily="18" charset="0"/>
              </a:rPr>
              <a:t>– 11.85ton/capita</a:t>
            </a:r>
          </a:p>
          <a:p>
            <a:pPr eaLnBrk="1" hangingPunct="1">
              <a:lnSpc>
                <a:spcPct val="150000"/>
              </a:lnSpc>
            </a:pPr>
            <a:r>
              <a:rPr lang="en-US" altLang="en-US" sz="3200" b="1" dirty="0">
                <a:solidFill>
                  <a:schemeClr val="accent1"/>
                </a:solidFill>
                <a:latin typeface="Bookman Old Style" panose="02050604050505020204" pitchFamily="18" charset="0"/>
              </a:rPr>
              <a:t>Angola</a:t>
            </a:r>
            <a:r>
              <a:rPr lang="en-US" altLang="en-US" sz="3200" b="1" dirty="0">
                <a:latin typeface="Bookman Old Style" panose="02050604050505020204" pitchFamily="18" charset="0"/>
              </a:rPr>
              <a:t> – 1.06tons/capita</a:t>
            </a:r>
          </a:p>
          <a:p>
            <a:pPr eaLnBrk="1" hangingPunct="1">
              <a:lnSpc>
                <a:spcPct val="150000"/>
              </a:lnSpc>
            </a:pPr>
            <a:r>
              <a:rPr lang="en-US" altLang="en-US" sz="3200" b="1" dirty="0">
                <a:solidFill>
                  <a:schemeClr val="accent1"/>
                </a:solidFill>
                <a:latin typeface="Bookman Old Style" panose="02050604050505020204" pitchFamily="18" charset="0"/>
              </a:rPr>
              <a:t>Kenya</a:t>
            </a:r>
            <a:r>
              <a:rPr lang="en-US" altLang="en-US" sz="3200" b="1" dirty="0">
                <a:latin typeface="Bookman Old Style" panose="02050604050505020204" pitchFamily="18" charset="0"/>
              </a:rPr>
              <a:t> – 0.33tons/capita</a:t>
            </a:r>
          </a:p>
        </p:txBody>
      </p:sp>
      <p:sp>
        <p:nvSpPr>
          <p:cNvPr id="2" name="TextBox 1">
            <a:extLst>
              <a:ext uri="{FF2B5EF4-FFF2-40B4-BE49-F238E27FC236}">
                <a16:creationId xmlns:a16="http://schemas.microsoft.com/office/drawing/2014/main" id="{B3AB274C-127D-022A-A51E-3D441485C757}"/>
              </a:ext>
            </a:extLst>
          </p:cNvPr>
          <p:cNvSpPr txBox="1"/>
          <p:nvPr/>
        </p:nvSpPr>
        <p:spPr>
          <a:xfrm>
            <a:off x="12761843" y="10756880"/>
            <a:ext cx="11134671" cy="2308324"/>
          </a:xfrm>
          <a:prstGeom prst="rect">
            <a:avLst/>
          </a:prstGeom>
          <a:noFill/>
        </p:spPr>
        <p:txBody>
          <a:bodyPr wrap="square" rtlCol="0">
            <a:spAutoFit/>
          </a:bodyPr>
          <a:lstStyle/>
          <a:p>
            <a:r>
              <a:rPr lang="en-US" sz="7200" b="1" dirty="0"/>
              <a:t>Africa’s emission are ~3.8% of world CO</a:t>
            </a:r>
            <a:r>
              <a:rPr lang="en-US" sz="7200" b="1" baseline="-25000" dirty="0"/>
              <a:t>2</a:t>
            </a:r>
            <a:r>
              <a:rPr lang="en-US" sz="7200" b="1" dirty="0"/>
              <a:t> emissions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26F22-2282-FD4A-12CF-D9A55787A91A}"/>
              </a:ext>
            </a:extLst>
          </p:cNvPr>
          <p:cNvSpPr txBox="1"/>
          <p:nvPr/>
        </p:nvSpPr>
        <p:spPr>
          <a:xfrm>
            <a:off x="1394929" y="9250447"/>
            <a:ext cx="21587791" cy="2800767"/>
          </a:xfrm>
          <a:prstGeom prst="rect">
            <a:avLst/>
          </a:prstGeom>
          <a:noFill/>
        </p:spPr>
        <p:txBody>
          <a:bodyPr wrap="square" rtlCol="0">
            <a:spAutoFit/>
          </a:bodyPr>
          <a:lstStyle/>
          <a:p>
            <a:pPr algn="ctr"/>
            <a:r>
              <a:rPr lang="en-US" sz="8800" b="1" dirty="0">
                <a:latin typeface="Algerian" panose="04020705040A02060702" pitchFamily="82" charset="0"/>
              </a:rPr>
              <a:t>GHANA’S JUST ENERGY TRANSITION PATHWAY</a:t>
            </a:r>
          </a:p>
        </p:txBody>
      </p:sp>
      <p:pic>
        <p:nvPicPr>
          <p:cNvPr id="3" name="Picture 2">
            <a:extLst>
              <a:ext uri="{FF2B5EF4-FFF2-40B4-BE49-F238E27FC236}">
                <a16:creationId xmlns:a16="http://schemas.microsoft.com/office/drawing/2014/main" id="{AA456279-277A-E238-240A-FC473755442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148677" y="1443369"/>
            <a:ext cx="12080295" cy="6764965"/>
          </a:xfrm>
          <a:prstGeom prst="rect">
            <a:avLst/>
          </a:prstGeom>
        </p:spPr>
      </p:pic>
    </p:spTree>
    <p:extLst>
      <p:ext uri="{BB962C8B-B14F-4D97-AF65-F5344CB8AC3E}">
        <p14:creationId xmlns:p14="http://schemas.microsoft.com/office/powerpoint/2010/main" val="1873480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Hexagon 19">
            <a:extLst>
              <a:ext uri="{FF2B5EF4-FFF2-40B4-BE49-F238E27FC236}">
                <a16:creationId xmlns:a16="http://schemas.microsoft.com/office/drawing/2014/main" id="{4F43D971-C212-A341-A73B-83DC85104B56}"/>
              </a:ext>
            </a:extLst>
          </p:cNvPr>
          <p:cNvSpPr/>
          <p:nvPr/>
        </p:nvSpPr>
        <p:spPr>
          <a:xfrm>
            <a:off x="12451092" y="5955794"/>
            <a:ext cx="3383280" cy="3094659"/>
          </a:xfrm>
          <a:prstGeom prst="hexagon">
            <a:avLst>
              <a:gd name="adj" fmla="val 22506"/>
              <a:gd name="vf" fmla="val 115470"/>
            </a:avLst>
          </a:prstGeom>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95000"/>
                  <a:lumOff val="5000"/>
                </a:schemeClr>
              </a:solidFill>
              <a:latin typeface="Candara" panose="020E0502030303020204" pitchFamily="34" charset="0"/>
            </a:endParaRPr>
          </a:p>
        </p:txBody>
      </p:sp>
      <p:sp>
        <p:nvSpPr>
          <p:cNvPr id="2" name="TextBox 1">
            <a:extLst>
              <a:ext uri="{FF2B5EF4-FFF2-40B4-BE49-F238E27FC236}">
                <a16:creationId xmlns:a16="http://schemas.microsoft.com/office/drawing/2014/main" id="{A4516648-D234-A74D-8300-41A7EE028E83}"/>
              </a:ext>
            </a:extLst>
          </p:cNvPr>
          <p:cNvSpPr txBox="1"/>
          <p:nvPr/>
        </p:nvSpPr>
        <p:spPr>
          <a:xfrm>
            <a:off x="7143718" y="612372"/>
            <a:ext cx="10090263" cy="1015663"/>
          </a:xfrm>
          <a:prstGeom prst="rect">
            <a:avLst/>
          </a:prstGeom>
          <a:noFill/>
        </p:spPr>
        <p:txBody>
          <a:bodyPr wrap="none" rtlCol="0">
            <a:spAutoFit/>
          </a:bodyPr>
          <a:lstStyle/>
          <a:p>
            <a:pPr algn="ctr"/>
            <a:r>
              <a:rPr lang="en-US" sz="6000" b="1" dirty="0">
                <a:solidFill>
                  <a:schemeClr val="tx1">
                    <a:lumMod val="95000"/>
                    <a:lumOff val="5000"/>
                  </a:schemeClr>
                </a:solidFill>
                <a:latin typeface="Candara" panose="020E0502030303020204" pitchFamily="34" charset="0"/>
                <a:cs typeface="Poppins" pitchFamily="2" charset="77"/>
              </a:rPr>
              <a:t>BENEFITS &amp; ADVERSE IMPACT</a:t>
            </a:r>
          </a:p>
        </p:txBody>
      </p:sp>
      <p:sp>
        <p:nvSpPr>
          <p:cNvPr id="5" name="Hexagon 4">
            <a:extLst>
              <a:ext uri="{FF2B5EF4-FFF2-40B4-BE49-F238E27FC236}">
                <a16:creationId xmlns:a16="http://schemas.microsoft.com/office/drawing/2014/main" id="{26C5807B-EFB3-4043-9EB4-B8FE38187CAD}"/>
              </a:ext>
            </a:extLst>
          </p:cNvPr>
          <p:cNvSpPr/>
          <p:nvPr/>
        </p:nvSpPr>
        <p:spPr>
          <a:xfrm>
            <a:off x="8552176" y="5955794"/>
            <a:ext cx="3383280" cy="3094659"/>
          </a:xfrm>
          <a:prstGeom prst="hexagon">
            <a:avLst>
              <a:gd name="adj" fmla="val 22506"/>
              <a:gd name="vf" fmla="val 115470"/>
            </a:avLst>
          </a:prstGeom>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95000"/>
                  <a:lumOff val="5000"/>
                </a:schemeClr>
              </a:solidFill>
              <a:latin typeface="Candara" panose="020E0502030303020204" pitchFamily="34" charset="0"/>
            </a:endParaRPr>
          </a:p>
        </p:txBody>
      </p:sp>
      <p:sp>
        <p:nvSpPr>
          <p:cNvPr id="8" name="TextBox 7">
            <a:extLst>
              <a:ext uri="{FF2B5EF4-FFF2-40B4-BE49-F238E27FC236}">
                <a16:creationId xmlns:a16="http://schemas.microsoft.com/office/drawing/2014/main" id="{B2BAC407-200D-5E4B-8AE9-142B9CAE4A9E}"/>
              </a:ext>
            </a:extLst>
          </p:cNvPr>
          <p:cNvSpPr txBox="1"/>
          <p:nvPr/>
        </p:nvSpPr>
        <p:spPr>
          <a:xfrm>
            <a:off x="9119148" y="7149183"/>
            <a:ext cx="2305438" cy="707886"/>
          </a:xfrm>
          <a:prstGeom prst="rect">
            <a:avLst/>
          </a:prstGeom>
          <a:noFill/>
        </p:spPr>
        <p:txBody>
          <a:bodyPr wrap="none" rtlCol="0" anchor="b">
            <a:spAutoFit/>
          </a:bodyPr>
          <a:lstStyle/>
          <a:p>
            <a:pPr algn="ctr"/>
            <a:r>
              <a:rPr lang="en-US" sz="4000" b="1" dirty="0">
                <a:solidFill>
                  <a:schemeClr val="bg1"/>
                </a:solidFill>
                <a:latin typeface="Candara" panose="020E0502030303020204" pitchFamily="34" charset="0"/>
                <a:cs typeface="Poppins" pitchFamily="2" charset="77"/>
              </a:rPr>
              <a:t>BENEFITS</a:t>
            </a:r>
          </a:p>
        </p:txBody>
      </p:sp>
      <p:sp>
        <p:nvSpPr>
          <p:cNvPr id="9" name="TextBox 8">
            <a:extLst>
              <a:ext uri="{FF2B5EF4-FFF2-40B4-BE49-F238E27FC236}">
                <a16:creationId xmlns:a16="http://schemas.microsoft.com/office/drawing/2014/main" id="{9CCB9F5B-F639-554C-A883-6C9529DCBCDF}"/>
              </a:ext>
            </a:extLst>
          </p:cNvPr>
          <p:cNvSpPr txBox="1"/>
          <p:nvPr/>
        </p:nvSpPr>
        <p:spPr>
          <a:xfrm>
            <a:off x="13018066" y="6841401"/>
            <a:ext cx="2249334" cy="1323439"/>
          </a:xfrm>
          <a:prstGeom prst="rect">
            <a:avLst/>
          </a:prstGeom>
          <a:noFill/>
        </p:spPr>
        <p:txBody>
          <a:bodyPr wrap="none" rtlCol="0" anchor="b">
            <a:spAutoFit/>
          </a:bodyPr>
          <a:lstStyle/>
          <a:p>
            <a:pPr algn="ctr"/>
            <a:r>
              <a:rPr lang="en-US" sz="4000" b="1" dirty="0">
                <a:solidFill>
                  <a:schemeClr val="bg1"/>
                </a:solidFill>
                <a:latin typeface="Candara" panose="020E0502030303020204" pitchFamily="34" charset="0"/>
                <a:cs typeface="Poppins" pitchFamily="2" charset="77"/>
              </a:rPr>
              <a:t>ADVERSE</a:t>
            </a:r>
          </a:p>
          <a:p>
            <a:pPr algn="ctr"/>
            <a:r>
              <a:rPr lang="en-US" sz="4000" b="1" dirty="0">
                <a:solidFill>
                  <a:schemeClr val="bg1"/>
                </a:solidFill>
                <a:latin typeface="Candara" panose="020E0502030303020204" pitchFamily="34" charset="0"/>
                <a:cs typeface="Poppins" pitchFamily="2" charset="77"/>
              </a:rPr>
              <a:t>IMPACTS</a:t>
            </a:r>
          </a:p>
        </p:txBody>
      </p:sp>
      <p:sp>
        <p:nvSpPr>
          <p:cNvPr id="10" name="Oval 9">
            <a:extLst>
              <a:ext uri="{FF2B5EF4-FFF2-40B4-BE49-F238E27FC236}">
                <a16:creationId xmlns:a16="http://schemas.microsoft.com/office/drawing/2014/main" id="{530D04A6-4BEA-AF42-94EA-37839197B4CE}"/>
              </a:ext>
            </a:extLst>
          </p:cNvPr>
          <p:cNvSpPr/>
          <p:nvPr/>
        </p:nvSpPr>
        <p:spPr>
          <a:xfrm>
            <a:off x="17289074" y="3164757"/>
            <a:ext cx="1191243" cy="11912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95000"/>
                  <a:lumOff val="5000"/>
                </a:schemeClr>
              </a:solidFill>
              <a:latin typeface="Candara" panose="020E0502030303020204" pitchFamily="34" charset="0"/>
            </a:endParaRPr>
          </a:p>
        </p:txBody>
      </p:sp>
      <p:sp>
        <p:nvSpPr>
          <p:cNvPr id="11" name="Oval 10">
            <a:extLst>
              <a:ext uri="{FF2B5EF4-FFF2-40B4-BE49-F238E27FC236}">
                <a16:creationId xmlns:a16="http://schemas.microsoft.com/office/drawing/2014/main" id="{670549D5-7715-B243-8D3F-DE8D8F2F77A2}"/>
              </a:ext>
            </a:extLst>
          </p:cNvPr>
          <p:cNvSpPr/>
          <p:nvPr/>
        </p:nvSpPr>
        <p:spPr>
          <a:xfrm>
            <a:off x="17289074" y="5036130"/>
            <a:ext cx="1191243" cy="11912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95000"/>
                  <a:lumOff val="5000"/>
                </a:schemeClr>
              </a:solidFill>
              <a:latin typeface="Candara" panose="020E0502030303020204" pitchFamily="34" charset="0"/>
            </a:endParaRPr>
          </a:p>
        </p:txBody>
      </p:sp>
      <p:sp>
        <p:nvSpPr>
          <p:cNvPr id="12" name="Oval 11">
            <a:extLst>
              <a:ext uri="{FF2B5EF4-FFF2-40B4-BE49-F238E27FC236}">
                <a16:creationId xmlns:a16="http://schemas.microsoft.com/office/drawing/2014/main" id="{F54C2167-62A1-9D4C-BCC4-AF99AFC9FD9C}"/>
              </a:ext>
            </a:extLst>
          </p:cNvPr>
          <p:cNvSpPr/>
          <p:nvPr/>
        </p:nvSpPr>
        <p:spPr>
          <a:xfrm>
            <a:off x="17289074" y="6907503"/>
            <a:ext cx="1191243" cy="11912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95000"/>
                  <a:lumOff val="5000"/>
                </a:schemeClr>
              </a:solidFill>
              <a:latin typeface="Candara" panose="020E0502030303020204" pitchFamily="34" charset="0"/>
            </a:endParaRPr>
          </a:p>
        </p:txBody>
      </p:sp>
      <p:sp>
        <p:nvSpPr>
          <p:cNvPr id="13" name="Oval 12">
            <a:extLst>
              <a:ext uri="{FF2B5EF4-FFF2-40B4-BE49-F238E27FC236}">
                <a16:creationId xmlns:a16="http://schemas.microsoft.com/office/drawing/2014/main" id="{A8E560BC-C88C-1145-9373-2D733DB7A05F}"/>
              </a:ext>
            </a:extLst>
          </p:cNvPr>
          <p:cNvSpPr/>
          <p:nvPr/>
        </p:nvSpPr>
        <p:spPr>
          <a:xfrm>
            <a:off x="17289074" y="8778876"/>
            <a:ext cx="1191243" cy="11912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95000"/>
                  <a:lumOff val="5000"/>
                </a:schemeClr>
              </a:solidFill>
              <a:latin typeface="Candara" panose="020E0502030303020204" pitchFamily="34" charset="0"/>
            </a:endParaRPr>
          </a:p>
        </p:txBody>
      </p:sp>
      <p:sp>
        <p:nvSpPr>
          <p:cNvPr id="14" name="Oval 13">
            <a:extLst>
              <a:ext uri="{FF2B5EF4-FFF2-40B4-BE49-F238E27FC236}">
                <a16:creationId xmlns:a16="http://schemas.microsoft.com/office/drawing/2014/main" id="{E4FFE7CF-3895-1740-9D20-B58D7A4BD6A1}"/>
              </a:ext>
            </a:extLst>
          </p:cNvPr>
          <p:cNvSpPr/>
          <p:nvPr/>
        </p:nvSpPr>
        <p:spPr>
          <a:xfrm>
            <a:off x="17289074" y="10650249"/>
            <a:ext cx="1191243" cy="11912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95000"/>
                  <a:lumOff val="5000"/>
                </a:schemeClr>
              </a:solidFill>
              <a:latin typeface="Candara" panose="020E0502030303020204" pitchFamily="34" charset="0"/>
            </a:endParaRPr>
          </a:p>
        </p:txBody>
      </p:sp>
      <p:sp>
        <p:nvSpPr>
          <p:cNvPr id="15" name="Oval 14">
            <a:extLst>
              <a:ext uri="{FF2B5EF4-FFF2-40B4-BE49-F238E27FC236}">
                <a16:creationId xmlns:a16="http://schemas.microsoft.com/office/drawing/2014/main" id="{ADB9E5FD-5361-464D-824C-5091BF173A6A}"/>
              </a:ext>
            </a:extLst>
          </p:cNvPr>
          <p:cNvSpPr/>
          <p:nvPr/>
        </p:nvSpPr>
        <p:spPr>
          <a:xfrm>
            <a:off x="5930577" y="3164757"/>
            <a:ext cx="1191243" cy="119124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95000"/>
                  <a:lumOff val="5000"/>
                </a:schemeClr>
              </a:solidFill>
              <a:latin typeface="Candara" panose="020E0502030303020204" pitchFamily="34" charset="0"/>
            </a:endParaRPr>
          </a:p>
        </p:txBody>
      </p:sp>
      <p:sp>
        <p:nvSpPr>
          <p:cNvPr id="16" name="Oval 15">
            <a:extLst>
              <a:ext uri="{FF2B5EF4-FFF2-40B4-BE49-F238E27FC236}">
                <a16:creationId xmlns:a16="http://schemas.microsoft.com/office/drawing/2014/main" id="{420577A0-7DE4-854E-B7F2-ACF42C7CFA98}"/>
              </a:ext>
            </a:extLst>
          </p:cNvPr>
          <p:cNvSpPr/>
          <p:nvPr/>
        </p:nvSpPr>
        <p:spPr>
          <a:xfrm>
            <a:off x="5930577" y="5036130"/>
            <a:ext cx="1191243" cy="119124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95000"/>
                  <a:lumOff val="5000"/>
                </a:schemeClr>
              </a:solidFill>
              <a:latin typeface="Candara" panose="020E0502030303020204" pitchFamily="34" charset="0"/>
            </a:endParaRPr>
          </a:p>
        </p:txBody>
      </p:sp>
      <p:sp>
        <p:nvSpPr>
          <p:cNvPr id="17" name="Oval 16">
            <a:extLst>
              <a:ext uri="{FF2B5EF4-FFF2-40B4-BE49-F238E27FC236}">
                <a16:creationId xmlns:a16="http://schemas.microsoft.com/office/drawing/2014/main" id="{A6D7BCAC-80D4-704C-85DD-51EAACD60E5D}"/>
              </a:ext>
            </a:extLst>
          </p:cNvPr>
          <p:cNvSpPr/>
          <p:nvPr/>
        </p:nvSpPr>
        <p:spPr>
          <a:xfrm>
            <a:off x="5930577" y="6907503"/>
            <a:ext cx="1191243" cy="119124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95000"/>
                  <a:lumOff val="5000"/>
                </a:schemeClr>
              </a:solidFill>
              <a:latin typeface="Candara" panose="020E0502030303020204" pitchFamily="34" charset="0"/>
            </a:endParaRPr>
          </a:p>
        </p:txBody>
      </p:sp>
      <p:sp>
        <p:nvSpPr>
          <p:cNvPr id="18" name="Oval 17">
            <a:extLst>
              <a:ext uri="{FF2B5EF4-FFF2-40B4-BE49-F238E27FC236}">
                <a16:creationId xmlns:a16="http://schemas.microsoft.com/office/drawing/2014/main" id="{59796081-B8E4-C742-A290-F51A3CBDAF83}"/>
              </a:ext>
            </a:extLst>
          </p:cNvPr>
          <p:cNvSpPr/>
          <p:nvPr/>
        </p:nvSpPr>
        <p:spPr>
          <a:xfrm>
            <a:off x="5930577" y="8778876"/>
            <a:ext cx="1191243" cy="119124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95000"/>
                  <a:lumOff val="5000"/>
                </a:schemeClr>
              </a:solidFill>
              <a:latin typeface="Candara" panose="020E0502030303020204" pitchFamily="34" charset="0"/>
            </a:endParaRPr>
          </a:p>
        </p:txBody>
      </p:sp>
      <p:sp>
        <p:nvSpPr>
          <p:cNvPr id="19" name="Oval 18">
            <a:extLst>
              <a:ext uri="{FF2B5EF4-FFF2-40B4-BE49-F238E27FC236}">
                <a16:creationId xmlns:a16="http://schemas.microsoft.com/office/drawing/2014/main" id="{95FE6573-2B38-694F-9FE9-C2985132DFDB}"/>
              </a:ext>
            </a:extLst>
          </p:cNvPr>
          <p:cNvSpPr/>
          <p:nvPr/>
        </p:nvSpPr>
        <p:spPr>
          <a:xfrm>
            <a:off x="5930577" y="10650249"/>
            <a:ext cx="1191243" cy="119124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95000"/>
                  <a:lumOff val="5000"/>
                </a:schemeClr>
              </a:solidFill>
              <a:latin typeface="Candara" panose="020E0502030303020204" pitchFamily="34" charset="0"/>
            </a:endParaRPr>
          </a:p>
        </p:txBody>
      </p:sp>
      <p:cxnSp>
        <p:nvCxnSpPr>
          <p:cNvPr id="22" name="Elbow Connector 21">
            <a:extLst>
              <a:ext uri="{FF2B5EF4-FFF2-40B4-BE49-F238E27FC236}">
                <a16:creationId xmlns:a16="http://schemas.microsoft.com/office/drawing/2014/main" id="{9F242110-5B77-FA4A-BFEC-CEB673E1F258}"/>
              </a:ext>
            </a:extLst>
          </p:cNvPr>
          <p:cNvCxnSpPr>
            <a:cxnSpLocks/>
            <a:stCxn id="15" idx="6"/>
            <a:endCxn id="5" idx="3"/>
          </p:cNvCxnSpPr>
          <p:nvPr/>
        </p:nvCxnSpPr>
        <p:spPr>
          <a:xfrm>
            <a:off x="7121820" y="3760379"/>
            <a:ext cx="1430356" cy="3742745"/>
          </a:xfrm>
          <a:prstGeom prst="bentConnector3">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269A623F-1E01-6E42-8921-F4505AE5C09E}"/>
              </a:ext>
            </a:extLst>
          </p:cNvPr>
          <p:cNvCxnSpPr>
            <a:cxnSpLocks/>
            <a:stCxn id="5" idx="3"/>
            <a:endCxn id="18" idx="6"/>
          </p:cNvCxnSpPr>
          <p:nvPr/>
        </p:nvCxnSpPr>
        <p:spPr>
          <a:xfrm rot="10800000" flipV="1">
            <a:off x="7121820" y="7503124"/>
            <a:ext cx="1430356" cy="1871374"/>
          </a:xfrm>
          <a:prstGeom prst="bentConnector3">
            <a:avLst>
              <a:gd name="adj1" fmla="val 50000"/>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8DB25DF8-FB27-674C-95AE-E16A1727144B}"/>
              </a:ext>
            </a:extLst>
          </p:cNvPr>
          <p:cNvCxnSpPr>
            <a:cxnSpLocks/>
            <a:stCxn id="5" idx="3"/>
            <a:endCxn id="19" idx="6"/>
          </p:cNvCxnSpPr>
          <p:nvPr/>
        </p:nvCxnSpPr>
        <p:spPr>
          <a:xfrm rot="10800000" flipV="1">
            <a:off x="7121820" y="7503123"/>
            <a:ext cx="1430356" cy="3742747"/>
          </a:xfrm>
          <a:prstGeom prst="bentConnector3">
            <a:avLst>
              <a:gd name="adj1" fmla="val 50000"/>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A13A7C6C-6376-2F4F-AD6F-314AE235CDB9}"/>
              </a:ext>
            </a:extLst>
          </p:cNvPr>
          <p:cNvCxnSpPr>
            <a:cxnSpLocks/>
            <a:stCxn id="5" idx="3"/>
            <a:endCxn id="16" idx="6"/>
          </p:cNvCxnSpPr>
          <p:nvPr/>
        </p:nvCxnSpPr>
        <p:spPr>
          <a:xfrm rot="10800000">
            <a:off x="7121820" y="5631752"/>
            <a:ext cx="1430356" cy="1871372"/>
          </a:xfrm>
          <a:prstGeom prst="bentConnector3">
            <a:avLst>
              <a:gd name="adj1" fmla="val 50000"/>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D994CDDB-5E89-E346-92B8-56C6A3A788BD}"/>
              </a:ext>
            </a:extLst>
          </p:cNvPr>
          <p:cNvCxnSpPr>
            <a:cxnSpLocks/>
            <a:stCxn id="5" idx="3"/>
            <a:endCxn id="17" idx="6"/>
          </p:cNvCxnSpPr>
          <p:nvPr/>
        </p:nvCxnSpPr>
        <p:spPr>
          <a:xfrm rot="10800000" flipV="1">
            <a:off x="7121820" y="7503123"/>
            <a:ext cx="1430356" cy="1"/>
          </a:xfrm>
          <a:prstGeom prst="bentConnector3">
            <a:avLst>
              <a:gd name="adj1" fmla="val 50000"/>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BC67DDDE-F245-F342-80E6-43C0B49E30CC}"/>
              </a:ext>
            </a:extLst>
          </p:cNvPr>
          <p:cNvCxnSpPr>
            <a:cxnSpLocks/>
            <a:stCxn id="10" idx="2"/>
            <a:endCxn id="20" idx="0"/>
          </p:cNvCxnSpPr>
          <p:nvPr/>
        </p:nvCxnSpPr>
        <p:spPr>
          <a:xfrm rot="10800000" flipV="1">
            <a:off x="15834372" y="3760378"/>
            <a:ext cx="1454702" cy="3742745"/>
          </a:xfrm>
          <a:prstGeom prst="bentConnector3">
            <a:avLst>
              <a:gd name="adj1" fmla="val 50000"/>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D6A679DB-AE3F-7D45-8579-0004930B646D}"/>
              </a:ext>
            </a:extLst>
          </p:cNvPr>
          <p:cNvCxnSpPr>
            <a:cxnSpLocks/>
            <a:stCxn id="20" idx="0"/>
            <a:endCxn id="13" idx="2"/>
          </p:cNvCxnSpPr>
          <p:nvPr/>
        </p:nvCxnSpPr>
        <p:spPr>
          <a:xfrm>
            <a:off x="15834372" y="7503124"/>
            <a:ext cx="1454702" cy="1871374"/>
          </a:xfrm>
          <a:prstGeom prst="bentConnector3">
            <a:avLst>
              <a:gd name="adj1" fmla="val 50000"/>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4345DDDD-5C93-2A45-B385-66A3FDD98FA5}"/>
              </a:ext>
            </a:extLst>
          </p:cNvPr>
          <p:cNvCxnSpPr>
            <a:cxnSpLocks/>
            <a:stCxn id="20" idx="0"/>
            <a:endCxn id="14" idx="2"/>
          </p:cNvCxnSpPr>
          <p:nvPr/>
        </p:nvCxnSpPr>
        <p:spPr>
          <a:xfrm>
            <a:off x="15834372" y="7503124"/>
            <a:ext cx="1454702" cy="3742747"/>
          </a:xfrm>
          <a:prstGeom prst="bentConnector3">
            <a:avLst>
              <a:gd name="adj1" fmla="val 50000"/>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8FD72B32-E697-F245-A60C-F25B6491583C}"/>
              </a:ext>
            </a:extLst>
          </p:cNvPr>
          <p:cNvCxnSpPr>
            <a:cxnSpLocks/>
            <a:stCxn id="20" idx="0"/>
            <a:endCxn id="11" idx="2"/>
          </p:cNvCxnSpPr>
          <p:nvPr/>
        </p:nvCxnSpPr>
        <p:spPr>
          <a:xfrm flipV="1">
            <a:off x="15834372" y="5631752"/>
            <a:ext cx="1454702" cy="1871372"/>
          </a:xfrm>
          <a:prstGeom prst="bentConnector3">
            <a:avLst>
              <a:gd name="adj1" fmla="val 50000"/>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09B17FBF-36C3-2F43-9320-956C52958051}"/>
              </a:ext>
            </a:extLst>
          </p:cNvPr>
          <p:cNvCxnSpPr>
            <a:cxnSpLocks/>
            <a:stCxn id="12" idx="2"/>
            <a:endCxn id="20" idx="0"/>
          </p:cNvCxnSpPr>
          <p:nvPr/>
        </p:nvCxnSpPr>
        <p:spPr>
          <a:xfrm rot="10800000">
            <a:off x="15834372" y="7503125"/>
            <a:ext cx="1454702" cy="1"/>
          </a:xfrm>
          <a:prstGeom prst="bentConnector3">
            <a:avLst>
              <a:gd name="adj1" fmla="val 50000"/>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Subtitle 2">
            <a:extLst>
              <a:ext uri="{FF2B5EF4-FFF2-40B4-BE49-F238E27FC236}">
                <a16:creationId xmlns:a16="http://schemas.microsoft.com/office/drawing/2014/main" id="{3B6125D6-170B-794F-9997-6465B53C2B99}"/>
              </a:ext>
            </a:extLst>
          </p:cNvPr>
          <p:cNvSpPr txBox="1">
            <a:spLocks/>
          </p:cNvSpPr>
          <p:nvPr/>
        </p:nvSpPr>
        <p:spPr>
          <a:xfrm>
            <a:off x="1547292" y="3265368"/>
            <a:ext cx="4075037" cy="990015"/>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200" b="1" dirty="0">
                <a:solidFill>
                  <a:schemeClr val="tx1">
                    <a:lumMod val="95000"/>
                    <a:lumOff val="5000"/>
                  </a:schemeClr>
                </a:solidFill>
                <a:latin typeface="Candara" panose="020E0502030303020204" pitchFamily="34" charset="0"/>
                <a:ea typeface="Lato Light" panose="020F0502020204030203" pitchFamily="34" charset="0"/>
                <a:cs typeface="Lato Light" panose="020F0502020204030203" pitchFamily="34" charset="0"/>
              </a:rPr>
              <a:t>DIVERSITY IN THE ENERGY SUPPLY MIX</a:t>
            </a:r>
          </a:p>
        </p:txBody>
      </p:sp>
      <p:sp>
        <p:nvSpPr>
          <p:cNvPr id="62" name="Subtitle 2">
            <a:extLst>
              <a:ext uri="{FF2B5EF4-FFF2-40B4-BE49-F238E27FC236}">
                <a16:creationId xmlns:a16="http://schemas.microsoft.com/office/drawing/2014/main" id="{94A8BB5C-24B7-9646-B597-941B4E65E9D6}"/>
              </a:ext>
            </a:extLst>
          </p:cNvPr>
          <p:cNvSpPr txBox="1">
            <a:spLocks/>
          </p:cNvSpPr>
          <p:nvPr/>
        </p:nvSpPr>
        <p:spPr>
          <a:xfrm>
            <a:off x="1547292" y="4687900"/>
            <a:ext cx="4075037" cy="1887696"/>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200" b="1" dirty="0">
                <a:solidFill>
                  <a:schemeClr val="tx1">
                    <a:lumMod val="95000"/>
                    <a:lumOff val="5000"/>
                  </a:schemeClr>
                </a:solidFill>
                <a:latin typeface="Candara" panose="020E0502030303020204" pitchFamily="34" charset="0"/>
                <a:ea typeface="Lato Light" panose="020F0502020204030203" pitchFamily="34" charset="0"/>
                <a:cs typeface="Lato Light" panose="020F0502020204030203" pitchFamily="34" charset="0"/>
              </a:rPr>
              <a:t>OPPORTUNITY TO COMMERCIALIZE THE RENEWABLE ENERGY CARBON CREDIT </a:t>
            </a:r>
          </a:p>
        </p:txBody>
      </p:sp>
      <p:sp>
        <p:nvSpPr>
          <p:cNvPr id="63" name="Subtitle 2">
            <a:extLst>
              <a:ext uri="{FF2B5EF4-FFF2-40B4-BE49-F238E27FC236}">
                <a16:creationId xmlns:a16="http://schemas.microsoft.com/office/drawing/2014/main" id="{FB7C213A-B345-6147-95F0-75E4B1952901}"/>
              </a:ext>
            </a:extLst>
          </p:cNvPr>
          <p:cNvSpPr txBox="1">
            <a:spLocks/>
          </p:cNvSpPr>
          <p:nvPr/>
        </p:nvSpPr>
        <p:spPr>
          <a:xfrm>
            <a:off x="1547292" y="6812752"/>
            <a:ext cx="4075037" cy="1438855"/>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200" b="1" dirty="0">
                <a:solidFill>
                  <a:schemeClr val="tx1">
                    <a:lumMod val="95000"/>
                    <a:lumOff val="5000"/>
                  </a:schemeClr>
                </a:solidFill>
                <a:latin typeface="Candara" panose="020E0502030303020204" pitchFamily="34" charset="0"/>
                <a:ea typeface="Lato Light" panose="020F0502020204030203" pitchFamily="34" charset="0"/>
                <a:cs typeface="Lato Light" panose="020F0502020204030203" pitchFamily="34" charset="0"/>
              </a:rPr>
              <a:t>IMPROVEMENT IN AIR QUALITY AND HEALTH</a:t>
            </a:r>
          </a:p>
        </p:txBody>
      </p:sp>
      <p:sp>
        <p:nvSpPr>
          <p:cNvPr id="64" name="Subtitle 2">
            <a:extLst>
              <a:ext uri="{FF2B5EF4-FFF2-40B4-BE49-F238E27FC236}">
                <a16:creationId xmlns:a16="http://schemas.microsoft.com/office/drawing/2014/main" id="{EB4EBEE7-F7A2-0A42-BF89-7428F761A808}"/>
              </a:ext>
            </a:extLst>
          </p:cNvPr>
          <p:cNvSpPr txBox="1">
            <a:spLocks/>
          </p:cNvSpPr>
          <p:nvPr/>
        </p:nvSpPr>
        <p:spPr>
          <a:xfrm>
            <a:off x="1547292" y="8430646"/>
            <a:ext cx="4075037" cy="1887696"/>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200" b="1" dirty="0">
                <a:solidFill>
                  <a:schemeClr val="tx1">
                    <a:lumMod val="95000"/>
                    <a:lumOff val="5000"/>
                  </a:schemeClr>
                </a:solidFill>
                <a:latin typeface="Candara" panose="020E0502030303020204" pitchFamily="34" charset="0"/>
                <a:ea typeface="Lato Light" panose="020F0502020204030203" pitchFamily="34" charset="0"/>
                <a:cs typeface="Lato Light" panose="020F0502020204030203" pitchFamily="34" charset="0"/>
              </a:rPr>
              <a:t>CONTRIBUTE TO THE REDUCTION OF COST OF ENERGY IN THE LONG TERM</a:t>
            </a:r>
          </a:p>
        </p:txBody>
      </p:sp>
      <p:sp>
        <p:nvSpPr>
          <p:cNvPr id="65" name="Subtitle 2">
            <a:extLst>
              <a:ext uri="{FF2B5EF4-FFF2-40B4-BE49-F238E27FC236}">
                <a16:creationId xmlns:a16="http://schemas.microsoft.com/office/drawing/2014/main" id="{F1FEDD10-FEC3-D748-8FCD-7CCFACE90ABF}"/>
              </a:ext>
            </a:extLst>
          </p:cNvPr>
          <p:cNvSpPr txBox="1">
            <a:spLocks/>
          </p:cNvSpPr>
          <p:nvPr/>
        </p:nvSpPr>
        <p:spPr>
          <a:xfrm>
            <a:off x="1547292" y="10750860"/>
            <a:ext cx="4075037" cy="990015"/>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200" b="1" dirty="0">
                <a:solidFill>
                  <a:schemeClr val="tx1">
                    <a:lumMod val="95000"/>
                    <a:lumOff val="5000"/>
                  </a:schemeClr>
                </a:solidFill>
                <a:latin typeface="Candara" panose="020E0502030303020204" pitchFamily="34" charset="0"/>
                <a:ea typeface="Lato Light" panose="020F0502020204030203" pitchFamily="34" charset="0"/>
                <a:cs typeface="Lato Light" panose="020F0502020204030203" pitchFamily="34" charset="0"/>
              </a:rPr>
              <a:t>CREATION OF NEW JOB OPPORTUNITIES </a:t>
            </a:r>
          </a:p>
        </p:txBody>
      </p:sp>
      <p:sp>
        <p:nvSpPr>
          <p:cNvPr id="66" name="Subtitle 2">
            <a:extLst>
              <a:ext uri="{FF2B5EF4-FFF2-40B4-BE49-F238E27FC236}">
                <a16:creationId xmlns:a16="http://schemas.microsoft.com/office/drawing/2014/main" id="{96C8E8FD-553C-3A43-91B4-57AD5892E394}"/>
              </a:ext>
            </a:extLst>
          </p:cNvPr>
          <p:cNvSpPr txBox="1">
            <a:spLocks/>
          </p:cNvSpPr>
          <p:nvPr/>
        </p:nvSpPr>
        <p:spPr>
          <a:xfrm>
            <a:off x="18787468" y="3265368"/>
            <a:ext cx="4075037" cy="990015"/>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200" b="1" dirty="0">
                <a:solidFill>
                  <a:schemeClr val="tx1">
                    <a:lumMod val="95000"/>
                    <a:lumOff val="5000"/>
                  </a:schemeClr>
                </a:solidFill>
                <a:latin typeface="Candara" panose="020E0502030303020204" pitchFamily="34" charset="0"/>
                <a:ea typeface="Lato Light" panose="020F0502020204030203" pitchFamily="34" charset="0"/>
                <a:cs typeface="Lato Light" panose="020F0502020204030203" pitchFamily="34" charset="0"/>
              </a:rPr>
              <a:t>POTENTIAL THREAT TO ENERGY SECURITY</a:t>
            </a:r>
          </a:p>
        </p:txBody>
      </p:sp>
      <p:sp>
        <p:nvSpPr>
          <p:cNvPr id="67" name="Subtitle 2">
            <a:extLst>
              <a:ext uri="{FF2B5EF4-FFF2-40B4-BE49-F238E27FC236}">
                <a16:creationId xmlns:a16="http://schemas.microsoft.com/office/drawing/2014/main" id="{E0E1EE52-D8E2-D541-AECE-BE1B884776B1}"/>
              </a:ext>
            </a:extLst>
          </p:cNvPr>
          <p:cNvSpPr txBox="1">
            <a:spLocks/>
          </p:cNvSpPr>
          <p:nvPr/>
        </p:nvSpPr>
        <p:spPr>
          <a:xfrm>
            <a:off x="18787468" y="4912320"/>
            <a:ext cx="4075037" cy="1438855"/>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200" b="1" dirty="0">
                <a:solidFill>
                  <a:schemeClr val="tx1">
                    <a:lumMod val="95000"/>
                    <a:lumOff val="5000"/>
                  </a:schemeClr>
                </a:solidFill>
                <a:latin typeface="Candara" panose="020E0502030303020204" pitchFamily="34" charset="0"/>
                <a:ea typeface="Lato Light" panose="020F0502020204030203" pitchFamily="34" charset="0"/>
                <a:cs typeface="Lato Light" panose="020F0502020204030203" pitchFamily="34" charset="0"/>
              </a:rPr>
              <a:t>REDUCED FUNDING FOR FOSSIL RELATED PROJECTS</a:t>
            </a:r>
          </a:p>
        </p:txBody>
      </p:sp>
      <p:sp>
        <p:nvSpPr>
          <p:cNvPr id="68" name="Subtitle 2">
            <a:extLst>
              <a:ext uri="{FF2B5EF4-FFF2-40B4-BE49-F238E27FC236}">
                <a16:creationId xmlns:a16="http://schemas.microsoft.com/office/drawing/2014/main" id="{18C2D4D2-83C7-4B40-960C-6B9D035E8A1F}"/>
              </a:ext>
            </a:extLst>
          </p:cNvPr>
          <p:cNvSpPr txBox="1">
            <a:spLocks/>
          </p:cNvSpPr>
          <p:nvPr/>
        </p:nvSpPr>
        <p:spPr>
          <a:xfrm>
            <a:off x="18787468" y="7037172"/>
            <a:ext cx="4075037" cy="990015"/>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200" b="1" dirty="0">
                <a:solidFill>
                  <a:schemeClr val="tx1">
                    <a:lumMod val="95000"/>
                    <a:lumOff val="5000"/>
                  </a:schemeClr>
                </a:solidFill>
                <a:latin typeface="Candara" panose="020E0502030303020204" pitchFamily="34" charset="0"/>
                <a:ea typeface="Lato Light" panose="020F0502020204030203" pitchFamily="34" charset="0"/>
                <a:cs typeface="Lato Light" panose="020F0502020204030203" pitchFamily="34" charset="0"/>
              </a:rPr>
              <a:t>POTENTIAL OF STRANDED ASSETS</a:t>
            </a:r>
          </a:p>
        </p:txBody>
      </p:sp>
      <p:sp>
        <p:nvSpPr>
          <p:cNvPr id="69" name="Subtitle 2">
            <a:extLst>
              <a:ext uri="{FF2B5EF4-FFF2-40B4-BE49-F238E27FC236}">
                <a16:creationId xmlns:a16="http://schemas.microsoft.com/office/drawing/2014/main" id="{F797F113-DC2F-4E40-A6B3-E69265039F11}"/>
              </a:ext>
            </a:extLst>
          </p:cNvPr>
          <p:cNvSpPr txBox="1">
            <a:spLocks/>
          </p:cNvSpPr>
          <p:nvPr/>
        </p:nvSpPr>
        <p:spPr>
          <a:xfrm>
            <a:off x="18787468" y="8655066"/>
            <a:ext cx="4075037" cy="1438855"/>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200" b="1" dirty="0">
                <a:solidFill>
                  <a:schemeClr val="tx1">
                    <a:lumMod val="95000"/>
                    <a:lumOff val="5000"/>
                  </a:schemeClr>
                </a:solidFill>
                <a:latin typeface="Candara" panose="020E0502030303020204" pitchFamily="34" charset="0"/>
                <a:ea typeface="Lato Light" panose="020F0502020204030203" pitchFamily="34" charset="0"/>
                <a:cs typeface="Lato Light" panose="020F0502020204030203" pitchFamily="34" charset="0"/>
              </a:rPr>
              <a:t>JOB LOSSES IN THE FOSSIL FUEL INDUSTRY</a:t>
            </a:r>
          </a:p>
        </p:txBody>
      </p:sp>
      <p:sp>
        <p:nvSpPr>
          <p:cNvPr id="70" name="Subtitle 2">
            <a:extLst>
              <a:ext uri="{FF2B5EF4-FFF2-40B4-BE49-F238E27FC236}">
                <a16:creationId xmlns:a16="http://schemas.microsoft.com/office/drawing/2014/main" id="{8E206635-E8AD-9B45-9496-D7B84EF5BC6C}"/>
              </a:ext>
            </a:extLst>
          </p:cNvPr>
          <p:cNvSpPr txBox="1">
            <a:spLocks/>
          </p:cNvSpPr>
          <p:nvPr/>
        </p:nvSpPr>
        <p:spPr>
          <a:xfrm>
            <a:off x="18787468" y="10750860"/>
            <a:ext cx="4075037" cy="990015"/>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200" b="1" dirty="0">
                <a:solidFill>
                  <a:schemeClr val="tx1">
                    <a:lumMod val="95000"/>
                    <a:lumOff val="5000"/>
                  </a:schemeClr>
                </a:solidFill>
                <a:latin typeface="Candara" panose="020E0502030303020204" pitchFamily="34" charset="0"/>
                <a:ea typeface="Lato Light" panose="020F0502020204030203" pitchFamily="34" charset="0"/>
                <a:cs typeface="Lato Light" panose="020F0502020204030203" pitchFamily="34" charset="0"/>
              </a:rPr>
              <a:t>POTENTIAL REVENUE LOSS</a:t>
            </a:r>
          </a:p>
        </p:txBody>
      </p:sp>
    </p:spTree>
    <p:extLst>
      <p:ext uri="{BB962C8B-B14F-4D97-AF65-F5344CB8AC3E}">
        <p14:creationId xmlns:p14="http://schemas.microsoft.com/office/powerpoint/2010/main" val="139435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5"/>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8"/>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9"/>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10"/>
                                        </p:tgtEl>
                                        <p:attrNameLst>
                                          <p:attrName>r</p:attrName>
                                        </p:attrNameLst>
                                      </p:cBhvr>
                                    </p:animRot>
                                  </p:childTnLst>
                                </p:cTn>
                              </p:par>
                              <p:par>
                                <p:cTn id="13" presetID="8" presetClass="emph" presetSubtype="0" fill="hold" grpId="0" nodeType="withEffect">
                                  <p:stCondLst>
                                    <p:cond delay="0"/>
                                  </p:stCondLst>
                                  <p:childTnLst>
                                    <p:animRot by="21600000">
                                      <p:cBhvr>
                                        <p:cTn id="14" dur="2000" fill="hold"/>
                                        <p:tgtEl>
                                          <p:spTgt spid="11"/>
                                        </p:tgtEl>
                                        <p:attrNameLst>
                                          <p:attrName>r</p:attrName>
                                        </p:attrNameLst>
                                      </p:cBhvr>
                                    </p:animRot>
                                  </p:childTnLst>
                                </p:cTn>
                              </p:par>
                              <p:par>
                                <p:cTn id="15" presetID="8" presetClass="emph" presetSubtype="0" fill="hold" grpId="0" nodeType="withEffect">
                                  <p:stCondLst>
                                    <p:cond delay="0"/>
                                  </p:stCondLst>
                                  <p:childTnLst>
                                    <p:animRot by="21600000">
                                      <p:cBhvr>
                                        <p:cTn id="16" dur="2000" fill="hold"/>
                                        <p:tgtEl>
                                          <p:spTgt spid="12"/>
                                        </p:tgtEl>
                                        <p:attrNameLst>
                                          <p:attrName>r</p:attrName>
                                        </p:attrNameLst>
                                      </p:cBhvr>
                                    </p:animRot>
                                  </p:childTnLst>
                                </p:cTn>
                              </p:par>
                              <p:par>
                                <p:cTn id="17" presetID="8" presetClass="emph" presetSubtype="0" fill="hold" grpId="0" nodeType="withEffect">
                                  <p:stCondLst>
                                    <p:cond delay="0"/>
                                  </p:stCondLst>
                                  <p:childTnLst>
                                    <p:animRot by="21600000">
                                      <p:cBhvr>
                                        <p:cTn id="18" dur="2000" fill="hold"/>
                                        <p:tgtEl>
                                          <p:spTgt spid="13"/>
                                        </p:tgtEl>
                                        <p:attrNameLst>
                                          <p:attrName>r</p:attrName>
                                        </p:attrNameLst>
                                      </p:cBhvr>
                                    </p:animRot>
                                  </p:childTnLst>
                                </p:cTn>
                              </p:par>
                              <p:par>
                                <p:cTn id="19" presetID="8" presetClass="emph" presetSubtype="0" fill="hold" grpId="0" nodeType="withEffect">
                                  <p:stCondLst>
                                    <p:cond delay="0"/>
                                  </p:stCondLst>
                                  <p:childTnLst>
                                    <p:animRot by="21600000">
                                      <p:cBhvr>
                                        <p:cTn id="20" dur="2000" fill="hold"/>
                                        <p:tgtEl>
                                          <p:spTgt spid="14"/>
                                        </p:tgtEl>
                                        <p:attrNameLst>
                                          <p:attrName>r</p:attrName>
                                        </p:attrNameLst>
                                      </p:cBhvr>
                                    </p:animRot>
                                  </p:childTnLst>
                                </p:cTn>
                              </p:par>
                              <p:par>
                                <p:cTn id="21" presetID="8" presetClass="emph" presetSubtype="0" fill="hold" grpId="0" nodeType="withEffect">
                                  <p:stCondLst>
                                    <p:cond delay="0"/>
                                  </p:stCondLst>
                                  <p:childTnLst>
                                    <p:animRot by="21600000">
                                      <p:cBhvr>
                                        <p:cTn id="22" dur="2000" fill="hold"/>
                                        <p:tgtEl>
                                          <p:spTgt spid="15"/>
                                        </p:tgtEl>
                                        <p:attrNameLst>
                                          <p:attrName>r</p:attrName>
                                        </p:attrNameLst>
                                      </p:cBhvr>
                                    </p:animRot>
                                  </p:childTnLst>
                                </p:cTn>
                              </p:par>
                              <p:par>
                                <p:cTn id="23" presetID="8" presetClass="emph" presetSubtype="0" fill="hold" grpId="0" nodeType="withEffect">
                                  <p:stCondLst>
                                    <p:cond delay="0"/>
                                  </p:stCondLst>
                                  <p:childTnLst>
                                    <p:animRot by="21600000">
                                      <p:cBhvr>
                                        <p:cTn id="24" dur="2000" fill="hold"/>
                                        <p:tgtEl>
                                          <p:spTgt spid="16"/>
                                        </p:tgtEl>
                                        <p:attrNameLst>
                                          <p:attrName>r</p:attrName>
                                        </p:attrNameLst>
                                      </p:cBhvr>
                                    </p:animRot>
                                  </p:childTnLst>
                                </p:cTn>
                              </p:par>
                              <p:par>
                                <p:cTn id="25" presetID="8" presetClass="emph" presetSubtype="0" fill="hold" grpId="0" nodeType="withEffect">
                                  <p:stCondLst>
                                    <p:cond delay="0"/>
                                  </p:stCondLst>
                                  <p:childTnLst>
                                    <p:animRot by="21600000">
                                      <p:cBhvr>
                                        <p:cTn id="26" dur="2000" fill="hold"/>
                                        <p:tgtEl>
                                          <p:spTgt spid="17"/>
                                        </p:tgtEl>
                                        <p:attrNameLst>
                                          <p:attrName>r</p:attrName>
                                        </p:attrNameLst>
                                      </p:cBhvr>
                                    </p:animRot>
                                  </p:childTnLst>
                                </p:cTn>
                              </p:par>
                              <p:par>
                                <p:cTn id="27" presetID="8" presetClass="emph" presetSubtype="0" fill="hold" grpId="0" nodeType="withEffect">
                                  <p:stCondLst>
                                    <p:cond delay="0"/>
                                  </p:stCondLst>
                                  <p:childTnLst>
                                    <p:animRot by="21600000">
                                      <p:cBhvr>
                                        <p:cTn id="28" dur="2000" fill="hold"/>
                                        <p:tgtEl>
                                          <p:spTgt spid="18"/>
                                        </p:tgtEl>
                                        <p:attrNameLst>
                                          <p:attrName>r</p:attrName>
                                        </p:attrNameLst>
                                      </p:cBhvr>
                                    </p:animRot>
                                  </p:childTnLst>
                                </p:cTn>
                              </p:par>
                              <p:par>
                                <p:cTn id="29" presetID="8" presetClass="emph" presetSubtype="0" fill="hold" grpId="0" nodeType="withEffect">
                                  <p:stCondLst>
                                    <p:cond delay="0"/>
                                  </p:stCondLst>
                                  <p:childTnLst>
                                    <p:animRot by="21600000">
                                      <p:cBhvr>
                                        <p:cTn id="30" dur="2000" fill="hold"/>
                                        <p:tgtEl>
                                          <p:spTgt spid="19"/>
                                        </p:tgtEl>
                                        <p:attrNameLst>
                                          <p:attrName>r</p:attrName>
                                        </p:attrNameLst>
                                      </p:cBhvr>
                                    </p:animRot>
                                  </p:childTnLst>
                                </p:cTn>
                              </p:par>
                              <p:par>
                                <p:cTn id="31" presetID="8" presetClass="emph" presetSubtype="0" fill="hold" nodeType="withEffect">
                                  <p:stCondLst>
                                    <p:cond delay="0"/>
                                  </p:stCondLst>
                                  <p:childTnLst>
                                    <p:animRot by="21600000">
                                      <p:cBhvr>
                                        <p:cTn id="32" dur="2000" fill="hold"/>
                                        <p:tgtEl>
                                          <p:spTgt spid="22"/>
                                        </p:tgtEl>
                                        <p:attrNameLst>
                                          <p:attrName>r</p:attrName>
                                        </p:attrNameLst>
                                      </p:cBhvr>
                                    </p:animRot>
                                  </p:childTnLst>
                                </p:cTn>
                              </p:par>
                              <p:par>
                                <p:cTn id="33" presetID="8" presetClass="emph" presetSubtype="0" fill="hold" nodeType="withEffect">
                                  <p:stCondLst>
                                    <p:cond delay="0"/>
                                  </p:stCondLst>
                                  <p:childTnLst>
                                    <p:animRot by="21600000">
                                      <p:cBhvr>
                                        <p:cTn id="34" dur="2000" fill="hold"/>
                                        <p:tgtEl>
                                          <p:spTgt spid="24"/>
                                        </p:tgtEl>
                                        <p:attrNameLst>
                                          <p:attrName>r</p:attrName>
                                        </p:attrNameLst>
                                      </p:cBhvr>
                                    </p:animRot>
                                  </p:childTnLst>
                                </p:cTn>
                              </p:par>
                              <p:par>
                                <p:cTn id="35" presetID="8" presetClass="emph" presetSubtype="0" fill="hold" nodeType="withEffect">
                                  <p:stCondLst>
                                    <p:cond delay="0"/>
                                  </p:stCondLst>
                                  <p:childTnLst>
                                    <p:animRot by="21600000">
                                      <p:cBhvr>
                                        <p:cTn id="36" dur="2000" fill="hold"/>
                                        <p:tgtEl>
                                          <p:spTgt spid="25"/>
                                        </p:tgtEl>
                                        <p:attrNameLst>
                                          <p:attrName>r</p:attrName>
                                        </p:attrNameLst>
                                      </p:cBhvr>
                                    </p:animRot>
                                  </p:childTnLst>
                                </p:cTn>
                              </p:par>
                              <p:par>
                                <p:cTn id="37" presetID="8" presetClass="emph" presetSubtype="0" fill="hold" nodeType="withEffect">
                                  <p:stCondLst>
                                    <p:cond delay="0"/>
                                  </p:stCondLst>
                                  <p:childTnLst>
                                    <p:animRot by="21600000">
                                      <p:cBhvr>
                                        <p:cTn id="38" dur="2000" fill="hold"/>
                                        <p:tgtEl>
                                          <p:spTgt spid="30"/>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31"/>
                                        </p:tgtEl>
                                        <p:attrNameLst>
                                          <p:attrName>r</p:attrName>
                                        </p:attrNameLst>
                                      </p:cBhvr>
                                    </p:animRot>
                                  </p:childTnLst>
                                </p:cTn>
                              </p:par>
                              <p:par>
                                <p:cTn id="41" presetID="8" presetClass="emph" presetSubtype="0" fill="hold" nodeType="withEffect">
                                  <p:stCondLst>
                                    <p:cond delay="0"/>
                                  </p:stCondLst>
                                  <p:childTnLst>
                                    <p:animRot by="21600000">
                                      <p:cBhvr>
                                        <p:cTn id="42" dur="2000" fill="hold"/>
                                        <p:tgtEl>
                                          <p:spTgt spid="36"/>
                                        </p:tgtEl>
                                        <p:attrNameLst>
                                          <p:attrName>r</p:attrName>
                                        </p:attrNameLst>
                                      </p:cBhvr>
                                    </p:animRot>
                                  </p:childTnLst>
                                </p:cTn>
                              </p:par>
                              <p:par>
                                <p:cTn id="43" presetID="8" presetClass="emph" presetSubtype="0" fill="hold" nodeType="withEffect">
                                  <p:stCondLst>
                                    <p:cond delay="0"/>
                                  </p:stCondLst>
                                  <p:childTnLst>
                                    <p:animRot by="21600000">
                                      <p:cBhvr>
                                        <p:cTn id="44" dur="2000" fill="hold"/>
                                        <p:tgtEl>
                                          <p:spTgt spid="37"/>
                                        </p:tgtEl>
                                        <p:attrNameLst>
                                          <p:attrName>r</p:attrName>
                                        </p:attrNameLst>
                                      </p:cBhvr>
                                    </p:animRot>
                                  </p:childTnLst>
                                </p:cTn>
                              </p:par>
                              <p:par>
                                <p:cTn id="45" presetID="8" presetClass="emph" presetSubtype="0" fill="hold" nodeType="withEffect">
                                  <p:stCondLst>
                                    <p:cond delay="0"/>
                                  </p:stCondLst>
                                  <p:childTnLst>
                                    <p:animRot by="21600000">
                                      <p:cBhvr>
                                        <p:cTn id="46" dur="2000" fill="hold"/>
                                        <p:tgtEl>
                                          <p:spTgt spid="38"/>
                                        </p:tgtEl>
                                        <p:attrNameLst>
                                          <p:attrName>r</p:attrName>
                                        </p:attrNameLst>
                                      </p:cBhvr>
                                    </p:animRot>
                                  </p:childTnLst>
                                </p:cTn>
                              </p:par>
                              <p:par>
                                <p:cTn id="47" presetID="8" presetClass="emph" presetSubtype="0" fill="hold" nodeType="withEffect">
                                  <p:stCondLst>
                                    <p:cond delay="0"/>
                                  </p:stCondLst>
                                  <p:childTnLst>
                                    <p:animRot by="21600000">
                                      <p:cBhvr>
                                        <p:cTn id="48" dur="2000" fill="hold"/>
                                        <p:tgtEl>
                                          <p:spTgt spid="39"/>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48"/>
                                        </p:tgtEl>
                                        <p:attrNameLst>
                                          <p:attrName>r</p:attrName>
                                        </p:attrNameLst>
                                      </p:cBhvr>
                                    </p:animRot>
                                  </p:childTnLst>
                                </p:cTn>
                              </p:par>
                              <p:par>
                                <p:cTn id="51" presetID="8" presetClass="emph" presetSubtype="0" fill="hold" grpId="0" nodeType="withEffect">
                                  <p:stCondLst>
                                    <p:cond delay="0"/>
                                  </p:stCondLst>
                                  <p:childTnLst>
                                    <p:animRot by="21600000">
                                      <p:cBhvr>
                                        <p:cTn id="52" dur="2000" fill="hold"/>
                                        <p:tgtEl>
                                          <p:spTgt spid="61"/>
                                        </p:tgtEl>
                                        <p:attrNameLst>
                                          <p:attrName>r</p:attrName>
                                        </p:attrNameLst>
                                      </p:cBhvr>
                                    </p:animRot>
                                  </p:childTnLst>
                                </p:cTn>
                              </p:par>
                              <p:par>
                                <p:cTn id="53" presetID="8" presetClass="emph" presetSubtype="0" fill="hold" grpId="0" nodeType="withEffect">
                                  <p:stCondLst>
                                    <p:cond delay="0"/>
                                  </p:stCondLst>
                                  <p:childTnLst>
                                    <p:animRot by="21600000">
                                      <p:cBhvr>
                                        <p:cTn id="54" dur="2000" fill="hold"/>
                                        <p:tgtEl>
                                          <p:spTgt spid="62"/>
                                        </p:tgtEl>
                                        <p:attrNameLst>
                                          <p:attrName>r</p:attrName>
                                        </p:attrNameLst>
                                      </p:cBhvr>
                                    </p:animRot>
                                  </p:childTnLst>
                                </p:cTn>
                              </p:par>
                              <p:par>
                                <p:cTn id="55" presetID="8" presetClass="emph" presetSubtype="0" fill="hold" grpId="0" nodeType="withEffect">
                                  <p:stCondLst>
                                    <p:cond delay="0"/>
                                  </p:stCondLst>
                                  <p:childTnLst>
                                    <p:animRot by="21600000">
                                      <p:cBhvr>
                                        <p:cTn id="56" dur="2000" fill="hold"/>
                                        <p:tgtEl>
                                          <p:spTgt spid="63"/>
                                        </p:tgtEl>
                                        <p:attrNameLst>
                                          <p:attrName>r</p:attrName>
                                        </p:attrNameLst>
                                      </p:cBhvr>
                                    </p:animRot>
                                  </p:childTnLst>
                                </p:cTn>
                              </p:par>
                              <p:par>
                                <p:cTn id="57" presetID="8" presetClass="emph" presetSubtype="0" fill="hold" grpId="0" nodeType="withEffect">
                                  <p:stCondLst>
                                    <p:cond delay="0"/>
                                  </p:stCondLst>
                                  <p:childTnLst>
                                    <p:animRot by="21600000">
                                      <p:cBhvr>
                                        <p:cTn id="58" dur="2000" fill="hold"/>
                                        <p:tgtEl>
                                          <p:spTgt spid="64"/>
                                        </p:tgtEl>
                                        <p:attrNameLst>
                                          <p:attrName>r</p:attrName>
                                        </p:attrNameLst>
                                      </p:cBhvr>
                                    </p:animRot>
                                  </p:childTnLst>
                                </p:cTn>
                              </p:par>
                              <p:par>
                                <p:cTn id="59" presetID="8" presetClass="emph" presetSubtype="0" fill="hold" grpId="0" nodeType="withEffect">
                                  <p:stCondLst>
                                    <p:cond delay="0"/>
                                  </p:stCondLst>
                                  <p:childTnLst>
                                    <p:animRot by="21600000">
                                      <p:cBhvr>
                                        <p:cTn id="60" dur="2000" fill="hold"/>
                                        <p:tgtEl>
                                          <p:spTgt spid="65"/>
                                        </p:tgtEl>
                                        <p:attrNameLst>
                                          <p:attrName>r</p:attrName>
                                        </p:attrNameLst>
                                      </p:cBhvr>
                                    </p:animRot>
                                  </p:childTnLst>
                                </p:cTn>
                              </p:par>
                              <p:par>
                                <p:cTn id="61" presetID="8" presetClass="emph" presetSubtype="0" fill="hold" grpId="0" nodeType="withEffect">
                                  <p:stCondLst>
                                    <p:cond delay="0"/>
                                  </p:stCondLst>
                                  <p:childTnLst>
                                    <p:animRot by="21600000">
                                      <p:cBhvr>
                                        <p:cTn id="62" dur="2000" fill="hold"/>
                                        <p:tgtEl>
                                          <p:spTgt spid="66"/>
                                        </p:tgtEl>
                                        <p:attrNameLst>
                                          <p:attrName>r</p:attrName>
                                        </p:attrNameLst>
                                      </p:cBhvr>
                                    </p:animRot>
                                  </p:childTnLst>
                                </p:cTn>
                              </p:par>
                              <p:par>
                                <p:cTn id="63" presetID="8" presetClass="emph" presetSubtype="0" fill="hold" grpId="0" nodeType="withEffect">
                                  <p:stCondLst>
                                    <p:cond delay="0"/>
                                  </p:stCondLst>
                                  <p:childTnLst>
                                    <p:animRot by="21600000">
                                      <p:cBhvr>
                                        <p:cTn id="64" dur="2000" fill="hold"/>
                                        <p:tgtEl>
                                          <p:spTgt spid="67"/>
                                        </p:tgtEl>
                                        <p:attrNameLst>
                                          <p:attrName>r</p:attrName>
                                        </p:attrNameLst>
                                      </p:cBhvr>
                                    </p:animRot>
                                  </p:childTnLst>
                                </p:cTn>
                              </p:par>
                              <p:par>
                                <p:cTn id="65" presetID="8" presetClass="emph" presetSubtype="0" fill="hold" grpId="0" nodeType="withEffect">
                                  <p:stCondLst>
                                    <p:cond delay="0"/>
                                  </p:stCondLst>
                                  <p:childTnLst>
                                    <p:animRot by="21600000">
                                      <p:cBhvr>
                                        <p:cTn id="66" dur="2000" fill="hold"/>
                                        <p:tgtEl>
                                          <p:spTgt spid="68"/>
                                        </p:tgtEl>
                                        <p:attrNameLst>
                                          <p:attrName>r</p:attrName>
                                        </p:attrNameLst>
                                      </p:cBhvr>
                                    </p:animRot>
                                  </p:childTnLst>
                                </p:cTn>
                              </p:par>
                              <p:par>
                                <p:cTn id="67" presetID="8" presetClass="emph" presetSubtype="0" fill="hold" grpId="0" nodeType="withEffect">
                                  <p:stCondLst>
                                    <p:cond delay="0"/>
                                  </p:stCondLst>
                                  <p:childTnLst>
                                    <p:animRot by="21600000">
                                      <p:cBhvr>
                                        <p:cTn id="68" dur="2000" fill="hold"/>
                                        <p:tgtEl>
                                          <p:spTgt spid="69"/>
                                        </p:tgtEl>
                                        <p:attrNameLst>
                                          <p:attrName>r</p:attrName>
                                        </p:attrNameLst>
                                      </p:cBhvr>
                                    </p:animRot>
                                  </p:childTnLst>
                                </p:cTn>
                              </p:par>
                              <p:par>
                                <p:cTn id="69" presetID="8" presetClass="emph" presetSubtype="0" fill="hold" grpId="0" nodeType="withEffect">
                                  <p:stCondLst>
                                    <p:cond delay="0"/>
                                  </p:stCondLst>
                                  <p:childTnLst>
                                    <p:animRot by="21600000">
                                      <p:cBhvr>
                                        <p:cTn id="70" dur="2000" fill="hold"/>
                                        <p:tgtEl>
                                          <p:spTgt spid="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61" grpId="0"/>
      <p:bldP spid="62" grpId="0"/>
      <p:bldP spid="63" grpId="0"/>
      <p:bldP spid="64" grpId="0"/>
      <p:bldP spid="65" grpId="0"/>
      <p:bldP spid="66" grpId="0"/>
      <p:bldP spid="67" grpId="0"/>
      <p:bldP spid="68" grpId="0"/>
      <p:bldP spid="69" grpId="0"/>
      <p:bldP spid="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A5C0E4-5D26-2449-A10F-453E7395F8DE}"/>
              </a:ext>
            </a:extLst>
          </p:cNvPr>
          <p:cNvSpPr txBox="1"/>
          <p:nvPr/>
        </p:nvSpPr>
        <p:spPr>
          <a:xfrm>
            <a:off x="5799790" y="442640"/>
            <a:ext cx="13632257" cy="1077218"/>
          </a:xfrm>
          <a:prstGeom prst="rect">
            <a:avLst/>
          </a:prstGeom>
          <a:noFill/>
        </p:spPr>
        <p:txBody>
          <a:bodyPr wrap="none" rtlCol="0">
            <a:spAutoFit/>
          </a:bodyPr>
          <a:lstStyle/>
          <a:p>
            <a:pPr algn="ctr"/>
            <a:r>
              <a:rPr lang="en-US" sz="6400" b="1" dirty="0">
                <a:solidFill>
                  <a:schemeClr val="tx1">
                    <a:lumMod val="95000"/>
                    <a:lumOff val="5000"/>
                  </a:schemeClr>
                </a:solidFill>
                <a:latin typeface="Candara" panose="020E0502030303020204" pitchFamily="34" charset="0"/>
                <a:cs typeface="Poppins" pitchFamily="2" charset="77"/>
              </a:rPr>
              <a:t>CHALLENGES OF ENERGY TRANSITION</a:t>
            </a:r>
          </a:p>
        </p:txBody>
      </p:sp>
      <p:sp>
        <p:nvSpPr>
          <p:cNvPr id="4" name="Freeform 1">
            <a:extLst>
              <a:ext uri="{FF2B5EF4-FFF2-40B4-BE49-F238E27FC236}">
                <a16:creationId xmlns:a16="http://schemas.microsoft.com/office/drawing/2014/main" id="{F94E3785-0B80-1842-87C9-C61643A20C8C}"/>
              </a:ext>
            </a:extLst>
          </p:cNvPr>
          <p:cNvSpPr>
            <a:spLocks noChangeArrowheads="1"/>
          </p:cNvSpPr>
          <p:nvPr/>
        </p:nvSpPr>
        <p:spPr bwMode="auto">
          <a:xfrm>
            <a:off x="12168500" y="5918554"/>
            <a:ext cx="3287810" cy="3364076"/>
          </a:xfrm>
          <a:custGeom>
            <a:avLst/>
            <a:gdLst>
              <a:gd name="T0" fmla="*/ 7050 w 10886"/>
              <a:gd name="T1" fmla="*/ 7186 h 10717"/>
              <a:gd name="T2" fmla="*/ 3610 w 10886"/>
              <a:gd name="T3" fmla="*/ 6964 h 10717"/>
              <a:gd name="T4" fmla="*/ 3835 w 10886"/>
              <a:gd name="T5" fmla="*/ 3526 h 10717"/>
              <a:gd name="T6" fmla="*/ 7271 w 10886"/>
              <a:gd name="T7" fmla="*/ 3745 h 10717"/>
              <a:gd name="T8" fmla="*/ 10877 w 10886"/>
              <a:gd name="T9" fmla="*/ 5184 h 10717"/>
              <a:gd name="T10" fmla="*/ 10821 w 10886"/>
              <a:gd name="T11" fmla="*/ 4566 h 10717"/>
              <a:gd name="T12" fmla="*/ 9380 w 10886"/>
              <a:gd name="T13" fmla="*/ 3369 h 10717"/>
              <a:gd name="T14" fmla="*/ 10097 w 10886"/>
              <a:gd name="T15" fmla="*/ 2547 h 10717"/>
              <a:gd name="T16" fmla="*/ 8352 w 10886"/>
              <a:gd name="T17" fmla="*/ 2042 h 10717"/>
              <a:gd name="T18" fmla="*/ 7554 w 10886"/>
              <a:gd name="T19" fmla="*/ 345 h 10717"/>
              <a:gd name="T20" fmla="*/ 6383 w 10886"/>
              <a:gd name="T21" fmla="*/ 0 h 10717"/>
              <a:gd name="T22" fmla="*/ 4794 w 10886"/>
              <a:gd name="T23" fmla="*/ 994 h 10717"/>
              <a:gd name="T24" fmla="*/ 4238 w 10886"/>
              <a:gd name="T25" fmla="*/ 53 h 10717"/>
              <a:gd name="T26" fmla="*/ 3211 w 10886"/>
              <a:gd name="T27" fmla="*/ 1553 h 10717"/>
              <a:gd name="T28" fmla="*/ 1349 w 10886"/>
              <a:gd name="T29" fmla="*/ 1778 h 10717"/>
              <a:gd name="T30" fmla="*/ 637 w 10886"/>
              <a:gd name="T31" fmla="*/ 2814 h 10717"/>
              <a:gd name="T32" fmla="*/ 1092 w 10886"/>
              <a:gd name="T33" fmla="*/ 4631 h 10717"/>
              <a:gd name="T34" fmla="*/ 27 w 10886"/>
              <a:gd name="T35" fmla="*/ 4871 h 10717"/>
              <a:gd name="T36" fmla="*/ 7 w 10886"/>
              <a:gd name="T37" fmla="*/ 5527 h 10717"/>
              <a:gd name="T38" fmla="*/ 1137 w 10886"/>
              <a:gd name="T39" fmla="*/ 6308 h 10717"/>
              <a:gd name="T40" fmla="*/ 776 w 10886"/>
              <a:gd name="T41" fmla="*/ 8148 h 10717"/>
              <a:gd name="T42" fmla="*/ 1545 w 10886"/>
              <a:gd name="T43" fmla="*/ 9148 h 10717"/>
              <a:gd name="T44" fmla="*/ 3416 w 10886"/>
              <a:gd name="T45" fmla="*/ 9272 h 10717"/>
              <a:gd name="T46" fmla="*/ 3315 w 10886"/>
              <a:gd name="T47" fmla="*/ 10361 h 10717"/>
              <a:gd name="T48" fmla="*/ 5026 w 10886"/>
              <a:gd name="T49" fmla="*/ 9745 h 10717"/>
              <a:gd name="T50" fmla="*/ 6664 w 10886"/>
              <a:gd name="T51" fmla="*/ 10656 h 10717"/>
              <a:gd name="T52" fmla="*/ 7850 w 10886"/>
              <a:gd name="T53" fmla="*/ 10232 h 10717"/>
              <a:gd name="T54" fmla="*/ 8545 w 10886"/>
              <a:gd name="T55" fmla="*/ 8490 h 10717"/>
              <a:gd name="T56" fmla="*/ 9548 w 10886"/>
              <a:gd name="T57" fmla="*/ 8920 h 10717"/>
              <a:gd name="T58" fmla="*/ 9491 w 10886"/>
              <a:gd name="T59" fmla="*/ 7105 h 10717"/>
              <a:gd name="T60" fmla="*/ 10860 w 10886"/>
              <a:gd name="T61" fmla="*/ 5823 h 10717"/>
              <a:gd name="T62" fmla="*/ 10877 w 10886"/>
              <a:gd name="T63" fmla="*/ 5184 h 10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86" h="10717">
                <a:moveTo>
                  <a:pt x="7050" y="7186"/>
                </a:moveTo>
                <a:lnTo>
                  <a:pt x="7050" y="7186"/>
                </a:lnTo>
                <a:cubicBezTo>
                  <a:pt x="6040" y="8073"/>
                  <a:pt x="4501" y="7979"/>
                  <a:pt x="3610" y="6964"/>
                </a:cubicBezTo>
                <a:lnTo>
                  <a:pt x="3610" y="6964"/>
                </a:lnTo>
                <a:cubicBezTo>
                  <a:pt x="2724" y="5949"/>
                  <a:pt x="2822" y="4412"/>
                  <a:pt x="3835" y="3526"/>
                </a:cubicBezTo>
                <a:lnTo>
                  <a:pt x="3835" y="3526"/>
                </a:lnTo>
                <a:cubicBezTo>
                  <a:pt x="4844" y="2634"/>
                  <a:pt x="6384" y="2734"/>
                  <a:pt x="7271" y="3745"/>
                </a:cubicBezTo>
                <a:lnTo>
                  <a:pt x="7271" y="3745"/>
                </a:lnTo>
                <a:cubicBezTo>
                  <a:pt x="8164" y="4758"/>
                  <a:pt x="8062" y="6299"/>
                  <a:pt x="7050" y="7186"/>
                </a:cubicBezTo>
                <a:close/>
                <a:moveTo>
                  <a:pt x="10877" y="5184"/>
                </a:moveTo>
                <a:lnTo>
                  <a:pt x="10877" y="5184"/>
                </a:lnTo>
                <a:cubicBezTo>
                  <a:pt x="10872" y="4975"/>
                  <a:pt x="10852" y="4769"/>
                  <a:pt x="10821" y="4566"/>
                </a:cubicBezTo>
                <a:lnTo>
                  <a:pt x="9744" y="4388"/>
                </a:lnTo>
                <a:lnTo>
                  <a:pt x="9380" y="3369"/>
                </a:lnTo>
                <a:lnTo>
                  <a:pt x="10097" y="2547"/>
                </a:lnTo>
                <a:lnTo>
                  <a:pt x="10097" y="2547"/>
                </a:lnTo>
                <a:cubicBezTo>
                  <a:pt x="9880" y="2185"/>
                  <a:pt x="9620" y="1852"/>
                  <a:pt x="9328" y="1552"/>
                </a:cubicBezTo>
                <a:lnTo>
                  <a:pt x="8352" y="2042"/>
                </a:lnTo>
                <a:lnTo>
                  <a:pt x="7457" y="1433"/>
                </a:lnTo>
                <a:lnTo>
                  <a:pt x="7554" y="345"/>
                </a:lnTo>
                <a:lnTo>
                  <a:pt x="7554" y="345"/>
                </a:lnTo>
                <a:cubicBezTo>
                  <a:pt x="7183" y="189"/>
                  <a:pt x="6790" y="71"/>
                  <a:pt x="6383" y="0"/>
                </a:cubicBezTo>
                <a:lnTo>
                  <a:pt x="5876" y="969"/>
                </a:lnTo>
                <a:lnTo>
                  <a:pt x="4794" y="994"/>
                </a:lnTo>
                <a:lnTo>
                  <a:pt x="4238" y="53"/>
                </a:lnTo>
                <a:lnTo>
                  <a:pt x="4238" y="53"/>
                </a:lnTo>
                <a:cubicBezTo>
                  <a:pt x="3822" y="147"/>
                  <a:pt x="3425" y="288"/>
                  <a:pt x="3052" y="472"/>
                </a:cubicBezTo>
                <a:lnTo>
                  <a:pt x="3211" y="1553"/>
                </a:lnTo>
                <a:lnTo>
                  <a:pt x="2351" y="2211"/>
                </a:lnTo>
                <a:lnTo>
                  <a:pt x="1349" y="1778"/>
                </a:lnTo>
                <a:lnTo>
                  <a:pt x="1349" y="1778"/>
                </a:lnTo>
                <a:cubicBezTo>
                  <a:pt x="1074" y="2093"/>
                  <a:pt x="833" y="2440"/>
                  <a:pt x="637" y="2814"/>
                </a:cubicBezTo>
                <a:lnTo>
                  <a:pt x="1399" y="3594"/>
                </a:lnTo>
                <a:lnTo>
                  <a:pt x="1092" y="4631"/>
                </a:lnTo>
                <a:lnTo>
                  <a:pt x="27" y="4871"/>
                </a:lnTo>
                <a:lnTo>
                  <a:pt x="27" y="4871"/>
                </a:lnTo>
                <a:cubicBezTo>
                  <a:pt x="8" y="5086"/>
                  <a:pt x="0" y="5305"/>
                  <a:pt x="7" y="5527"/>
                </a:cubicBezTo>
                <a:lnTo>
                  <a:pt x="7" y="5527"/>
                </a:lnTo>
                <a:cubicBezTo>
                  <a:pt x="14" y="5731"/>
                  <a:pt x="32" y="5930"/>
                  <a:pt x="60" y="6126"/>
                </a:cubicBezTo>
                <a:lnTo>
                  <a:pt x="1137" y="6308"/>
                </a:lnTo>
                <a:lnTo>
                  <a:pt x="1498" y="7327"/>
                </a:lnTo>
                <a:lnTo>
                  <a:pt x="776" y="8148"/>
                </a:lnTo>
                <a:lnTo>
                  <a:pt x="776" y="8148"/>
                </a:lnTo>
                <a:cubicBezTo>
                  <a:pt x="994" y="8510"/>
                  <a:pt x="1252" y="8847"/>
                  <a:pt x="1545" y="9148"/>
                </a:cubicBezTo>
                <a:lnTo>
                  <a:pt x="2523" y="8661"/>
                </a:lnTo>
                <a:lnTo>
                  <a:pt x="3416" y="9272"/>
                </a:lnTo>
                <a:lnTo>
                  <a:pt x="3315" y="10361"/>
                </a:lnTo>
                <a:lnTo>
                  <a:pt x="3315" y="10361"/>
                </a:lnTo>
                <a:cubicBezTo>
                  <a:pt x="3698" y="10523"/>
                  <a:pt x="4101" y="10645"/>
                  <a:pt x="4521" y="10716"/>
                </a:cubicBezTo>
                <a:lnTo>
                  <a:pt x="5026" y="9745"/>
                </a:lnTo>
                <a:lnTo>
                  <a:pt x="6107" y="9715"/>
                </a:lnTo>
                <a:lnTo>
                  <a:pt x="6664" y="10656"/>
                </a:lnTo>
                <a:lnTo>
                  <a:pt x="6664" y="10656"/>
                </a:lnTo>
                <a:cubicBezTo>
                  <a:pt x="7080" y="10560"/>
                  <a:pt x="7477" y="10416"/>
                  <a:pt x="7850" y="10232"/>
                </a:cubicBezTo>
                <a:lnTo>
                  <a:pt x="7688" y="9152"/>
                </a:lnTo>
                <a:lnTo>
                  <a:pt x="8545" y="8490"/>
                </a:lnTo>
                <a:lnTo>
                  <a:pt x="9548" y="8920"/>
                </a:lnTo>
                <a:lnTo>
                  <a:pt x="9548" y="8920"/>
                </a:lnTo>
                <a:cubicBezTo>
                  <a:pt x="9823" y="8603"/>
                  <a:pt x="10063" y="8255"/>
                  <a:pt x="10258" y="7881"/>
                </a:cubicBezTo>
                <a:lnTo>
                  <a:pt x="9491" y="7105"/>
                </a:lnTo>
                <a:lnTo>
                  <a:pt x="9794" y="6065"/>
                </a:lnTo>
                <a:lnTo>
                  <a:pt x="10860" y="5823"/>
                </a:lnTo>
                <a:lnTo>
                  <a:pt x="10860" y="5823"/>
                </a:lnTo>
                <a:cubicBezTo>
                  <a:pt x="10877" y="5612"/>
                  <a:pt x="10885" y="5398"/>
                  <a:pt x="10877" y="5184"/>
                </a:cubicBezTo>
                <a:close/>
              </a:path>
            </a:pathLst>
          </a:custGeom>
          <a:solidFill>
            <a:srgbClr val="00B050"/>
          </a:solidFill>
          <a:ln w="9525" cap="flat">
            <a:noFill/>
            <a:bevel/>
            <a:headEnd/>
            <a:tailEnd/>
          </a:ln>
          <a:effectLst/>
        </p:spPr>
        <p:txBody>
          <a:bodyPr wrap="none" anchor="ctr"/>
          <a:lstStyle/>
          <a:p>
            <a:endParaRPr lang="en-US" sz="1350" b="1">
              <a:solidFill>
                <a:schemeClr val="tx1">
                  <a:lumMod val="95000"/>
                  <a:lumOff val="5000"/>
                </a:schemeClr>
              </a:solidFill>
              <a:latin typeface="Candara" panose="020E0502030303020204" pitchFamily="34" charset="0"/>
            </a:endParaRPr>
          </a:p>
        </p:txBody>
      </p:sp>
      <p:graphicFrame>
        <p:nvGraphicFramePr>
          <p:cNvPr id="5" name="Chart 4">
            <a:extLst>
              <a:ext uri="{FF2B5EF4-FFF2-40B4-BE49-F238E27FC236}">
                <a16:creationId xmlns:a16="http://schemas.microsoft.com/office/drawing/2014/main" id="{29C82826-A0EB-254A-9375-0FE2958050A0}"/>
              </a:ext>
            </a:extLst>
          </p:cNvPr>
          <p:cNvGraphicFramePr/>
          <p:nvPr>
            <p:extLst>
              <p:ext uri="{D42A27DB-BD31-4B8C-83A1-F6EECF244321}">
                <p14:modId xmlns:p14="http://schemas.microsoft.com/office/powerpoint/2010/main" val="1983255721"/>
              </p:ext>
            </p:extLst>
          </p:nvPr>
        </p:nvGraphicFramePr>
        <p:xfrm>
          <a:off x="12669974" y="6450969"/>
          <a:ext cx="2284862" cy="2299246"/>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F9272A55-EB71-7E44-9DB6-9A227BA96BD1}"/>
              </a:ext>
            </a:extLst>
          </p:cNvPr>
          <p:cNvSpPr txBox="1"/>
          <p:nvPr/>
        </p:nvSpPr>
        <p:spPr>
          <a:xfrm>
            <a:off x="17980633" y="2255772"/>
            <a:ext cx="6000361" cy="707886"/>
          </a:xfrm>
          <a:prstGeom prst="rect">
            <a:avLst/>
          </a:prstGeom>
          <a:noFill/>
        </p:spPr>
        <p:txBody>
          <a:bodyPr wrap="none" rtlCol="0" anchor="b" anchorCtr="0">
            <a:spAutoFit/>
          </a:bodyPr>
          <a:lstStyle/>
          <a:p>
            <a:r>
              <a:rPr lang="en-US" sz="4000" b="1" dirty="0">
                <a:solidFill>
                  <a:srgbClr val="00B050"/>
                </a:solidFill>
                <a:latin typeface="Bookman Old Style" panose="02050604050505020204" pitchFamily="18" charset="0"/>
                <a:ea typeface="League Spartan" charset="0"/>
                <a:cs typeface="Poppins" pitchFamily="2" charset="77"/>
              </a:rPr>
              <a:t>Financial challenges: </a:t>
            </a:r>
          </a:p>
        </p:txBody>
      </p:sp>
      <p:sp>
        <p:nvSpPr>
          <p:cNvPr id="14" name="Subtitle 2">
            <a:extLst>
              <a:ext uri="{FF2B5EF4-FFF2-40B4-BE49-F238E27FC236}">
                <a16:creationId xmlns:a16="http://schemas.microsoft.com/office/drawing/2014/main" id="{3079815A-0AF1-7145-893C-9853260AEBBD}"/>
              </a:ext>
            </a:extLst>
          </p:cNvPr>
          <p:cNvSpPr txBox="1">
            <a:spLocks/>
          </p:cNvSpPr>
          <p:nvPr/>
        </p:nvSpPr>
        <p:spPr>
          <a:xfrm>
            <a:off x="15456310" y="3403670"/>
            <a:ext cx="8255379" cy="2950055"/>
          </a:xfrm>
          <a:prstGeom prst="rect">
            <a:avLst/>
          </a:prstGeom>
        </p:spPr>
        <p:txBody>
          <a:bodyPr vert="horz" wrap="square" lIns="68598" tIns="34298" rIns="68598" bIns="34298"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428740" indent="-428740" algn="l">
              <a:lnSpc>
                <a:spcPct val="100000"/>
              </a:lnSpc>
              <a:buFont typeface="Arial" panose="020B0604020202020204" pitchFamily="34" charset="0"/>
              <a:buChar char="•"/>
            </a:pPr>
            <a:r>
              <a:rPr lang="en-US" sz="3600" dirty="0">
                <a:solidFill>
                  <a:schemeClr val="tx1">
                    <a:lumMod val="95000"/>
                    <a:lumOff val="5000"/>
                  </a:schemeClr>
                </a:solidFill>
                <a:latin typeface="Bookman Old Style" panose="02050604050505020204" pitchFamily="18" charset="0"/>
                <a:ea typeface="Lato Light" panose="020F0502020204030203" pitchFamily="34" charset="0"/>
                <a:cs typeface="Mukta ExtraLight" panose="020B0000000000000000" pitchFamily="34" charset="77"/>
              </a:rPr>
              <a:t>Huge capital investment needed</a:t>
            </a:r>
          </a:p>
          <a:p>
            <a:pPr marL="428740" indent="-428740" algn="just">
              <a:lnSpc>
                <a:spcPct val="100000"/>
              </a:lnSpc>
              <a:buFont typeface="Arial" panose="020B0604020202020204" pitchFamily="34" charset="0"/>
              <a:buChar char="•"/>
            </a:pPr>
            <a:r>
              <a:rPr lang="en-US" sz="3600" dirty="0">
                <a:solidFill>
                  <a:schemeClr val="tx1">
                    <a:lumMod val="95000"/>
                    <a:lumOff val="5000"/>
                  </a:schemeClr>
                </a:solidFill>
                <a:latin typeface="Bookman Old Style" panose="02050604050505020204" pitchFamily="18" charset="0"/>
                <a:ea typeface="Lato Light" panose="020F0502020204030203" pitchFamily="34" charset="0"/>
                <a:cs typeface="Mukta ExtraLight" panose="020B0000000000000000" pitchFamily="34" charset="77"/>
              </a:rPr>
              <a:t>Difficulty in accessing cheap and ready funding by developing countries to build essential clean energy infrastructure.</a:t>
            </a:r>
          </a:p>
        </p:txBody>
      </p:sp>
      <p:sp>
        <p:nvSpPr>
          <p:cNvPr id="16" name="TextBox 15">
            <a:extLst>
              <a:ext uri="{FF2B5EF4-FFF2-40B4-BE49-F238E27FC236}">
                <a16:creationId xmlns:a16="http://schemas.microsoft.com/office/drawing/2014/main" id="{875F53AB-F983-F94A-933E-0B289C55F8C5}"/>
              </a:ext>
            </a:extLst>
          </p:cNvPr>
          <p:cNvSpPr txBox="1"/>
          <p:nvPr/>
        </p:nvSpPr>
        <p:spPr>
          <a:xfrm>
            <a:off x="509590" y="1744454"/>
            <a:ext cx="6726521" cy="707886"/>
          </a:xfrm>
          <a:prstGeom prst="rect">
            <a:avLst/>
          </a:prstGeom>
          <a:noFill/>
        </p:spPr>
        <p:txBody>
          <a:bodyPr wrap="none" rtlCol="0" anchor="b" anchorCtr="0">
            <a:spAutoFit/>
          </a:bodyPr>
          <a:lstStyle/>
          <a:p>
            <a:r>
              <a:rPr lang="en-US" sz="4000" b="1" dirty="0">
                <a:solidFill>
                  <a:srgbClr val="FC0D1B"/>
                </a:solidFill>
                <a:latin typeface="Bookman Old Style" panose="02050604050505020204" pitchFamily="18" charset="0"/>
                <a:ea typeface="League Spartan" charset="0"/>
                <a:cs typeface="Poppins" pitchFamily="2" charset="77"/>
              </a:rPr>
              <a:t>Geopolitical challenges: </a:t>
            </a:r>
          </a:p>
        </p:txBody>
      </p:sp>
      <p:sp>
        <p:nvSpPr>
          <p:cNvPr id="17" name="Subtitle 2">
            <a:extLst>
              <a:ext uri="{FF2B5EF4-FFF2-40B4-BE49-F238E27FC236}">
                <a16:creationId xmlns:a16="http://schemas.microsoft.com/office/drawing/2014/main" id="{8AC89069-1031-5D49-9C2A-967DE1C638D4}"/>
              </a:ext>
            </a:extLst>
          </p:cNvPr>
          <p:cNvSpPr txBox="1">
            <a:spLocks/>
          </p:cNvSpPr>
          <p:nvPr/>
        </p:nvSpPr>
        <p:spPr>
          <a:xfrm>
            <a:off x="513981" y="2652960"/>
            <a:ext cx="11126941" cy="4058050"/>
          </a:xfrm>
          <a:prstGeom prst="rect">
            <a:avLst/>
          </a:prstGeom>
        </p:spPr>
        <p:txBody>
          <a:bodyPr vert="horz" wrap="square" lIns="68598" tIns="34298" rIns="68598" bIns="34298"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428740" indent="-428740" algn="just">
              <a:lnSpc>
                <a:spcPct val="100000"/>
              </a:lnSpc>
              <a:buFont typeface="Arial" panose="020B0604020202020204" pitchFamily="34" charset="0"/>
              <a:buChar char="•"/>
            </a:pPr>
            <a:r>
              <a:rPr lang="en-US" sz="3600" dirty="0">
                <a:solidFill>
                  <a:schemeClr val="tx1">
                    <a:lumMod val="95000"/>
                    <a:lumOff val="5000"/>
                  </a:schemeClr>
                </a:solidFill>
                <a:latin typeface="Bookman Old Style" panose="02050604050505020204" pitchFamily="18" charset="0"/>
                <a:ea typeface="Lato Light" panose="020F0502020204030203" pitchFamily="34" charset="0"/>
                <a:cs typeface="Mukta ExtraLight" panose="020B0000000000000000" pitchFamily="34" charset="77"/>
              </a:rPr>
              <a:t>There is a spur for fossil fuel producing </a:t>
            </a:r>
            <a:r>
              <a:rPr lang="en-US" sz="3600" b="1" dirty="0">
                <a:solidFill>
                  <a:schemeClr val="tx1">
                    <a:lumMod val="95000"/>
                    <a:lumOff val="5000"/>
                  </a:schemeClr>
                </a:solidFill>
                <a:latin typeface="Bookman Old Style" panose="02050604050505020204" pitchFamily="18" charset="0"/>
                <a:ea typeface="Lato Light" panose="020F0502020204030203" pitchFamily="34" charset="0"/>
                <a:cs typeface="Mukta ExtraLight" panose="020B0000000000000000" pitchFamily="34" charset="77"/>
              </a:rPr>
              <a:t>nations to resist </a:t>
            </a:r>
            <a:r>
              <a:rPr lang="en-US" sz="3600" dirty="0">
                <a:solidFill>
                  <a:schemeClr val="tx1">
                    <a:lumMod val="95000"/>
                    <a:lumOff val="5000"/>
                  </a:schemeClr>
                </a:solidFill>
                <a:latin typeface="Bookman Old Style" panose="02050604050505020204" pitchFamily="18" charset="0"/>
                <a:ea typeface="Lato Light" panose="020F0502020204030203" pitchFamily="34" charset="0"/>
                <a:cs typeface="Mukta ExtraLight" panose="020B0000000000000000" pitchFamily="34" charset="77"/>
              </a:rPr>
              <a:t>this</a:t>
            </a:r>
            <a:r>
              <a:rPr lang="en-US" sz="3600" b="1" dirty="0">
                <a:solidFill>
                  <a:schemeClr val="tx1">
                    <a:lumMod val="95000"/>
                    <a:lumOff val="5000"/>
                  </a:schemeClr>
                </a:solidFill>
                <a:latin typeface="Bookman Old Style" panose="02050604050505020204" pitchFamily="18" charset="0"/>
                <a:ea typeface="Lato Light" panose="020F0502020204030203" pitchFamily="34" charset="0"/>
                <a:cs typeface="Mukta ExtraLight" panose="020B0000000000000000" pitchFamily="34" charset="77"/>
              </a:rPr>
              <a:t> </a:t>
            </a:r>
            <a:r>
              <a:rPr lang="en-US" sz="3600" dirty="0">
                <a:solidFill>
                  <a:schemeClr val="tx1">
                    <a:lumMod val="95000"/>
                    <a:lumOff val="5000"/>
                  </a:schemeClr>
                </a:solidFill>
                <a:latin typeface="Bookman Old Style" panose="02050604050505020204" pitchFamily="18" charset="0"/>
                <a:ea typeface="Lato Light" panose="020F0502020204030203" pitchFamily="34" charset="0"/>
                <a:cs typeface="Mukta ExtraLight" panose="020B0000000000000000" pitchFamily="34" charset="77"/>
              </a:rPr>
              <a:t>change as Energy transition is likely to shift control from these fossil fuel producing nations to nations with an abundance of rare earth minerals. </a:t>
            </a:r>
          </a:p>
          <a:p>
            <a:pPr marL="428740" indent="-428740" algn="just">
              <a:lnSpc>
                <a:spcPct val="100000"/>
              </a:lnSpc>
              <a:buFont typeface="Arial" panose="020B0604020202020204" pitchFamily="34" charset="0"/>
              <a:buChar char="•"/>
            </a:pPr>
            <a:r>
              <a:rPr lang="en-US" sz="3600" dirty="0">
                <a:solidFill>
                  <a:schemeClr val="tx1">
                    <a:lumMod val="95000"/>
                    <a:lumOff val="5000"/>
                  </a:schemeClr>
                </a:solidFill>
                <a:latin typeface="Bookman Old Style" panose="02050604050505020204" pitchFamily="18" charset="0"/>
                <a:ea typeface="Lato Light" panose="020F0502020204030203" pitchFamily="34" charset="0"/>
                <a:cs typeface="Mukta ExtraLight" panose="020B0000000000000000" pitchFamily="34" charset="77"/>
              </a:rPr>
              <a:t>Effect on Russian-Ukraine Conflict on Global energy pricing </a:t>
            </a:r>
          </a:p>
        </p:txBody>
      </p:sp>
      <p:sp>
        <p:nvSpPr>
          <p:cNvPr id="19" name="TextBox 18">
            <a:extLst>
              <a:ext uri="{FF2B5EF4-FFF2-40B4-BE49-F238E27FC236}">
                <a16:creationId xmlns:a16="http://schemas.microsoft.com/office/drawing/2014/main" id="{8477C79C-E4D0-DF46-8A24-AC0F69EB3A19}"/>
              </a:ext>
            </a:extLst>
          </p:cNvPr>
          <p:cNvSpPr txBox="1"/>
          <p:nvPr/>
        </p:nvSpPr>
        <p:spPr>
          <a:xfrm>
            <a:off x="1594572" y="8823252"/>
            <a:ext cx="6593472" cy="707886"/>
          </a:xfrm>
          <a:prstGeom prst="rect">
            <a:avLst/>
          </a:prstGeom>
          <a:noFill/>
        </p:spPr>
        <p:txBody>
          <a:bodyPr wrap="none" rtlCol="0" anchor="b" anchorCtr="0">
            <a:spAutoFit/>
          </a:bodyPr>
          <a:lstStyle/>
          <a:p>
            <a:r>
              <a:rPr lang="en-US" sz="4000" b="1" dirty="0">
                <a:solidFill>
                  <a:srgbClr val="7030A0"/>
                </a:solidFill>
                <a:latin typeface="Bookman Old Style" panose="02050604050505020204" pitchFamily="18" charset="0"/>
                <a:ea typeface="League Spartan" charset="0"/>
                <a:cs typeface="Poppins" pitchFamily="2" charset="77"/>
              </a:rPr>
              <a:t>Technology challenges: </a:t>
            </a:r>
          </a:p>
        </p:txBody>
      </p:sp>
      <p:sp>
        <p:nvSpPr>
          <p:cNvPr id="20" name="Subtitle 2">
            <a:extLst>
              <a:ext uri="{FF2B5EF4-FFF2-40B4-BE49-F238E27FC236}">
                <a16:creationId xmlns:a16="http://schemas.microsoft.com/office/drawing/2014/main" id="{D53507EF-0C19-3640-BA3B-5DF7320269DB}"/>
              </a:ext>
            </a:extLst>
          </p:cNvPr>
          <p:cNvSpPr txBox="1">
            <a:spLocks/>
          </p:cNvSpPr>
          <p:nvPr/>
        </p:nvSpPr>
        <p:spPr>
          <a:xfrm>
            <a:off x="1032387" y="9639916"/>
            <a:ext cx="19749078" cy="3725651"/>
          </a:xfrm>
          <a:prstGeom prst="rect">
            <a:avLst/>
          </a:prstGeom>
        </p:spPr>
        <p:txBody>
          <a:bodyPr vert="horz" wrap="square" lIns="68598" tIns="34298" rIns="68598" bIns="34298"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428740" indent="-428740" algn="just">
              <a:lnSpc>
                <a:spcPct val="100000"/>
              </a:lnSpc>
              <a:buFont typeface="Arial" panose="020B0604020202020204" pitchFamily="34" charset="0"/>
              <a:buChar char="•"/>
            </a:pPr>
            <a:r>
              <a:rPr lang="en-US" sz="3600" dirty="0">
                <a:solidFill>
                  <a:schemeClr val="tx1">
                    <a:lumMod val="95000"/>
                    <a:lumOff val="5000"/>
                  </a:schemeClr>
                </a:solidFill>
                <a:latin typeface="Bookman Old Style" panose="02050604050505020204" pitchFamily="18" charset="0"/>
                <a:ea typeface="Lato Light" panose="020F0502020204030203" pitchFamily="34" charset="0"/>
                <a:cs typeface="Mukta ExtraLight" panose="020B0000000000000000" pitchFamily="34" charset="77"/>
              </a:rPr>
              <a:t>Low availability factor of modern renewable energy technology. </a:t>
            </a:r>
          </a:p>
          <a:p>
            <a:pPr marL="428740" indent="-428740" algn="just">
              <a:lnSpc>
                <a:spcPct val="100000"/>
              </a:lnSpc>
              <a:buFont typeface="Arial" panose="020B0604020202020204" pitchFamily="34" charset="0"/>
              <a:buChar char="•"/>
            </a:pPr>
            <a:r>
              <a:rPr lang="en-US" sz="3600" dirty="0">
                <a:solidFill>
                  <a:schemeClr val="tx1">
                    <a:lumMod val="95000"/>
                    <a:lumOff val="5000"/>
                  </a:schemeClr>
                </a:solidFill>
                <a:latin typeface="Bookman Old Style" panose="02050604050505020204" pitchFamily="18" charset="0"/>
                <a:ea typeface="Lato Light" panose="020F0502020204030203" pitchFamily="34" charset="0"/>
                <a:cs typeface="Mukta ExtraLight" panose="020B0000000000000000" pitchFamily="34" charset="77"/>
              </a:rPr>
              <a:t>Battery storage technology is still inefficient and less economical – performance still being improved. </a:t>
            </a:r>
          </a:p>
          <a:p>
            <a:pPr marL="428740" indent="-428740" algn="just">
              <a:lnSpc>
                <a:spcPct val="100000"/>
              </a:lnSpc>
              <a:buFont typeface="Arial" panose="020B0604020202020204" pitchFamily="34" charset="0"/>
              <a:buChar char="•"/>
            </a:pPr>
            <a:r>
              <a:rPr lang="en-US" sz="3600" dirty="0">
                <a:solidFill>
                  <a:schemeClr val="tx1">
                    <a:lumMod val="95000"/>
                    <a:lumOff val="5000"/>
                  </a:schemeClr>
                </a:solidFill>
                <a:latin typeface="Bookman Old Style" panose="02050604050505020204" pitchFamily="18" charset="0"/>
                <a:ea typeface="Lato Light" panose="020F0502020204030203" pitchFamily="34" charset="0"/>
                <a:cs typeface="Mukta ExtraLight" panose="020B0000000000000000" pitchFamily="34" charset="77"/>
              </a:rPr>
              <a:t>Electrification of transport (heavy) industry – ships and airplane</a:t>
            </a:r>
          </a:p>
          <a:p>
            <a:pPr marL="428740" indent="-428740" algn="just">
              <a:lnSpc>
                <a:spcPct val="100000"/>
              </a:lnSpc>
              <a:buFont typeface="Arial" panose="020B0604020202020204" pitchFamily="34" charset="0"/>
              <a:buChar char="•"/>
            </a:pPr>
            <a:r>
              <a:rPr lang="en-US" sz="3600" dirty="0">
                <a:solidFill>
                  <a:schemeClr val="tx1">
                    <a:lumMod val="95000"/>
                    <a:lumOff val="5000"/>
                  </a:schemeClr>
                </a:solidFill>
                <a:latin typeface="Bookman Old Style" panose="02050604050505020204" pitchFamily="18" charset="0"/>
                <a:ea typeface="Lato Light" panose="020F0502020204030203" pitchFamily="34" charset="0"/>
                <a:cs typeface="Mukta ExtraLight" panose="020B0000000000000000" pitchFamily="34" charset="77"/>
              </a:rPr>
              <a:t>Advancement in Nuclear Reactors, though promising are still on the drawing board. Small and Modular and Gen IV reactors</a:t>
            </a:r>
          </a:p>
        </p:txBody>
      </p:sp>
    </p:spTree>
    <p:extLst>
      <p:ext uri="{BB962C8B-B14F-4D97-AF65-F5344CB8AC3E}">
        <p14:creationId xmlns:p14="http://schemas.microsoft.com/office/powerpoint/2010/main" val="225683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FBEEE5-C2CD-DFAA-CD83-33C14FA77F45}"/>
              </a:ext>
            </a:extLst>
          </p:cNvPr>
          <p:cNvSpPr txBox="1"/>
          <p:nvPr/>
        </p:nvSpPr>
        <p:spPr>
          <a:xfrm>
            <a:off x="8594439" y="334076"/>
            <a:ext cx="7422225" cy="1015663"/>
          </a:xfrm>
          <a:prstGeom prst="rect">
            <a:avLst/>
          </a:prstGeom>
          <a:noFill/>
        </p:spPr>
        <p:txBody>
          <a:bodyPr wrap="none" rtlCol="0">
            <a:spAutoFit/>
          </a:bodyPr>
          <a:lstStyle/>
          <a:p>
            <a:pPr algn="ctr"/>
            <a:r>
              <a:rPr lang="en-US" sz="6000" b="1" dirty="0">
                <a:latin typeface="Candara" panose="020E0502030303020204" pitchFamily="34" charset="0"/>
                <a:cs typeface="Poppins" pitchFamily="2" charset="77"/>
              </a:rPr>
              <a:t>NEW OPPORTUNITIES</a:t>
            </a:r>
          </a:p>
        </p:txBody>
      </p:sp>
      <p:sp>
        <p:nvSpPr>
          <p:cNvPr id="3" name="TextBox 2">
            <a:extLst>
              <a:ext uri="{FF2B5EF4-FFF2-40B4-BE49-F238E27FC236}">
                <a16:creationId xmlns:a16="http://schemas.microsoft.com/office/drawing/2014/main" id="{2B15A236-95F8-215F-0241-817ADBEA89AA}"/>
              </a:ext>
            </a:extLst>
          </p:cNvPr>
          <p:cNvSpPr txBox="1"/>
          <p:nvPr/>
        </p:nvSpPr>
        <p:spPr>
          <a:xfrm>
            <a:off x="927790" y="1349739"/>
            <a:ext cx="23164662" cy="11632287"/>
          </a:xfrm>
          <a:prstGeom prst="rect">
            <a:avLst/>
          </a:prstGeom>
          <a:noFill/>
        </p:spPr>
        <p:txBody>
          <a:bodyPr wrap="square" rtlCol="0">
            <a:spAutoFit/>
          </a:bodyPr>
          <a:lstStyle/>
          <a:p>
            <a:pPr marL="571500" indent="-571500">
              <a:lnSpc>
                <a:spcPct val="150000"/>
              </a:lnSpc>
              <a:buFont typeface="Wingdings" panose="05000000000000000000" pitchFamily="2" charset="2"/>
              <a:buChar char="q"/>
            </a:pPr>
            <a:r>
              <a:rPr lang="en-US" b="1" dirty="0">
                <a:solidFill>
                  <a:schemeClr val="accent6">
                    <a:lumMod val="75000"/>
                  </a:schemeClr>
                </a:solidFill>
                <a:latin typeface="Bookman Old Style" panose="02050604050505020204" pitchFamily="18" charset="0"/>
              </a:rPr>
              <a:t>CRITICAL MINIERALS</a:t>
            </a:r>
          </a:p>
          <a:p>
            <a:pPr marL="571500" indent="-571500">
              <a:lnSpc>
                <a:spcPct val="150000"/>
              </a:lnSpc>
              <a:buFont typeface="Arial" panose="020B0604020202020204" pitchFamily="34" charset="0"/>
              <a:buChar char="•"/>
            </a:pPr>
            <a:r>
              <a:rPr lang="en-US" dirty="0">
                <a:latin typeface="Bookman Old Style" panose="02050604050505020204" pitchFamily="18" charset="0"/>
              </a:rPr>
              <a:t>Ghana has discovered some critical (green) minerals, including lithium and graphite which will replace hydrocarbons in the future. The key minerals and metals used in the production of the Lithium-Ion Batteries (LIB) growing demand for electricity storage facilities for power generation, electric vehicles and electronics. Government must therefore establish investor friendly mechanisms for commercial exploitation of the critical minerals and the management of revenue accruing from these minerals.</a:t>
            </a:r>
          </a:p>
          <a:p>
            <a:pPr marL="571500" indent="-571500">
              <a:lnSpc>
                <a:spcPct val="150000"/>
              </a:lnSpc>
              <a:buFont typeface="Wingdings" panose="05000000000000000000" pitchFamily="2" charset="2"/>
              <a:buChar char="q"/>
            </a:pPr>
            <a:r>
              <a:rPr lang="en-US" b="1" dirty="0">
                <a:solidFill>
                  <a:schemeClr val="accent6">
                    <a:lumMod val="75000"/>
                  </a:schemeClr>
                </a:solidFill>
                <a:latin typeface="Bookman Old Style" panose="02050604050505020204" pitchFamily="18" charset="0"/>
              </a:rPr>
              <a:t>GREEN TRADING</a:t>
            </a:r>
          </a:p>
          <a:p>
            <a:pPr marL="571500" indent="-571500">
              <a:lnSpc>
                <a:spcPct val="150000"/>
              </a:lnSpc>
              <a:buFont typeface="Arial" panose="020B0604020202020204" pitchFamily="34" charset="0"/>
              <a:buChar char="•"/>
            </a:pPr>
            <a:r>
              <a:rPr lang="en-US" dirty="0">
                <a:latin typeface="Bookman Old Style" panose="02050604050505020204" pitchFamily="18" charset="0"/>
              </a:rPr>
              <a:t>Ghana has the opportunity to install clean energy technology to have access to the green bond market, trade carbon credits as well have access to the green commodities market</a:t>
            </a:r>
          </a:p>
          <a:p>
            <a:pPr marL="571500" indent="-571500">
              <a:lnSpc>
                <a:spcPct val="150000"/>
              </a:lnSpc>
              <a:buFont typeface="Wingdings" panose="05000000000000000000" pitchFamily="2" charset="2"/>
              <a:buChar char="q"/>
            </a:pPr>
            <a:r>
              <a:rPr lang="en-US" b="1" dirty="0">
                <a:solidFill>
                  <a:schemeClr val="accent6">
                    <a:lumMod val="75000"/>
                  </a:schemeClr>
                </a:solidFill>
                <a:latin typeface="Bookman Old Style" panose="02050604050505020204" pitchFamily="18" charset="0"/>
              </a:rPr>
              <a:t>JOB CREATION</a:t>
            </a:r>
          </a:p>
          <a:p>
            <a:pPr marL="571500" indent="-571500">
              <a:lnSpc>
                <a:spcPct val="150000"/>
              </a:lnSpc>
              <a:buFont typeface="Arial" panose="020B0604020202020204" pitchFamily="34" charset="0"/>
              <a:buChar char="•"/>
            </a:pPr>
            <a:r>
              <a:rPr lang="en-US" dirty="0">
                <a:latin typeface="Bookman Old Style" panose="02050604050505020204" pitchFamily="18" charset="0"/>
              </a:rPr>
              <a:t>New jobs sectors will be created due to due the introduction of new technologies such hydrogen production, Nuclear power, CCUS, Renewable and electric mobilities.</a:t>
            </a:r>
          </a:p>
          <a:p>
            <a:pPr marL="571500" indent="-571500">
              <a:lnSpc>
                <a:spcPct val="150000"/>
              </a:lnSpc>
              <a:buFont typeface="Arial" panose="020B0604020202020204" pitchFamily="34" charset="0"/>
              <a:buChar char="•"/>
            </a:pPr>
            <a:endParaRPr lang="en-US" dirty="0">
              <a:latin typeface="Bookman Old Style" panose="02050604050505020204" pitchFamily="18" charset="0"/>
            </a:endParaRPr>
          </a:p>
        </p:txBody>
      </p:sp>
    </p:spTree>
    <p:extLst>
      <p:ext uri="{BB962C8B-B14F-4D97-AF65-F5344CB8AC3E}">
        <p14:creationId xmlns:p14="http://schemas.microsoft.com/office/powerpoint/2010/main" val="2376268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10820" y="125206"/>
            <a:ext cx="13174617" cy="759584"/>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b="1" dirty="0">
                <a:latin typeface="Baskerville Old Face" panose="02020602080505020303" pitchFamily="18" charset="0"/>
              </a:rPr>
              <a:t>ENERGY MIX OF INDUTRALISED CONUTRIES</a:t>
            </a:r>
          </a:p>
        </p:txBody>
      </p:sp>
      <p:pic>
        <p:nvPicPr>
          <p:cNvPr id="9" name="Picture 2" descr="https://i.imgur.com/gVfqyP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374" y="884790"/>
            <a:ext cx="5990176" cy="631946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6359810" y="7265460"/>
            <a:ext cx="7692886" cy="5918095"/>
          </a:xfrm>
          <a:prstGeom prst="rect">
            <a:avLst/>
          </a:prstGeom>
        </p:spPr>
        <p:txBody>
          <a:bodyPr wrap="square">
            <a:spAutoFit/>
          </a:bodyPr>
          <a:lstStyle/>
          <a:p>
            <a:pPr marL="514350" indent="-514350">
              <a:lnSpc>
                <a:spcPct val="150000"/>
              </a:lnSpc>
              <a:buFont typeface="Arial" panose="020B0604020202020204" pitchFamily="34" charset="0"/>
              <a:buChar char="•"/>
            </a:pPr>
            <a:r>
              <a:rPr lang="en-US" sz="3200" dirty="0">
                <a:latin typeface="Bookman Old Style" panose="02050604050505020204" pitchFamily="18" charset="0"/>
              </a:rPr>
              <a:t>Ghana’s energy policy is geared towards our commitment to the Paris Agreement on Climate change and the Nationally Determined Contributions</a:t>
            </a:r>
          </a:p>
          <a:p>
            <a:pPr marL="514350" indent="-514350">
              <a:lnSpc>
                <a:spcPct val="150000"/>
              </a:lnSpc>
              <a:buFont typeface="Arial" panose="020B0604020202020204" pitchFamily="34" charset="0"/>
              <a:buChar char="•"/>
            </a:pPr>
            <a:r>
              <a:rPr lang="en-US" sz="3200" dirty="0">
                <a:latin typeface="Bookman Old Style" panose="02050604050505020204" pitchFamily="18" charset="0"/>
              </a:rPr>
              <a:t>We need to plan for future clean base-load energy for industrial growth</a:t>
            </a:r>
          </a:p>
        </p:txBody>
      </p:sp>
      <p:pic>
        <p:nvPicPr>
          <p:cNvPr id="6" name="Picture 5"/>
          <p:cNvPicPr>
            <a:picLocks noChangeAspect="1"/>
          </p:cNvPicPr>
          <p:nvPr/>
        </p:nvPicPr>
        <p:blipFill>
          <a:blip r:embed="rId3"/>
          <a:stretch>
            <a:fillRect/>
          </a:stretch>
        </p:blipFill>
        <p:spPr>
          <a:xfrm>
            <a:off x="755373" y="7472744"/>
            <a:ext cx="7513983" cy="5679464"/>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957450" y="777870"/>
            <a:ext cx="7498898" cy="5931657"/>
          </a:xfrm>
          <a:prstGeom prst="rect">
            <a:avLst/>
          </a:prstGeom>
        </p:spPr>
      </p:pic>
      <p:pic>
        <p:nvPicPr>
          <p:cNvPr id="12" name="Picture 11"/>
          <p:cNvPicPr>
            <a:picLocks noChangeAspect="1"/>
          </p:cNvPicPr>
          <p:nvPr/>
        </p:nvPicPr>
        <p:blipFill>
          <a:blip r:embed="rId5"/>
          <a:stretch>
            <a:fillRect/>
          </a:stretch>
        </p:blipFill>
        <p:spPr>
          <a:xfrm>
            <a:off x="7707359" y="1071407"/>
            <a:ext cx="7757927" cy="5676008"/>
          </a:xfrm>
          <a:prstGeom prst="rect">
            <a:avLst/>
          </a:prstGeom>
        </p:spPr>
      </p:pic>
      <p:pic>
        <p:nvPicPr>
          <p:cNvPr id="13" name="Picture 12"/>
          <p:cNvPicPr>
            <a:picLocks noChangeAspect="1"/>
          </p:cNvPicPr>
          <p:nvPr/>
        </p:nvPicPr>
        <p:blipFill>
          <a:blip r:embed="rId6"/>
          <a:stretch>
            <a:fillRect/>
          </a:stretch>
        </p:blipFill>
        <p:spPr>
          <a:xfrm>
            <a:off x="8269356" y="6934033"/>
            <a:ext cx="8577856" cy="6319460"/>
          </a:xfrm>
          <a:prstGeom prst="rect">
            <a:avLst/>
          </a:prstGeom>
        </p:spPr>
      </p:pic>
    </p:spTree>
    <p:extLst>
      <p:ext uri="{BB962C8B-B14F-4D97-AF65-F5344CB8AC3E}">
        <p14:creationId xmlns:p14="http://schemas.microsoft.com/office/powerpoint/2010/main" val="42158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1294" y="1485572"/>
            <a:ext cx="5489904" cy="529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title"/>
          </p:nvPr>
        </p:nvSpPr>
        <p:spPr>
          <a:xfrm>
            <a:off x="6478228" y="238684"/>
            <a:ext cx="12344400" cy="1113304"/>
          </a:xfrm>
          <a:ln>
            <a:noFill/>
          </a:ln>
        </p:spPr>
        <p:style>
          <a:lnRef idx="2">
            <a:schemeClr val="dk1"/>
          </a:lnRef>
          <a:fillRef idx="1">
            <a:schemeClr val="lt1"/>
          </a:fillRef>
          <a:effectRef idx="0">
            <a:schemeClr val="dk1"/>
          </a:effectRef>
          <a:fontRef idx="minor">
            <a:schemeClr val="dk1"/>
          </a:fontRef>
        </p:style>
        <p:txBody>
          <a:bodyPr>
            <a:normAutofit/>
          </a:bodyPr>
          <a:lstStyle/>
          <a:p>
            <a:pPr>
              <a:defRPr/>
            </a:pPr>
            <a:r>
              <a:rPr lang="en-US" sz="4050" i="1" dirty="0">
                <a:solidFill>
                  <a:srgbClr val="000000"/>
                </a:solidFill>
                <a:effectLst>
                  <a:outerShdw blurRad="38100" dist="38100" dir="2700000" algn="tl">
                    <a:srgbClr val="C0C0C0"/>
                  </a:outerShdw>
                </a:effectLst>
                <a:latin typeface="Arial" pitchFamily="34" charset="0"/>
                <a:ea typeface="MS PGothic" pitchFamily="34" charset="-128"/>
                <a:cs typeface="Arial" pitchFamily="34" charset="0"/>
              </a:rPr>
              <a:t>Energy Resource Potential in Ghana</a:t>
            </a:r>
          </a:p>
        </p:txBody>
      </p:sp>
      <p:pic>
        <p:nvPicPr>
          <p:cNvPr id="9220" name="Picture 4" descr="Solar radioation map g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558" y="1530626"/>
            <a:ext cx="5636415" cy="763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1826" y="8633327"/>
            <a:ext cx="7067624" cy="39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ounded Rectangular Callout 11"/>
          <p:cNvSpPr>
            <a:spLocks noChangeArrowheads="1"/>
          </p:cNvSpPr>
          <p:nvPr/>
        </p:nvSpPr>
        <p:spPr bwMode="auto">
          <a:xfrm>
            <a:off x="7471705" y="1530626"/>
            <a:ext cx="5561619" cy="2100524"/>
          </a:xfrm>
          <a:prstGeom prst="wedgeRoundRectCallout">
            <a:avLst>
              <a:gd name="adj1" fmla="val 97644"/>
              <a:gd name="adj2" fmla="val 47875"/>
              <a:gd name="adj3" fmla="val 16667"/>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dist="20000" dir="5400000" rotWithShape="0">
              <a:srgbClr val="808080">
                <a:alpha val="37999"/>
              </a:srgbClr>
            </a:outerShdw>
          </a:effec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Clr>
                <a:srgbClr val="00CC00"/>
              </a:buClr>
              <a:buFontTx/>
              <a:buNone/>
            </a:pPr>
            <a:r>
              <a:rPr lang="en-GB" altLang="en-US" sz="3200" dirty="0">
                <a:solidFill>
                  <a:srgbClr val="000000"/>
                </a:solidFill>
                <a:latin typeface="Bookman Old Style" panose="02050604050505020204" pitchFamily="18" charset="0"/>
              </a:rPr>
              <a:t>Ghana has high potential for energy crops, forest and crop reside for electricity generation</a:t>
            </a:r>
          </a:p>
        </p:txBody>
      </p:sp>
      <p:sp>
        <p:nvSpPr>
          <p:cNvPr id="9223" name="Oval 4"/>
          <p:cNvSpPr>
            <a:spLocks noChangeArrowheads="1"/>
          </p:cNvSpPr>
          <p:nvPr/>
        </p:nvSpPr>
        <p:spPr bwMode="auto">
          <a:xfrm>
            <a:off x="15456246" y="3209855"/>
            <a:ext cx="611982" cy="96440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700">
              <a:ea typeface="ＭＳ Ｐゴシック" panose="020B0600070205080204" pitchFamily="34" charset="-128"/>
            </a:endParaRPr>
          </a:p>
        </p:txBody>
      </p:sp>
      <p:sp>
        <p:nvSpPr>
          <p:cNvPr id="9224" name="Rounded Rectangular Callout 14"/>
          <p:cNvSpPr>
            <a:spLocks noChangeArrowheads="1"/>
          </p:cNvSpPr>
          <p:nvPr/>
        </p:nvSpPr>
        <p:spPr bwMode="auto">
          <a:xfrm>
            <a:off x="7348826" y="3951763"/>
            <a:ext cx="5118118" cy="2081789"/>
          </a:xfrm>
          <a:prstGeom prst="wedgeRoundRectCallout">
            <a:avLst>
              <a:gd name="adj1" fmla="val -68495"/>
              <a:gd name="adj2" fmla="val 16016"/>
              <a:gd name="adj3" fmla="val 16667"/>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dist="20000" dir="5400000" rotWithShape="0">
              <a:srgbClr val="808080">
                <a:alpha val="37999"/>
              </a:srgbClr>
            </a:outerShdw>
          </a:effec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Clr>
                <a:srgbClr val="00CC00"/>
              </a:buClr>
              <a:buFontTx/>
              <a:buNone/>
            </a:pPr>
            <a:r>
              <a:rPr lang="en-GB" altLang="en-US" sz="3200" dirty="0">
                <a:solidFill>
                  <a:srgbClr val="000000"/>
                </a:solidFill>
                <a:latin typeface="Bookman Old Style" panose="02050604050505020204" pitchFamily="18" charset="0"/>
                <a:ea typeface="ＭＳ Ｐゴシック" panose="020B0600070205080204" pitchFamily="34" charset="-128"/>
              </a:rPr>
              <a:t>High solar irradiation  4-6 kWh/m²/day to support grid and off-grid electrification</a:t>
            </a:r>
          </a:p>
        </p:txBody>
      </p:sp>
      <p:sp>
        <p:nvSpPr>
          <p:cNvPr id="9225" name="Rounded Rectangular Callout 16"/>
          <p:cNvSpPr>
            <a:spLocks noChangeArrowheads="1"/>
          </p:cNvSpPr>
          <p:nvPr/>
        </p:nvSpPr>
        <p:spPr bwMode="auto">
          <a:xfrm>
            <a:off x="8183835" y="9977644"/>
            <a:ext cx="4271119" cy="2940104"/>
          </a:xfrm>
          <a:prstGeom prst="wedgeRoundRectCallout">
            <a:avLst>
              <a:gd name="adj1" fmla="val -81925"/>
              <a:gd name="adj2" fmla="val -26693"/>
              <a:gd name="adj3" fmla="val 16667"/>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Clr>
                <a:srgbClr val="00CC00"/>
              </a:buClr>
              <a:buFontTx/>
              <a:buNone/>
            </a:pPr>
            <a:r>
              <a:rPr lang="en-GB" altLang="en-US" sz="2700" dirty="0">
                <a:solidFill>
                  <a:srgbClr val="000000"/>
                </a:solidFill>
              </a:rPr>
              <a:t>High Wind power  potential along coast. Data collection at 60m &amp; 80m height underway in 13 sites.</a:t>
            </a:r>
            <a:endParaRPr lang="en-US" altLang="en-US" sz="2700" dirty="0">
              <a:solidFill>
                <a:srgbClr val="000066"/>
              </a:solidFill>
              <a:cs typeface="Times New Roman" panose="02020603050405020304" pitchFamily="18" charset="0"/>
            </a:endParaRPr>
          </a:p>
        </p:txBody>
      </p:sp>
      <p:sp>
        <p:nvSpPr>
          <p:cNvPr id="922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1114426" indent="-428626">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714500" indent="-3429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2400300" indent="-342900">
              <a:lnSpc>
                <a:spcPct val="90000"/>
              </a:lnSpc>
              <a:spcBef>
                <a:spcPts val="750"/>
              </a:spcBef>
              <a:buFont typeface="Arial" panose="020B0604020202020204" pitchFamily="34" charset="0"/>
              <a:buChar char="•"/>
              <a:defRPr>
                <a:solidFill>
                  <a:schemeClr val="tx1"/>
                </a:solidFill>
                <a:latin typeface="Calibri" panose="020F0502020204030204" pitchFamily="34" charset="0"/>
              </a:defRPr>
            </a:lvl4pPr>
            <a:lvl5pPr marL="3086100" indent="-342900">
              <a:lnSpc>
                <a:spcPct val="90000"/>
              </a:lnSpc>
              <a:spcBef>
                <a:spcPts val="750"/>
              </a:spcBef>
              <a:buFont typeface="Arial" panose="020B0604020202020204" pitchFamily="34" charset="0"/>
              <a:buChar char="•"/>
              <a:defRPr>
                <a:solidFill>
                  <a:schemeClr val="tx1"/>
                </a:solidFill>
                <a:latin typeface="Calibri" panose="020F0502020204030204" pitchFamily="34" charset="0"/>
              </a:defRPr>
            </a:lvl5pPr>
            <a:lvl6pPr marL="3771900" indent="-342900" eaLnBrk="0" fontAlgn="base" hangingPunct="0">
              <a:lnSpc>
                <a:spcPct val="90000"/>
              </a:lnSpc>
              <a:spcBef>
                <a:spcPts val="750"/>
              </a:spcBef>
              <a:spcAft>
                <a:spcPct val="0"/>
              </a:spcAft>
              <a:buFont typeface="Arial" panose="020B0604020202020204" pitchFamily="34" charset="0"/>
              <a:buChar char="•"/>
              <a:defRPr>
                <a:solidFill>
                  <a:schemeClr val="tx1"/>
                </a:solidFill>
                <a:latin typeface="Calibri" panose="020F0502020204030204" pitchFamily="34" charset="0"/>
              </a:defRPr>
            </a:lvl6pPr>
            <a:lvl7pPr marL="4457700" indent="-342900" eaLnBrk="0" fontAlgn="base" hangingPunct="0">
              <a:lnSpc>
                <a:spcPct val="90000"/>
              </a:lnSpc>
              <a:spcBef>
                <a:spcPts val="750"/>
              </a:spcBef>
              <a:spcAft>
                <a:spcPct val="0"/>
              </a:spcAft>
              <a:buFont typeface="Arial" panose="020B0604020202020204" pitchFamily="34" charset="0"/>
              <a:buChar char="•"/>
              <a:defRPr>
                <a:solidFill>
                  <a:schemeClr val="tx1"/>
                </a:solidFill>
                <a:latin typeface="Calibri" panose="020F0502020204030204" pitchFamily="34" charset="0"/>
              </a:defRPr>
            </a:lvl7pPr>
            <a:lvl8pPr marL="5143500" indent="-342900" eaLnBrk="0" fontAlgn="base" hangingPunct="0">
              <a:lnSpc>
                <a:spcPct val="90000"/>
              </a:lnSpc>
              <a:spcBef>
                <a:spcPts val="750"/>
              </a:spcBef>
              <a:spcAft>
                <a:spcPct val="0"/>
              </a:spcAft>
              <a:buFont typeface="Arial" panose="020B0604020202020204" pitchFamily="34" charset="0"/>
              <a:buChar char="•"/>
              <a:defRPr>
                <a:solidFill>
                  <a:schemeClr val="tx1"/>
                </a:solidFill>
                <a:latin typeface="Calibri" panose="020F0502020204030204" pitchFamily="34" charset="0"/>
              </a:defRPr>
            </a:lvl8pPr>
            <a:lvl9pPr marL="5829300" indent="-342900" eaLnBrk="0" fontAlgn="base" hangingPunct="0">
              <a:lnSpc>
                <a:spcPct val="90000"/>
              </a:lnSpc>
              <a:spcBef>
                <a:spcPts val="75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F0FE1A39-E42C-46C3-91A7-614DB3E3D221}" type="slidenum">
              <a:rPr lang="en-GB" altLang="en-US" sz="1800">
                <a:solidFill>
                  <a:srgbClr val="898989"/>
                </a:solidFill>
                <a:ea typeface="ＭＳ Ｐゴシック" panose="020B0600070205080204" pitchFamily="34" charset="-128"/>
              </a:rPr>
              <a:pPr fontAlgn="base">
                <a:lnSpc>
                  <a:spcPct val="100000"/>
                </a:lnSpc>
                <a:spcBef>
                  <a:spcPct val="0"/>
                </a:spcBef>
                <a:spcAft>
                  <a:spcPct val="0"/>
                </a:spcAft>
                <a:buFontTx/>
                <a:buNone/>
              </a:pPr>
              <a:t>17</a:t>
            </a:fld>
            <a:endParaRPr lang="en-GB" altLang="en-US" sz="1800">
              <a:solidFill>
                <a:srgbClr val="898989"/>
              </a:solidFill>
              <a:ea typeface="ＭＳ Ｐゴシック" panose="020B0600070205080204" pitchFamily="34" charset="-128"/>
            </a:endParaRPr>
          </a:p>
        </p:txBody>
      </p:sp>
      <p:pic>
        <p:nvPicPr>
          <p:cNvPr id="9228" name="Picture 8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711294" y="6738939"/>
            <a:ext cx="5391572" cy="681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Rounded Rectangular Callout 15"/>
          <p:cNvSpPr>
            <a:spLocks noChangeArrowheads="1"/>
          </p:cNvSpPr>
          <p:nvPr/>
        </p:nvSpPr>
        <p:spPr bwMode="auto">
          <a:xfrm>
            <a:off x="7573398" y="6233492"/>
            <a:ext cx="4429126" cy="2744443"/>
          </a:xfrm>
          <a:prstGeom prst="wedgeRoundRectCallout">
            <a:avLst>
              <a:gd name="adj1" fmla="val 66227"/>
              <a:gd name="adj2" fmla="val 36380"/>
              <a:gd name="adj3" fmla="val 16667"/>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Clr>
                <a:srgbClr val="00CC00"/>
              </a:buClr>
              <a:buFontTx/>
              <a:buNone/>
            </a:pPr>
            <a:r>
              <a:rPr lang="en-GB" altLang="en-US" sz="3200" dirty="0">
                <a:solidFill>
                  <a:srgbClr val="000000"/>
                </a:solidFill>
                <a:latin typeface="Bookman Old Style" panose="02050604050505020204" pitchFamily="18" charset="0"/>
              </a:rPr>
              <a:t>Ghana has over 14 potential hydro sites with total capacity of 740MW yet to be exploited.  </a:t>
            </a:r>
          </a:p>
        </p:txBody>
      </p:sp>
      <p:sp>
        <p:nvSpPr>
          <p:cNvPr id="3" name="TextBox 2"/>
          <p:cNvSpPr txBox="1"/>
          <p:nvPr/>
        </p:nvSpPr>
        <p:spPr>
          <a:xfrm>
            <a:off x="18201198" y="1485572"/>
            <a:ext cx="6161527" cy="10401437"/>
          </a:xfrm>
          <a:prstGeom prst="rect">
            <a:avLst/>
          </a:prstGeom>
          <a:noFill/>
        </p:spPr>
        <p:txBody>
          <a:bodyPr wrap="square" rtlCol="0">
            <a:spAutoFit/>
          </a:bodyPr>
          <a:lstStyle/>
          <a:p>
            <a:pPr marL="428626" indent="-428626">
              <a:lnSpc>
                <a:spcPct val="150000"/>
              </a:lnSpc>
              <a:buFont typeface="Arial" panose="020B0604020202020204" pitchFamily="34" charset="0"/>
              <a:buChar char="•"/>
            </a:pPr>
            <a:r>
              <a:rPr lang="en-GB" sz="3000" dirty="0">
                <a:latin typeface="Bookman Old Style" panose="02050604050505020204" pitchFamily="18" charset="0"/>
              </a:rPr>
              <a:t>Until the late 1980s, renewable energy in the form of hydro power accounted for more than 90% of Ghana’s total electricity generation</a:t>
            </a:r>
          </a:p>
          <a:p>
            <a:pPr marL="428626" indent="-428626">
              <a:lnSpc>
                <a:spcPct val="150000"/>
              </a:lnSpc>
              <a:buFont typeface="Arial" panose="020B0604020202020204" pitchFamily="34" charset="0"/>
              <a:buChar char="•"/>
            </a:pPr>
            <a:r>
              <a:rPr lang="en-GB" sz="3000" dirty="0">
                <a:latin typeface="Bookman Old Style" panose="02050604050505020204" pitchFamily="18" charset="0"/>
              </a:rPr>
              <a:t>As at December 2020, the contribution of hydro and other renewable energies in the energy mix had declined to about 39% of total installed electricity generation capacity. </a:t>
            </a:r>
          </a:p>
          <a:p>
            <a:pPr marL="428626" indent="-428626">
              <a:lnSpc>
                <a:spcPct val="150000"/>
              </a:lnSpc>
              <a:buFont typeface="Arial" panose="020B0604020202020204" pitchFamily="34" charset="0"/>
              <a:buChar char="•"/>
            </a:pPr>
            <a:r>
              <a:rPr lang="en-US" sz="3000" dirty="0">
                <a:latin typeface="Bookman Old Style" panose="02050604050505020204" pitchFamily="18" charset="0"/>
              </a:rPr>
              <a:t>It is our Energy Policy to increase clean energy penetration in the energy mix</a:t>
            </a:r>
          </a:p>
        </p:txBody>
      </p:sp>
    </p:spTree>
    <p:extLst>
      <p:ext uri="{BB962C8B-B14F-4D97-AF65-F5344CB8AC3E}">
        <p14:creationId xmlns:p14="http://schemas.microsoft.com/office/powerpoint/2010/main" val="421397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4">
            <a:extLst>
              <a:ext uri="{FF2B5EF4-FFF2-40B4-BE49-F238E27FC236}">
                <a16:creationId xmlns:a16="http://schemas.microsoft.com/office/drawing/2014/main" id="{857756D5-FAD1-9642-B50E-DEA2CFAD0802}"/>
              </a:ext>
            </a:extLst>
          </p:cNvPr>
          <p:cNvSpPr/>
          <p:nvPr/>
        </p:nvSpPr>
        <p:spPr>
          <a:xfrm flipV="1">
            <a:off x="8632443" y="4289693"/>
            <a:ext cx="7637419" cy="5744518"/>
          </a:xfrm>
          <a:prstGeom prst="triangle">
            <a:avLst>
              <a:gd name="adj" fmla="val 490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7198" b="1" dirty="0">
              <a:latin typeface="Candara" panose="020E0502030303020204" pitchFamily="34" charset="0"/>
            </a:endParaRPr>
          </a:p>
        </p:txBody>
      </p:sp>
      <p:sp>
        <p:nvSpPr>
          <p:cNvPr id="12" name="Freeform 7">
            <a:extLst>
              <a:ext uri="{FF2B5EF4-FFF2-40B4-BE49-F238E27FC236}">
                <a16:creationId xmlns:a16="http://schemas.microsoft.com/office/drawing/2014/main" id="{C26FE152-0239-B04C-9CA8-A45689F06D34}"/>
              </a:ext>
            </a:extLst>
          </p:cNvPr>
          <p:cNvSpPr>
            <a:spLocks/>
          </p:cNvSpPr>
          <p:nvPr/>
        </p:nvSpPr>
        <p:spPr bwMode="auto">
          <a:xfrm>
            <a:off x="11644583" y="6680724"/>
            <a:ext cx="1624541" cy="3352261"/>
          </a:xfrm>
          <a:custGeom>
            <a:avLst/>
            <a:gdLst>
              <a:gd name="T0" fmla="*/ 483 w 623"/>
              <a:gd name="T1" fmla="*/ 1648 h 1958"/>
              <a:gd name="T2" fmla="*/ 483 w 623"/>
              <a:gd name="T3" fmla="*/ 0 h 1958"/>
              <a:gd name="T4" fmla="*/ 144 w 623"/>
              <a:gd name="T5" fmla="*/ 0 h 1958"/>
              <a:gd name="T6" fmla="*/ 144 w 623"/>
              <a:gd name="T7" fmla="*/ 1648 h 1958"/>
              <a:gd name="T8" fmla="*/ 0 w 623"/>
              <a:gd name="T9" fmla="*/ 1648 h 1958"/>
              <a:gd name="T10" fmla="*/ 158 w 623"/>
              <a:gd name="T11" fmla="*/ 1803 h 1958"/>
              <a:gd name="T12" fmla="*/ 313 w 623"/>
              <a:gd name="T13" fmla="*/ 1958 h 1958"/>
              <a:gd name="T14" fmla="*/ 468 w 623"/>
              <a:gd name="T15" fmla="*/ 1803 h 1958"/>
              <a:gd name="T16" fmla="*/ 623 w 623"/>
              <a:gd name="T17" fmla="*/ 1648 h 1958"/>
              <a:gd name="T18" fmla="*/ 483 w 623"/>
              <a:gd name="T19" fmla="*/ 1648 h 1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3" h="1958">
                <a:moveTo>
                  <a:pt x="483" y="1648"/>
                </a:moveTo>
                <a:lnTo>
                  <a:pt x="483" y="0"/>
                </a:lnTo>
                <a:lnTo>
                  <a:pt x="144" y="0"/>
                </a:lnTo>
                <a:lnTo>
                  <a:pt x="144" y="1648"/>
                </a:lnTo>
                <a:lnTo>
                  <a:pt x="0" y="1648"/>
                </a:lnTo>
                <a:lnTo>
                  <a:pt x="158" y="1803"/>
                </a:lnTo>
                <a:lnTo>
                  <a:pt x="313" y="1958"/>
                </a:lnTo>
                <a:lnTo>
                  <a:pt x="468" y="1803"/>
                </a:lnTo>
                <a:lnTo>
                  <a:pt x="623" y="1648"/>
                </a:lnTo>
                <a:lnTo>
                  <a:pt x="483" y="1648"/>
                </a:lnTo>
                <a:close/>
              </a:path>
            </a:pathLst>
          </a:custGeom>
          <a:solidFill>
            <a:schemeClr val="accent3"/>
          </a:solidFill>
          <a:ln w="9525">
            <a:noFill/>
            <a:round/>
            <a:headEnd/>
            <a:tailEnd/>
          </a:ln>
        </p:spPr>
        <p:txBody>
          <a:bodyPr vert="horz" wrap="square" lIns="182832" tIns="91416" rIns="182832" bIns="91416" numCol="1" anchor="t" anchorCtr="0" compatLnSpc="1">
            <a:prstTxWarp prst="textNoShape">
              <a:avLst/>
            </a:prstTxWarp>
          </a:bodyPr>
          <a:lstStyle/>
          <a:p>
            <a:endParaRPr lang="id-ID" sz="7198" b="1" dirty="0">
              <a:latin typeface="Candara" panose="020E0502030303020204" pitchFamily="34" charset="0"/>
            </a:endParaRPr>
          </a:p>
        </p:txBody>
      </p:sp>
      <p:sp>
        <p:nvSpPr>
          <p:cNvPr id="13" name="Freeform 8">
            <a:extLst>
              <a:ext uri="{FF2B5EF4-FFF2-40B4-BE49-F238E27FC236}">
                <a16:creationId xmlns:a16="http://schemas.microsoft.com/office/drawing/2014/main" id="{D46241E1-AD4E-DF4E-8AA0-58494DCBF149}"/>
              </a:ext>
            </a:extLst>
          </p:cNvPr>
          <p:cNvSpPr>
            <a:spLocks/>
          </p:cNvSpPr>
          <p:nvPr/>
        </p:nvSpPr>
        <p:spPr bwMode="auto">
          <a:xfrm>
            <a:off x="13027384" y="5562713"/>
            <a:ext cx="1624541" cy="3153429"/>
          </a:xfrm>
          <a:custGeom>
            <a:avLst/>
            <a:gdLst>
              <a:gd name="T0" fmla="*/ 483 w 623"/>
              <a:gd name="T1" fmla="*/ 853 h 1128"/>
              <a:gd name="T2" fmla="*/ 480 w 623"/>
              <a:gd name="T3" fmla="*/ 0 h 1128"/>
              <a:gd name="T4" fmla="*/ 144 w 623"/>
              <a:gd name="T5" fmla="*/ 0 h 1128"/>
              <a:gd name="T6" fmla="*/ 144 w 623"/>
              <a:gd name="T7" fmla="*/ 853 h 1128"/>
              <a:gd name="T8" fmla="*/ 0 w 623"/>
              <a:gd name="T9" fmla="*/ 853 h 1128"/>
              <a:gd name="T10" fmla="*/ 158 w 623"/>
              <a:gd name="T11" fmla="*/ 990 h 1128"/>
              <a:gd name="T12" fmla="*/ 313 w 623"/>
              <a:gd name="T13" fmla="*/ 1128 h 1128"/>
              <a:gd name="T14" fmla="*/ 468 w 623"/>
              <a:gd name="T15" fmla="*/ 990 h 1128"/>
              <a:gd name="T16" fmla="*/ 623 w 623"/>
              <a:gd name="T17" fmla="*/ 853 h 1128"/>
              <a:gd name="T18" fmla="*/ 483 w 623"/>
              <a:gd name="T19" fmla="*/ 853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3" h="1128">
                <a:moveTo>
                  <a:pt x="483" y="853"/>
                </a:moveTo>
                <a:lnTo>
                  <a:pt x="480" y="0"/>
                </a:lnTo>
                <a:lnTo>
                  <a:pt x="144" y="0"/>
                </a:lnTo>
                <a:lnTo>
                  <a:pt x="144" y="853"/>
                </a:lnTo>
                <a:lnTo>
                  <a:pt x="0" y="853"/>
                </a:lnTo>
                <a:lnTo>
                  <a:pt x="158" y="990"/>
                </a:lnTo>
                <a:lnTo>
                  <a:pt x="313" y="1128"/>
                </a:lnTo>
                <a:lnTo>
                  <a:pt x="468" y="990"/>
                </a:lnTo>
                <a:lnTo>
                  <a:pt x="623" y="853"/>
                </a:lnTo>
                <a:lnTo>
                  <a:pt x="483" y="853"/>
                </a:lnTo>
                <a:close/>
              </a:path>
            </a:pathLst>
          </a:custGeom>
          <a:solidFill>
            <a:schemeClr val="accent2"/>
          </a:solidFill>
          <a:ln w="9525">
            <a:noFill/>
            <a:round/>
            <a:headEnd/>
            <a:tailEnd/>
          </a:ln>
        </p:spPr>
        <p:txBody>
          <a:bodyPr vert="horz" wrap="square" lIns="182832" tIns="91416" rIns="182832" bIns="91416" numCol="1" anchor="t" anchorCtr="0" compatLnSpc="1">
            <a:prstTxWarp prst="textNoShape">
              <a:avLst/>
            </a:prstTxWarp>
          </a:bodyPr>
          <a:lstStyle/>
          <a:p>
            <a:endParaRPr lang="id-ID" sz="7198" b="1" dirty="0">
              <a:latin typeface="Candara" panose="020E0502030303020204" pitchFamily="34" charset="0"/>
            </a:endParaRPr>
          </a:p>
        </p:txBody>
      </p:sp>
      <p:sp>
        <p:nvSpPr>
          <p:cNvPr id="14" name="Freeform 9">
            <a:extLst>
              <a:ext uri="{FF2B5EF4-FFF2-40B4-BE49-F238E27FC236}">
                <a16:creationId xmlns:a16="http://schemas.microsoft.com/office/drawing/2014/main" id="{1D3ECBCD-63FB-BB40-90AC-0F3FA506143D}"/>
              </a:ext>
            </a:extLst>
          </p:cNvPr>
          <p:cNvSpPr>
            <a:spLocks/>
          </p:cNvSpPr>
          <p:nvPr/>
        </p:nvSpPr>
        <p:spPr bwMode="auto">
          <a:xfrm>
            <a:off x="10038000" y="4715240"/>
            <a:ext cx="1624541" cy="3153429"/>
          </a:xfrm>
          <a:custGeom>
            <a:avLst/>
            <a:gdLst>
              <a:gd name="T0" fmla="*/ 482 w 623"/>
              <a:gd name="T1" fmla="*/ 853 h 1128"/>
              <a:gd name="T2" fmla="*/ 480 w 623"/>
              <a:gd name="T3" fmla="*/ 0 h 1128"/>
              <a:gd name="T4" fmla="*/ 143 w 623"/>
              <a:gd name="T5" fmla="*/ 0 h 1128"/>
              <a:gd name="T6" fmla="*/ 143 w 623"/>
              <a:gd name="T7" fmla="*/ 853 h 1128"/>
              <a:gd name="T8" fmla="*/ 0 w 623"/>
              <a:gd name="T9" fmla="*/ 853 h 1128"/>
              <a:gd name="T10" fmla="*/ 158 w 623"/>
              <a:gd name="T11" fmla="*/ 990 h 1128"/>
              <a:gd name="T12" fmla="*/ 313 w 623"/>
              <a:gd name="T13" fmla="*/ 1128 h 1128"/>
              <a:gd name="T14" fmla="*/ 468 w 623"/>
              <a:gd name="T15" fmla="*/ 990 h 1128"/>
              <a:gd name="T16" fmla="*/ 623 w 623"/>
              <a:gd name="T17" fmla="*/ 853 h 1128"/>
              <a:gd name="T18" fmla="*/ 482 w 623"/>
              <a:gd name="T19" fmla="*/ 853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3" h="1128">
                <a:moveTo>
                  <a:pt x="482" y="853"/>
                </a:moveTo>
                <a:lnTo>
                  <a:pt x="480" y="0"/>
                </a:lnTo>
                <a:lnTo>
                  <a:pt x="143" y="0"/>
                </a:lnTo>
                <a:lnTo>
                  <a:pt x="143" y="853"/>
                </a:lnTo>
                <a:lnTo>
                  <a:pt x="0" y="853"/>
                </a:lnTo>
                <a:lnTo>
                  <a:pt x="158" y="990"/>
                </a:lnTo>
                <a:lnTo>
                  <a:pt x="313" y="1128"/>
                </a:lnTo>
                <a:lnTo>
                  <a:pt x="468" y="990"/>
                </a:lnTo>
                <a:lnTo>
                  <a:pt x="623" y="853"/>
                </a:lnTo>
                <a:lnTo>
                  <a:pt x="482" y="853"/>
                </a:lnTo>
                <a:close/>
              </a:path>
            </a:pathLst>
          </a:custGeom>
          <a:solidFill>
            <a:schemeClr val="accent1"/>
          </a:solidFill>
          <a:ln w="9525">
            <a:noFill/>
            <a:round/>
            <a:headEnd/>
            <a:tailEnd/>
          </a:ln>
        </p:spPr>
        <p:txBody>
          <a:bodyPr vert="horz" wrap="square" lIns="182832" tIns="91416" rIns="182832" bIns="91416" numCol="1" anchor="t" anchorCtr="0" compatLnSpc="1">
            <a:prstTxWarp prst="textNoShape">
              <a:avLst/>
            </a:prstTxWarp>
          </a:bodyPr>
          <a:lstStyle/>
          <a:p>
            <a:endParaRPr lang="id-ID" sz="7198" b="1" dirty="0">
              <a:latin typeface="Candara" panose="020E0502030303020204" pitchFamily="34" charset="0"/>
            </a:endParaRPr>
          </a:p>
        </p:txBody>
      </p:sp>
      <p:cxnSp>
        <p:nvCxnSpPr>
          <p:cNvPr id="15" name="Straight Arrow Connector 14">
            <a:extLst>
              <a:ext uri="{FF2B5EF4-FFF2-40B4-BE49-F238E27FC236}">
                <a16:creationId xmlns:a16="http://schemas.microsoft.com/office/drawing/2014/main" id="{CF4392C5-5A91-0F43-A54C-AC63367380C8}"/>
              </a:ext>
            </a:extLst>
          </p:cNvPr>
          <p:cNvCxnSpPr>
            <a:cxnSpLocks/>
          </p:cNvCxnSpPr>
          <p:nvPr/>
        </p:nvCxnSpPr>
        <p:spPr>
          <a:xfrm>
            <a:off x="14287096" y="6727581"/>
            <a:ext cx="1589150" cy="0"/>
          </a:xfrm>
          <a:prstGeom prst="straightConnector1">
            <a:avLst/>
          </a:prstGeom>
          <a:ln w="381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EB42697-0B14-C644-9CF4-D159EB03AF64}"/>
              </a:ext>
            </a:extLst>
          </p:cNvPr>
          <p:cNvCxnSpPr>
            <a:cxnSpLocks/>
          </p:cNvCxnSpPr>
          <p:nvPr/>
        </p:nvCxnSpPr>
        <p:spPr>
          <a:xfrm rot="10800000">
            <a:off x="10226410" y="8272215"/>
            <a:ext cx="1799531" cy="0"/>
          </a:xfrm>
          <a:prstGeom prst="straightConnector1">
            <a:avLst/>
          </a:prstGeom>
          <a:ln w="38100">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2D1D498-CD5E-3D41-BD64-8EE1AAD5457B}"/>
              </a:ext>
            </a:extLst>
          </p:cNvPr>
          <p:cNvCxnSpPr>
            <a:cxnSpLocks/>
          </p:cNvCxnSpPr>
          <p:nvPr/>
        </p:nvCxnSpPr>
        <p:spPr>
          <a:xfrm rot="10800000">
            <a:off x="8592742" y="5733962"/>
            <a:ext cx="1871513" cy="0"/>
          </a:xfrm>
          <a:prstGeom prst="straightConnector1">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91EC8EA-CF43-DA49-BFEB-AE997F32C71D}"/>
              </a:ext>
            </a:extLst>
          </p:cNvPr>
          <p:cNvSpPr txBox="1"/>
          <p:nvPr/>
        </p:nvSpPr>
        <p:spPr>
          <a:xfrm>
            <a:off x="6336914" y="528954"/>
            <a:ext cx="11703845" cy="1107996"/>
          </a:xfrm>
          <a:prstGeom prst="rect">
            <a:avLst/>
          </a:prstGeom>
          <a:noFill/>
        </p:spPr>
        <p:txBody>
          <a:bodyPr wrap="none" rtlCol="0">
            <a:spAutoFit/>
          </a:bodyPr>
          <a:lstStyle/>
          <a:p>
            <a:pPr algn="ctr"/>
            <a:r>
              <a:rPr lang="en-US" sz="6600" b="1" dirty="0">
                <a:solidFill>
                  <a:schemeClr val="tx2"/>
                </a:solidFill>
                <a:latin typeface="Candara" panose="020E0502030303020204" pitchFamily="34" charset="0"/>
              </a:rPr>
              <a:t>NET-ZERO ENERGY TRANSITION</a:t>
            </a:r>
          </a:p>
        </p:txBody>
      </p:sp>
      <p:sp>
        <p:nvSpPr>
          <p:cNvPr id="32" name="TextBox 31">
            <a:extLst>
              <a:ext uri="{FF2B5EF4-FFF2-40B4-BE49-F238E27FC236}">
                <a16:creationId xmlns:a16="http://schemas.microsoft.com/office/drawing/2014/main" id="{5EAF41C1-F20A-DC49-83F1-45AE1C81C1A6}"/>
              </a:ext>
            </a:extLst>
          </p:cNvPr>
          <p:cNvSpPr txBox="1"/>
          <p:nvPr/>
        </p:nvSpPr>
        <p:spPr>
          <a:xfrm>
            <a:off x="14917533" y="5938011"/>
            <a:ext cx="6264857" cy="707886"/>
          </a:xfrm>
          <a:prstGeom prst="rect">
            <a:avLst/>
          </a:prstGeom>
          <a:noFill/>
        </p:spPr>
        <p:txBody>
          <a:bodyPr wrap="none" rtlCol="0" anchor="ctr" anchorCtr="0">
            <a:spAutoFit/>
          </a:bodyPr>
          <a:lstStyle/>
          <a:p>
            <a:pPr algn="r"/>
            <a:r>
              <a:rPr lang="en-US" sz="4000" b="1" dirty="0">
                <a:solidFill>
                  <a:srgbClr val="00B050"/>
                </a:solidFill>
                <a:latin typeface="Candara" panose="020E0502030303020204" pitchFamily="34" charset="0"/>
                <a:ea typeface="League Spartan" charset="0"/>
                <a:cs typeface="Poppins" pitchFamily="2" charset="77"/>
              </a:rPr>
              <a:t>The Call for Action (COP 26)</a:t>
            </a:r>
          </a:p>
        </p:txBody>
      </p:sp>
      <p:sp>
        <p:nvSpPr>
          <p:cNvPr id="33" name="Subtitle 2">
            <a:extLst>
              <a:ext uri="{FF2B5EF4-FFF2-40B4-BE49-F238E27FC236}">
                <a16:creationId xmlns:a16="http://schemas.microsoft.com/office/drawing/2014/main" id="{1F59E449-1521-D944-9FFD-452AF70E6D8D}"/>
              </a:ext>
            </a:extLst>
          </p:cNvPr>
          <p:cNvSpPr txBox="1">
            <a:spLocks/>
          </p:cNvSpPr>
          <p:nvPr/>
        </p:nvSpPr>
        <p:spPr>
          <a:xfrm>
            <a:off x="16131006" y="6698894"/>
            <a:ext cx="6987075" cy="1140507"/>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sz="4000" b="1" dirty="0">
                <a:solidFill>
                  <a:schemeClr val="tx1"/>
                </a:solidFill>
                <a:latin typeface="Candara" panose="020E0502030303020204" pitchFamily="34" charset="0"/>
                <a:ea typeface="Open Sans Light" panose="020B0306030504020204" pitchFamily="34" charset="0"/>
                <a:cs typeface="Open Sans Light" panose="020B0306030504020204" pitchFamily="34" charset="0"/>
              </a:rPr>
              <a:t>Increase investments in green energy initiatives</a:t>
            </a:r>
          </a:p>
        </p:txBody>
      </p:sp>
      <p:sp>
        <p:nvSpPr>
          <p:cNvPr id="34" name="TextBox 33">
            <a:extLst>
              <a:ext uri="{FF2B5EF4-FFF2-40B4-BE49-F238E27FC236}">
                <a16:creationId xmlns:a16="http://schemas.microsoft.com/office/drawing/2014/main" id="{DB2DAE66-245B-3540-925E-8D59A3198DF3}"/>
              </a:ext>
            </a:extLst>
          </p:cNvPr>
          <p:cNvSpPr txBox="1"/>
          <p:nvPr/>
        </p:nvSpPr>
        <p:spPr>
          <a:xfrm>
            <a:off x="172054" y="5069132"/>
            <a:ext cx="8076250" cy="707886"/>
          </a:xfrm>
          <a:prstGeom prst="rect">
            <a:avLst/>
          </a:prstGeom>
          <a:noFill/>
        </p:spPr>
        <p:txBody>
          <a:bodyPr wrap="none" rtlCol="0" anchor="ctr" anchorCtr="0">
            <a:spAutoFit/>
          </a:bodyPr>
          <a:lstStyle/>
          <a:p>
            <a:pPr algn="r"/>
            <a:r>
              <a:rPr lang="en-US" sz="4000" b="1" dirty="0">
                <a:solidFill>
                  <a:srgbClr val="00B050"/>
                </a:solidFill>
                <a:latin typeface="Candara" panose="020E0502030303020204" pitchFamily="34" charset="0"/>
                <a:ea typeface="League Spartan" charset="0"/>
                <a:cs typeface="Poppins" pitchFamily="2" charset="77"/>
              </a:rPr>
              <a:t>Paris Agreement on Climate Change</a:t>
            </a:r>
          </a:p>
        </p:txBody>
      </p:sp>
      <p:sp>
        <p:nvSpPr>
          <p:cNvPr id="35" name="Subtitle 2">
            <a:extLst>
              <a:ext uri="{FF2B5EF4-FFF2-40B4-BE49-F238E27FC236}">
                <a16:creationId xmlns:a16="http://schemas.microsoft.com/office/drawing/2014/main" id="{8A2B017D-A724-034D-8B4F-99C3D8B8C81B}"/>
              </a:ext>
            </a:extLst>
          </p:cNvPr>
          <p:cNvSpPr txBox="1">
            <a:spLocks/>
          </p:cNvSpPr>
          <p:nvPr/>
        </p:nvSpPr>
        <p:spPr>
          <a:xfrm>
            <a:off x="1359395" y="5750873"/>
            <a:ext cx="6987075" cy="691666"/>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3500"/>
              </a:lnSpc>
            </a:pPr>
            <a:r>
              <a:rPr lang="en-US" sz="4000" b="1" dirty="0">
                <a:solidFill>
                  <a:schemeClr val="tx1"/>
                </a:solidFill>
                <a:latin typeface="Candara" panose="020E0502030303020204" pitchFamily="34" charset="0"/>
                <a:ea typeface="Open Sans Light" panose="020B0306030504020204" pitchFamily="34" charset="0"/>
                <a:cs typeface="Open Sans Light" panose="020B0306030504020204" pitchFamily="34" charset="0"/>
              </a:rPr>
              <a:t>Reduction in global emissions</a:t>
            </a:r>
          </a:p>
        </p:txBody>
      </p:sp>
      <p:sp>
        <p:nvSpPr>
          <p:cNvPr id="36" name="TextBox 35">
            <a:extLst>
              <a:ext uri="{FF2B5EF4-FFF2-40B4-BE49-F238E27FC236}">
                <a16:creationId xmlns:a16="http://schemas.microsoft.com/office/drawing/2014/main" id="{A19C00C2-2230-CE41-8537-0BD0C00622A6}"/>
              </a:ext>
            </a:extLst>
          </p:cNvPr>
          <p:cNvSpPr txBox="1"/>
          <p:nvPr/>
        </p:nvSpPr>
        <p:spPr>
          <a:xfrm>
            <a:off x="6739995" y="7614446"/>
            <a:ext cx="3169650" cy="707886"/>
          </a:xfrm>
          <a:prstGeom prst="rect">
            <a:avLst/>
          </a:prstGeom>
          <a:noFill/>
        </p:spPr>
        <p:txBody>
          <a:bodyPr wrap="none" rtlCol="0" anchor="ctr" anchorCtr="0">
            <a:spAutoFit/>
          </a:bodyPr>
          <a:lstStyle/>
          <a:p>
            <a:pPr algn="r"/>
            <a:r>
              <a:rPr lang="en-US" sz="4000" b="1" dirty="0">
                <a:solidFill>
                  <a:srgbClr val="00B050"/>
                </a:solidFill>
                <a:latin typeface="Candara" panose="020E0502030303020204" pitchFamily="34" charset="0"/>
                <a:ea typeface="League Spartan" charset="0"/>
                <a:cs typeface="Poppins" pitchFamily="2" charset="77"/>
              </a:rPr>
              <a:t>The UN SDG 7</a:t>
            </a:r>
          </a:p>
        </p:txBody>
      </p:sp>
      <p:sp>
        <p:nvSpPr>
          <p:cNvPr id="37" name="Subtitle 2">
            <a:extLst>
              <a:ext uri="{FF2B5EF4-FFF2-40B4-BE49-F238E27FC236}">
                <a16:creationId xmlns:a16="http://schemas.microsoft.com/office/drawing/2014/main" id="{546C86B6-42B6-DC48-92C1-B18BC5212F93}"/>
              </a:ext>
            </a:extLst>
          </p:cNvPr>
          <p:cNvSpPr txBox="1">
            <a:spLocks/>
          </p:cNvSpPr>
          <p:nvPr/>
        </p:nvSpPr>
        <p:spPr>
          <a:xfrm>
            <a:off x="1504950" y="8296187"/>
            <a:ext cx="8959305" cy="1140507"/>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4000" b="1" dirty="0">
                <a:solidFill>
                  <a:schemeClr val="tx1"/>
                </a:solidFill>
                <a:latin typeface="Candara" panose="020E0502030303020204" pitchFamily="34" charset="0"/>
                <a:ea typeface="Open Sans Light" panose="020B0306030504020204" pitchFamily="34" charset="0"/>
                <a:cs typeface="Open Sans Light" panose="020B0306030504020204" pitchFamily="34" charset="0"/>
              </a:rPr>
              <a:t>Ensure access to affordable, reliable, sustainable and modern energy for all</a:t>
            </a:r>
          </a:p>
        </p:txBody>
      </p:sp>
      <p:sp>
        <p:nvSpPr>
          <p:cNvPr id="18" name="Rectangle: Diagonal Corners Snipped 17">
            <a:extLst>
              <a:ext uri="{FF2B5EF4-FFF2-40B4-BE49-F238E27FC236}">
                <a16:creationId xmlns:a16="http://schemas.microsoft.com/office/drawing/2014/main" id="{720E1489-3BB6-AF78-6FBA-DCE308660574}"/>
              </a:ext>
            </a:extLst>
          </p:cNvPr>
          <p:cNvSpPr/>
          <p:nvPr/>
        </p:nvSpPr>
        <p:spPr>
          <a:xfrm>
            <a:off x="1744600" y="1967948"/>
            <a:ext cx="20876861" cy="1794365"/>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95000"/>
                    <a:lumOff val="5000"/>
                  </a:schemeClr>
                </a:solidFill>
                <a:latin typeface="Candara" panose="020E0502030303020204" pitchFamily="34" charset="0"/>
              </a:rPr>
              <a:t>Energy Transition is the pathway toward transformation of the global energy sector from fossil-based fuel to zero carbon by the second half of this century (IRENA)</a:t>
            </a:r>
          </a:p>
        </p:txBody>
      </p:sp>
      <p:pic>
        <p:nvPicPr>
          <p:cNvPr id="22" name="Picture 21">
            <a:extLst>
              <a:ext uri="{FF2B5EF4-FFF2-40B4-BE49-F238E27FC236}">
                <a16:creationId xmlns:a16="http://schemas.microsoft.com/office/drawing/2014/main" id="{8514C5E8-741A-A8F9-70F0-1B11EA8DB23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263314" y="10085817"/>
            <a:ext cx="4889625" cy="3264838"/>
          </a:xfrm>
          <a:prstGeom prst="rect">
            <a:avLst/>
          </a:prstGeom>
        </p:spPr>
      </p:pic>
      <p:sp>
        <p:nvSpPr>
          <p:cNvPr id="3" name="Rectangle: Diagonal Corners Snipped 2">
            <a:extLst>
              <a:ext uri="{FF2B5EF4-FFF2-40B4-BE49-F238E27FC236}">
                <a16:creationId xmlns:a16="http://schemas.microsoft.com/office/drawing/2014/main" id="{76F8E414-2987-2336-E1F2-FC2BF9C22E7B}"/>
              </a:ext>
            </a:extLst>
          </p:cNvPr>
          <p:cNvSpPr/>
          <p:nvPr/>
        </p:nvSpPr>
        <p:spPr>
          <a:xfrm>
            <a:off x="862444" y="10034211"/>
            <a:ext cx="8035334" cy="3316443"/>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ndara" panose="020E0502030303020204" pitchFamily="34" charset="0"/>
              </a:rPr>
              <a:t>Local Context: We want to transition to a low carbon Economy</a:t>
            </a:r>
          </a:p>
          <a:p>
            <a:pPr algn="ctr"/>
            <a:r>
              <a:rPr lang="en-US" dirty="0">
                <a:latin typeface="Candara" panose="020E0502030303020204" pitchFamily="34" charset="0"/>
              </a:rPr>
              <a:t>To achieve </a:t>
            </a:r>
            <a:r>
              <a:rPr lang="en-US" b="1" dirty="0">
                <a:latin typeface="Candara" panose="020E0502030303020204" pitchFamily="34" charset="0"/>
              </a:rPr>
              <a:t>NET-ZERO</a:t>
            </a:r>
            <a:r>
              <a:rPr lang="en-US" dirty="0">
                <a:latin typeface="Candara" panose="020E0502030303020204" pitchFamily="34" charset="0"/>
              </a:rPr>
              <a:t>:</a:t>
            </a:r>
          </a:p>
          <a:p>
            <a:pPr algn="ctr"/>
            <a:endParaRPr lang="en-US" dirty="0">
              <a:latin typeface="Candara" panose="020E0502030303020204" pitchFamily="34" charset="0"/>
            </a:endParaRPr>
          </a:p>
          <a:p>
            <a:pPr algn="ctr"/>
            <a:r>
              <a:rPr lang="en-US" dirty="0">
                <a:latin typeface="Candara" panose="020E0502030303020204" pitchFamily="34" charset="0"/>
              </a:rPr>
              <a:t>Emission – Mitigation = Zero</a:t>
            </a:r>
          </a:p>
        </p:txBody>
      </p:sp>
    </p:spTree>
    <p:extLst>
      <p:ext uri="{BB962C8B-B14F-4D97-AF65-F5344CB8AC3E}">
        <p14:creationId xmlns:p14="http://schemas.microsoft.com/office/powerpoint/2010/main" val="324643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00"/>
                                        <p:tgtEl>
                                          <p:spTgt spid="3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500"/>
                                        <p:tgtEl>
                                          <p:spTgt spid="3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down)">
                                      <p:cBhvr>
                                        <p:cTn id="51" dur="500"/>
                                        <p:tgtEl>
                                          <p:spTgt spid="3"/>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32" grpId="0"/>
      <p:bldP spid="33" grpId="0"/>
      <p:bldP spid="34" grpId="0"/>
      <p:bldP spid="35" grpId="0"/>
      <p:bldP spid="36" grpId="0"/>
      <p:bldP spid="37" grpId="0"/>
      <p:bldP spid="18"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AFFD92-C50D-5B4B-4DC0-687292A1BB32}"/>
              </a:ext>
            </a:extLst>
          </p:cNvPr>
          <p:cNvSpPr txBox="1"/>
          <p:nvPr/>
        </p:nvSpPr>
        <p:spPr>
          <a:xfrm>
            <a:off x="2402958" y="5273350"/>
            <a:ext cx="19256472" cy="2800767"/>
          </a:xfrm>
          <a:prstGeom prst="rect">
            <a:avLst/>
          </a:prstGeom>
          <a:noFill/>
        </p:spPr>
        <p:txBody>
          <a:bodyPr wrap="square" rtlCol="0">
            <a:spAutoFit/>
          </a:bodyPr>
          <a:lstStyle/>
          <a:p>
            <a:pPr algn="ctr"/>
            <a:r>
              <a:rPr lang="en-US" sz="8800" b="1" dirty="0">
                <a:latin typeface="Algerian" panose="04020705040A02060702" pitchFamily="82" charset="0"/>
              </a:rPr>
              <a:t>METHODOLOGY OF GHANA’S ENERGY TRANTIONS POLICY FRAMEWORK</a:t>
            </a:r>
          </a:p>
        </p:txBody>
      </p:sp>
    </p:spTree>
    <p:extLst>
      <p:ext uri="{BB962C8B-B14F-4D97-AF65-F5344CB8AC3E}">
        <p14:creationId xmlns:p14="http://schemas.microsoft.com/office/powerpoint/2010/main" val="400776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26F22-2282-FD4A-12CF-D9A55787A91A}"/>
              </a:ext>
            </a:extLst>
          </p:cNvPr>
          <p:cNvSpPr txBox="1"/>
          <p:nvPr/>
        </p:nvSpPr>
        <p:spPr>
          <a:xfrm>
            <a:off x="1510748" y="5744817"/>
            <a:ext cx="21587791" cy="2800767"/>
          </a:xfrm>
          <a:prstGeom prst="rect">
            <a:avLst/>
          </a:prstGeom>
          <a:noFill/>
        </p:spPr>
        <p:txBody>
          <a:bodyPr wrap="square" rtlCol="0">
            <a:spAutoFit/>
          </a:bodyPr>
          <a:lstStyle/>
          <a:p>
            <a:pPr algn="ctr"/>
            <a:r>
              <a:rPr lang="en-US" sz="8800" b="1" dirty="0">
                <a:latin typeface="Algerian" panose="04020705040A02060702" pitchFamily="82" charset="0"/>
              </a:rPr>
              <a:t>INTRODUCTION TO CLIMATE CHANGE AND ITS EFFECT</a:t>
            </a:r>
          </a:p>
        </p:txBody>
      </p:sp>
    </p:spTree>
    <p:extLst>
      <p:ext uri="{BB962C8B-B14F-4D97-AF65-F5344CB8AC3E}">
        <p14:creationId xmlns:p14="http://schemas.microsoft.com/office/powerpoint/2010/main" val="2771465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0668F67-26A3-F269-1C01-9D0C24B5006A}"/>
              </a:ext>
            </a:extLst>
          </p:cNvPr>
          <p:cNvGraphicFramePr>
            <a:graphicFrameLocks noGrp="1"/>
          </p:cNvGraphicFramePr>
          <p:nvPr>
            <p:extLst>
              <p:ext uri="{D42A27DB-BD31-4B8C-83A1-F6EECF244321}">
                <p14:modId xmlns:p14="http://schemas.microsoft.com/office/powerpoint/2010/main" val="4258824624"/>
              </p:ext>
            </p:extLst>
          </p:nvPr>
        </p:nvGraphicFramePr>
        <p:xfrm>
          <a:off x="2148595" y="2760343"/>
          <a:ext cx="20487170" cy="9681983"/>
        </p:xfrm>
        <a:graphic>
          <a:graphicData uri="http://schemas.openxmlformats.org/drawingml/2006/table">
            <a:tbl>
              <a:tblPr firstRow="1" firstCol="1" bandRow="1">
                <a:tableStyleId>{7E9639D4-E3E2-4D34-9284-5A2195B3D0D7}</a:tableStyleId>
              </a:tblPr>
              <a:tblGrid>
                <a:gridCol w="4943594">
                  <a:extLst>
                    <a:ext uri="{9D8B030D-6E8A-4147-A177-3AD203B41FA5}">
                      <a16:colId xmlns:a16="http://schemas.microsoft.com/office/drawing/2014/main" val="266295098"/>
                    </a:ext>
                  </a:extLst>
                </a:gridCol>
                <a:gridCol w="3863983">
                  <a:extLst>
                    <a:ext uri="{9D8B030D-6E8A-4147-A177-3AD203B41FA5}">
                      <a16:colId xmlns:a16="http://schemas.microsoft.com/office/drawing/2014/main" val="2652665251"/>
                    </a:ext>
                  </a:extLst>
                </a:gridCol>
                <a:gridCol w="3091187">
                  <a:extLst>
                    <a:ext uri="{9D8B030D-6E8A-4147-A177-3AD203B41FA5}">
                      <a16:colId xmlns:a16="http://schemas.microsoft.com/office/drawing/2014/main" val="202948374"/>
                    </a:ext>
                  </a:extLst>
                </a:gridCol>
                <a:gridCol w="4547543">
                  <a:extLst>
                    <a:ext uri="{9D8B030D-6E8A-4147-A177-3AD203B41FA5}">
                      <a16:colId xmlns:a16="http://schemas.microsoft.com/office/drawing/2014/main" val="2287978981"/>
                    </a:ext>
                  </a:extLst>
                </a:gridCol>
                <a:gridCol w="4040863">
                  <a:extLst>
                    <a:ext uri="{9D8B030D-6E8A-4147-A177-3AD203B41FA5}">
                      <a16:colId xmlns:a16="http://schemas.microsoft.com/office/drawing/2014/main" val="4110440692"/>
                    </a:ext>
                  </a:extLst>
                </a:gridCol>
              </a:tblGrid>
              <a:tr h="1501159">
                <a:tc>
                  <a:txBody>
                    <a:bodyPr/>
                    <a:lstStyle/>
                    <a:p>
                      <a:pPr algn="ctr">
                        <a:lnSpc>
                          <a:spcPct val="150000"/>
                        </a:lnSpc>
                        <a:spcAft>
                          <a:spcPts val="800"/>
                        </a:spcAft>
                      </a:pPr>
                      <a:r>
                        <a:rPr lang="en-GB" sz="4000" b="1" dirty="0">
                          <a:solidFill>
                            <a:schemeClr val="bg1"/>
                          </a:solidFill>
                          <a:effectLst/>
                          <a:latin typeface="+mj-lt"/>
                        </a:rPr>
                        <a:t>Main assumptions</a:t>
                      </a:r>
                      <a:endParaRPr lang="en-US" sz="4000" b="1" dirty="0">
                        <a:solidFill>
                          <a:schemeClr val="bg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07000"/>
                        </a:lnSpc>
                      </a:pPr>
                      <a:endParaRPr lang="en-US" sz="4000" b="1" dirty="0">
                        <a:solidFill>
                          <a:schemeClr val="bg1"/>
                        </a:solidFill>
                        <a:effectLst/>
                        <a:latin typeface="+mj-lt"/>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a:solidFill>
                            <a:schemeClr val="bg1"/>
                          </a:solidFill>
                          <a:effectLst/>
                          <a:latin typeface="+mj-lt"/>
                        </a:rPr>
                        <a:t>2021</a:t>
                      </a:r>
                      <a:endParaRPr lang="en-US" sz="4000" b="1">
                        <a:solidFill>
                          <a:schemeClr val="bg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a:solidFill>
                            <a:schemeClr val="bg1"/>
                          </a:solidFill>
                          <a:effectLst/>
                          <a:latin typeface="+mj-lt"/>
                        </a:rPr>
                        <a:t>2070</a:t>
                      </a:r>
                      <a:endParaRPr lang="en-US" sz="4000" b="1">
                        <a:solidFill>
                          <a:schemeClr val="bg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00000"/>
                        </a:lnSpc>
                        <a:spcAft>
                          <a:spcPts val="800"/>
                        </a:spcAft>
                      </a:pPr>
                      <a:r>
                        <a:rPr lang="en-GB" sz="4000" b="1" dirty="0">
                          <a:solidFill>
                            <a:schemeClr val="bg1"/>
                          </a:solidFill>
                          <a:effectLst/>
                          <a:latin typeface="+mj-lt"/>
                        </a:rPr>
                        <a:t>Avg. Annual Growth Rate</a:t>
                      </a:r>
                      <a:endParaRPr lang="en-US" sz="4000" b="1" dirty="0">
                        <a:solidFill>
                          <a:schemeClr val="bg1"/>
                        </a:solidFill>
                        <a:effectLst/>
                        <a:latin typeface="+mj-lt"/>
                        <a:ea typeface="Calibri" panose="020F0502020204030204" pitchFamily="34" charset="0"/>
                        <a:cs typeface="Times New Roman" panose="02020603050405020304" pitchFamily="18" charset="0"/>
                      </a:endParaRPr>
                    </a:p>
                  </a:txBody>
                  <a:tcPr marL="68562" marR="68562" marT="0" marB="0"/>
                </a:tc>
                <a:extLst>
                  <a:ext uri="{0D108BD9-81ED-4DB2-BD59-A6C34878D82A}">
                    <a16:rowId xmlns:a16="http://schemas.microsoft.com/office/drawing/2014/main" val="1678274359"/>
                  </a:ext>
                </a:extLst>
              </a:tr>
              <a:tr h="999582">
                <a:tc>
                  <a:txBody>
                    <a:bodyPr/>
                    <a:lstStyle/>
                    <a:p>
                      <a:pPr algn="ctr">
                        <a:lnSpc>
                          <a:spcPct val="150000"/>
                        </a:lnSpc>
                        <a:spcAft>
                          <a:spcPts val="800"/>
                        </a:spcAft>
                      </a:pPr>
                      <a:r>
                        <a:rPr lang="en-GB" sz="4000" b="1">
                          <a:solidFill>
                            <a:schemeClr val="tx1"/>
                          </a:solidFill>
                          <a:effectLst/>
                          <a:latin typeface="+mj-lt"/>
                        </a:rPr>
                        <a:t>GDP($billion)</a:t>
                      </a:r>
                      <a:endParaRPr lang="en-US" sz="4000" b="1">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a:solidFill>
                            <a:schemeClr val="tx1"/>
                          </a:solidFill>
                          <a:effectLst/>
                          <a:latin typeface="+mj-lt"/>
                        </a:rPr>
                        <a:t> </a:t>
                      </a:r>
                      <a:endParaRPr lang="en-US" sz="4000" b="1">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US" sz="4000" b="1">
                          <a:solidFill>
                            <a:schemeClr val="tx1"/>
                          </a:solidFill>
                          <a:effectLst/>
                          <a:latin typeface="+mj-lt"/>
                        </a:rPr>
                        <a:t>79.1</a:t>
                      </a:r>
                      <a:endParaRPr lang="en-US" sz="4000" b="1">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US" sz="4000" b="1">
                          <a:solidFill>
                            <a:schemeClr val="tx1"/>
                          </a:solidFill>
                          <a:effectLst/>
                          <a:latin typeface="+mj-lt"/>
                        </a:rPr>
                        <a:t>863.7</a:t>
                      </a:r>
                      <a:endParaRPr lang="en-US" sz="4000" b="1">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a:solidFill>
                            <a:schemeClr val="tx1"/>
                          </a:solidFill>
                          <a:effectLst/>
                          <a:latin typeface="+mj-lt"/>
                        </a:rPr>
                        <a:t>5%</a:t>
                      </a:r>
                      <a:endParaRPr lang="en-US" sz="4000" b="1">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extLst>
                  <a:ext uri="{0D108BD9-81ED-4DB2-BD59-A6C34878D82A}">
                    <a16:rowId xmlns:a16="http://schemas.microsoft.com/office/drawing/2014/main" val="797711195"/>
                  </a:ext>
                </a:extLst>
              </a:tr>
              <a:tr h="1203586">
                <a:tc>
                  <a:txBody>
                    <a:bodyPr/>
                    <a:lstStyle/>
                    <a:p>
                      <a:pPr algn="ctr">
                        <a:lnSpc>
                          <a:spcPct val="150000"/>
                        </a:lnSpc>
                        <a:spcAft>
                          <a:spcPts val="800"/>
                        </a:spcAft>
                      </a:pPr>
                      <a:r>
                        <a:rPr lang="en-GB" sz="4000" b="1">
                          <a:solidFill>
                            <a:schemeClr val="tx1"/>
                          </a:solidFill>
                          <a:effectLst/>
                          <a:latin typeface="+mj-lt"/>
                        </a:rPr>
                        <a:t>Population(million)</a:t>
                      </a:r>
                      <a:endParaRPr lang="en-US" sz="4000" b="1">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a:solidFill>
                            <a:schemeClr val="tx1"/>
                          </a:solidFill>
                          <a:effectLst/>
                          <a:latin typeface="+mj-lt"/>
                        </a:rPr>
                        <a:t> </a:t>
                      </a:r>
                      <a:endParaRPr lang="en-US" sz="4000" b="1">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dirty="0">
                          <a:solidFill>
                            <a:schemeClr val="tx1"/>
                          </a:solidFill>
                          <a:effectLst/>
                          <a:latin typeface="+mj-lt"/>
                        </a:rPr>
                        <a:t>30.8</a:t>
                      </a:r>
                      <a:endParaRPr lang="en-US" sz="4000" b="1" dirty="0">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US" sz="4000" b="1" dirty="0">
                          <a:solidFill>
                            <a:schemeClr val="tx1"/>
                          </a:solidFill>
                          <a:effectLst/>
                          <a:latin typeface="+mj-lt"/>
                        </a:rPr>
                        <a:t>72.2</a:t>
                      </a:r>
                      <a:endParaRPr lang="en-US" sz="4000" b="1" dirty="0">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dirty="0">
                          <a:solidFill>
                            <a:schemeClr val="tx1"/>
                          </a:solidFill>
                          <a:effectLst/>
                          <a:latin typeface="+mj-lt"/>
                        </a:rPr>
                        <a:t>2%</a:t>
                      </a:r>
                      <a:endParaRPr lang="en-US" sz="4000" b="1" dirty="0">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extLst>
                  <a:ext uri="{0D108BD9-81ED-4DB2-BD59-A6C34878D82A}">
                    <a16:rowId xmlns:a16="http://schemas.microsoft.com/office/drawing/2014/main" val="1459248475"/>
                  </a:ext>
                </a:extLst>
              </a:tr>
              <a:tr h="999582">
                <a:tc>
                  <a:txBody>
                    <a:bodyPr/>
                    <a:lstStyle/>
                    <a:p>
                      <a:pPr algn="ctr">
                        <a:lnSpc>
                          <a:spcPct val="150000"/>
                        </a:lnSpc>
                        <a:spcAft>
                          <a:spcPts val="800"/>
                        </a:spcAft>
                      </a:pPr>
                      <a:r>
                        <a:rPr lang="en-GB" sz="4000" b="1" dirty="0">
                          <a:solidFill>
                            <a:schemeClr val="tx1"/>
                          </a:solidFill>
                          <a:effectLst/>
                          <a:latin typeface="+mj-lt"/>
                        </a:rPr>
                        <a:t>Urban share (%)</a:t>
                      </a:r>
                      <a:endParaRPr lang="en-US" sz="4000" b="1" dirty="0">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a:solidFill>
                            <a:schemeClr val="tx1"/>
                          </a:solidFill>
                          <a:effectLst/>
                          <a:latin typeface="+mj-lt"/>
                        </a:rPr>
                        <a:t> </a:t>
                      </a:r>
                      <a:endParaRPr lang="en-US" sz="4000" b="1">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a:solidFill>
                            <a:schemeClr val="tx1"/>
                          </a:solidFill>
                          <a:effectLst/>
                          <a:latin typeface="+mj-lt"/>
                        </a:rPr>
                        <a:t>56.0</a:t>
                      </a:r>
                      <a:endParaRPr lang="en-US" sz="4000" b="1">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a:solidFill>
                            <a:schemeClr val="tx1"/>
                          </a:solidFill>
                          <a:effectLst/>
                          <a:latin typeface="+mj-lt"/>
                        </a:rPr>
                        <a:t>85.0</a:t>
                      </a:r>
                      <a:endParaRPr lang="en-US" sz="4000" b="1">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a:solidFill>
                            <a:schemeClr val="tx1"/>
                          </a:solidFill>
                          <a:effectLst/>
                          <a:latin typeface="+mj-lt"/>
                        </a:rPr>
                        <a:t>1%</a:t>
                      </a:r>
                      <a:endParaRPr lang="en-US" sz="4000" b="1">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extLst>
                  <a:ext uri="{0D108BD9-81ED-4DB2-BD59-A6C34878D82A}">
                    <a16:rowId xmlns:a16="http://schemas.microsoft.com/office/drawing/2014/main" val="2784339896"/>
                  </a:ext>
                </a:extLst>
              </a:tr>
              <a:tr h="999582">
                <a:tc rowSpan="4">
                  <a:txBody>
                    <a:bodyPr/>
                    <a:lstStyle/>
                    <a:p>
                      <a:pPr algn="ctr">
                        <a:lnSpc>
                          <a:spcPct val="150000"/>
                        </a:lnSpc>
                        <a:spcAft>
                          <a:spcPts val="800"/>
                        </a:spcAft>
                      </a:pPr>
                      <a:r>
                        <a:rPr lang="en-GB" sz="4000" b="1" dirty="0">
                          <a:solidFill>
                            <a:schemeClr val="tx1"/>
                          </a:solidFill>
                          <a:effectLst/>
                          <a:latin typeface="+mj-lt"/>
                        </a:rPr>
                        <a:t>Electricity access</a:t>
                      </a:r>
                      <a:endParaRPr lang="en-US" sz="4000" b="1" dirty="0">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a:solidFill>
                            <a:schemeClr val="tx1"/>
                          </a:solidFill>
                          <a:effectLst/>
                          <a:latin typeface="+mj-lt"/>
                        </a:rPr>
                        <a:t>National</a:t>
                      </a:r>
                      <a:endParaRPr lang="en-US" sz="4000" b="1">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a:solidFill>
                            <a:schemeClr val="tx1"/>
                          </a:solidFill>
                          <a:effectLst/>
                          <a:latin typeface="+mj-lt"/>
                        </a:rPr>
                        <a:t> </a:t>
                      </a:r>
                      <a:endParaRPr lang="en-US" sz="4000" b="1">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dirty="0">
                          <a:solidFill>
                            <a:schemeClr val="tx1"/>
                          </a:solidFill>
                          <a:effectLst/>
                          <a:latin typeface="+mj-lt"/>
                        </a:rPr>
                        <a:t>99.8%</a:t>
                      </a:r>
                      <a:r>
                        <a:rPr lang="en-US" sz="4000" b="1" dirty="0">
                          <a:solidFill>
                            <a:schemeClr val="tx1"/>
                          </a:solidFill>
                          <a:effectLst/>
                          <a:latin typeface="+mj-lt"/>
                        </a:rPr>
                        <a:t> </a:t>
                      </a:r>
                      <a:r>
                        <a:rPr lang="en-GB" sz="4000" b="1" dirty="0">
                          <a:solidFill>
                            <a:schemeClr val="tx1"/>
                          </a:solidFill>
                          <a:effectLst/>
                          <a:latin typeface="+mj-lt"/>
                        </a:rPr>
                        <a:t> (by 2030)</a:t>
                      </a:r>
                      <a:endParaRPr lang="en-US" sz="4000" b="1" dirty="0">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a:solidFill>
                            <a:schemeClr val="tx1"/>
                          </a:solidFill>
                          <a:effectLst/>
                          <a:latin typeface="+mj-lt"/>
                        </a:rPr>
                        <a:t> </a:t>
                      </a:r>
                      <a:endParaRPr lang="en-US" sz="4000" b="1">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extLst>
                  <a:ext uri="{0D108BD9-81ED-4DB2-BD59-A6C34878D82A}">
                    <a16:rowId xmlns:a16="http://schemas.microsoft.com/office/drawing/2014/main" val="3677703265"/>
                  </a:ext>
                </a:extLst>
              </a:tr>
              <a:tr h="1268837">
                <a:tc vMerge="1">
                  <a:txBody>
                    <a:bodyPr/>
                    <a:lstStyle/>
                    <a:p>
                      <a:endParaRPr lang="en-US"/>
                    </a:p>
                  </a:txBody>
                  <a:tcPr/>
                </a:tc>
                <a:tc>
                  <a:txBody>
                    <a:bodyPr/>
                    <a:lstStyle/>
                    <a:p>
                      <a:pPr algn="ctr">
                        <a:lnSpc>
                          <a:spcPct val="100000"/>
                        </a:lnSpc>
                        <a:spcAft>
                          <a:spcPts val="800"/>
                        </a:spcAft>
                      </a:pPr>
                      <a:r>
                        <a:rPr lang="en-GB" sz="4000" b="1" dirty="0">
                          <a:solidFill>
                            <a:schemeClr val="tx1"/>
                          </a:solidFill>
                          <a:effectLst/>
                          <a:latin typeface="+mj-lt"/>
                        </a:rPr>
                        <a:t>Rural Savannah*</a:t>
                      </a:r>
                      <a:endParaRPr lang="en-US" sz="4000" b="1" dirty="0">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a:solidFill>
                            <a:schemeClr val="tx1"/>
                          </a:solidFill>
                          <a:effectLst/>
                          <a:latin typeface="+mj-lt"/>
                        </a:rPr>
                        <a:t>57.3</a:t>
                      </a:r>
                      <a:endParaRPr lang="en-US" sz="4000" b="1">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dirty="0">
                          <a:solidFill>
                            <a:schemeClr val="tx1"/>
                          </a:solidFill>
                          <a:effectLst/>
                          <a:latin typeface="+mj-lt"/>
                        </a:rPr>
                        <a:t>99.8% (by 2030)</a:t>
                      </a:r>
                      <a:endParaRPr lang="en-US" sz="4000" b="1" dirty="0">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a:solidFill>
                            <a:schemeClr val="tx1"/>
                          </a:solidFill>
                          <a:effectLst/>
                          <a:latin typeface="+mj-lt"/>
                        </a:rPr>
                        <a:t>12%</a:t>
                      </a:r>
                      <a:endParaRPr lang="en-US" sz="4000" b="1">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extLst>
                  <a:ext uri="{0D108BD9-81ED-4DB2-BD59-A6C34878D82A}">
                    <a16:rowId xmlns:a16="http://schemas.microsoft.com/office/drawing/2014/main" val="779754704"/>
                  </a:ext>
                </a:extLst>
              </a:tr>
              <a:tr h="999582">
                <a:tc vMerge="1">
                  <a:txBody>
                    <a:bodyPr/>
                    <a:lstStyle/>
                    <a:p>
                      <a:endParaRPr lang="en-US"/>
                    </a:p>
                  </a:txBody>
                  <a:tcPr/>
                </a:tc>
                <a:tc>
                  <a:txBody>
                    <a:bodyPr/>
                    <a:lstStyle/>
                    <a:p>
                      <a:pPr algn="ctr">
                        <a:lnSpc>
                          <a:spcPct val="150000"/>
                        </a:lnSpc>
                        <a:spcAft>
                          <a:spcPts val="800"/>
                        </a:spcAft>
                      </a:pPr>
                      <a:r>
                        <a:rPr lang="en-GB" sz="4000" b="1">
                          <a:solidFill>
                            <a:schemeClr val="tx1"/>
                          </a:solidFill>
                          <a:effectLst/>
                          <a:latin typeface="+mj-lt"/>
                        </a:rPr>
                        <a:t>Rural Forest**</a:t>
                      </a:r>
                      <a:endParaRPr lang="en-US" sz="4000" b="1">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a:solidFill>
                            <a:schemeClr val="tx1"/>
                          </a:solidFill>
                          <a:effectLst/>
                          <a:latin typeface="+mj-lt"/>
                        </a:rPr>
                        <a:t>60.1</a:t>
                      </a:r>
                      <a:endParaRPr lang="en-US" sz="4000" b="1">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dirty="0">
                          <a:solidFill>
                            <a:schemeClr val="tx1"/>
                          </a:solidFill>
                          <a:effectLst/>
                          <a:latin typeface="+mj-lt"/>
                        </a:rPr>
                        <a:t>99.8% (by 2028)</a:t>
                      </a:r>
                      <a:endParaRPr lang="en-US" sz="4000" b="1" dirty="0">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dirty="0">
                          <a:solidFill>
                            <a:schemeClr val="tx1"/>
                          </a:solidFill>
                          <a:effectLst/>
                          <a:latin typeface="+mj-lt"/>
                        </a:rPr>
                        <a:t>14%</a:t>
                      </a:r>
                      <a:endParaRPr lang="en-US" sz="4000" b="1" dirty="0">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extLst>
                  <a:ext uri="{0D108BD9-81ED-4DB2-BD59-A6C34878D82A}">
                    <a16:rowId xmlns:a16="http://schemas.microsoft.com/office/drawing/2014/main" val="3602080086"/>
                  </a:ext>
                </a:extLst>
              </a:tr>
              <a:tr h="1710073">
                <a:tc vMerge="1">
                  <a:txBody>
                    <a:bodyPr/>
                    <a:lstStyle/>
                    <a:p>
                      <a:endParaRPr lang="en-US"/>
                    </a:p>
                  </a:txBody>
                  <a:tcPr/>
                </a:tc>
                <a:tc>
                  <a:txBody>
                    <a:bodyPr/>
                    <a:lstStyle/>
                    <a:p>
                      <a:pPr algn="ctr">
                        <a:lnSpc>
                          <a:spcPct val="100000"/>
                        </a:lnSpc>
                        <a:spcAft>
                          <a:spcPts val="800"/>
                        </a:spcAft>
                      </a:pPr>
                      <a:r>
                        <a:rPr lang="en-GB" sz="4000" b="1" dirty="0">
                          <a:solidFill>
                            <a:schemeClr val="tx1"/>
                          </a:solidFill>
                          <a:effectLst/>
                          <a:latin typeface="+mj-lt"/>
                        </a:rPr>
                        <a:t>Rural Coastal***</a:t>
                      </a:r>
                      <a:endParaRPr lang="en-US" sz="4000" b="1" dirty="0">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dirty="0">
                          <a:solidFill>
                            <a:schemeClr val="tx1"/>
                          </a:solidFill>
                          <a:effectLst/>
                          <a:latin typeface="+mj-lt"/>
                        </a:rPr>
                        <a:t>76.9</a:t>
                      </a:r>
                      <a:endParaRPr lang="en-US" sz="4000" b="1" dirty="0">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dirty="0">
                          <a:solidFill>
                            <a:schemeClr val="tx1"/>
                          </a:solidFill>
                          <a:effectLst/>
                          <a:latin typeface="+mj-lt"/>
                        </a:rPr>
                        <a:t>99.8% (by 2030)</a:t>
                      </a:r>
                      <a:endParaRPr lang="en-US" sz="4000" b="1" dirty="0">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tc>
                  <a:txBody>
                    <a:bodyPr/>
                    <a:lstStyle/>
                    <a:p>
                      <a:pPr algn="ctr">
                        <a:lnSpc>
                          <a:spcPct val="150000"/>
                        </a:lnSpc>
                        <a:spcAft>
                          <a:spcPts val="800"/>
                        </a:spcAft>
                      </a:pPr>
                      <a:r>
                        <a:rPr lang="en-GB" sz="4000" b="1" dirty="0">
                          <a:solidFill>
                            <a:schemeClr val="tx1"/>
                          </a:solidFill>
                          <a:effectLst/>
                          <a:latin typeface="+mj-lt"/>
                        </a:rPr>
                        <a:t>4%</a:t>
                      </a:r>
                      <a:endParaRPr lang="en-US" sz="4000" b="1" dirty="0">
                        <a:solidFill>
                          <a:schemeClr val="tx1"/>
                        </a:solidFill>
                        <a:effectLst/>
                        <a:latin typeface="+mj-lt"/>
                        <a:ea typeface="Calibri" panose="020F0502020204030204" pitchFamily="34" charset="0"/>
                        <a:cs typeface="Times New Roman" panose="02020603050405020304" pitchFamily="18" charset="0"/>
                      </a:endParaRPr>
                    </a:p>
                  </a:txBody>
                  <a:tcPr marL="68562" marR="68562" marT="0" marB="0"/>
                </a:tc>
                <a:extLst>
                  <a:ext uri="{0D108BD9-81ED-4DB2-BD59-A6C34878D82A}">
                    <a16:rowId xmlns:a16="http://schemas.microsoft.com/office/drawing/2014/main" val="1646565417"/>
                  </a:ext>
                </a:extLst>
              </a:tr>
            </a:tbl>
          </a:graphicData>
        </a:graphic>
      </p:graphicFrame>
      <p:sp>
        <p:nvSpPr>
          <p:cNvPr id="3" name="Rectangle 1">
            <a:hlinkClick r:id="rId2"/>
            <a:extLst>
              <a:ext uri="{FF2B5EF4-FFF2-40B4-BE49-F238E27FC236}">
                <a16:creationId xmlns:a16="http://schemas.microsoft.com/office/drawing/2014/main" id="{1B0849C5-731C-65CE-CF12-54D063194F34}"/>
              </a:ext>
            </a:extLst>
          </p:cNvPr>
          <p:cNvSpPr>
            <a:spLocks noChangeArrowheads="1"/>
          </p:cNvSpPr>
          <p:nvPr/>
        </p:nvSpPr>
        <p:spPr bwMode="auto">
          <a:xfrm>
            <a:off x="9483160" y="3722770"/>
            <a:ext cx="184682" cy="769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pPr defTabSz="1828343">
              <a:buClr>
                <a:srgbClr val="000000"/>
              </a:buClr>
            </a:pPr>
            <a:endParaRPr lang="en-US" sz="4399" kern="0">
              <a:solidFill>
                <a:srgbClr val="000000"/>
              </a:solidFill>
              <a:latin typeface="Candara" panose="020E0502030303020204" pitchFamily="34" charset="0"/>
              <a:cs typeface="Arial"/>
              <a:sym typeface="Arial"/>
            </a:endParaRPr>
          </a:p>
        </p:txBody>
      </p:sp>
      <p:pic>
        <p:nvPicPr>
          <p:cNvPr id="4" name="Picture 3">
            <a:extLst>
              <a:ext uri="{FF2B5EF4-FFF2-40B4-BE49-F238E27FC236}">
                <a16:creationId xmlns:a16="http://schemas.microsoft.com/office/drawing/2014/main" id="{B338FFD9-4BD7-CE56-A600-2006746BBABC}"/>
              </a:ext>
            </a:extLst>
          </p:cNvPr>
          <p:cNvPicPr>
            <a:picLocks noChangeAspect="1"/>
          </p:cNvPicPr>
          <p:nvPr/>
        </p:nvPicPr>
        <p:blipFill>
          <a:blip r:embed="rId3"/>
          <a:stretch>
            <a:fillRect/>
          </a:stretch>
        </p:blipFill>
        <p:spPr>
          <a:xfrm>
            <a:off x="3176" y="52036"/>
            <a:ext cx="2145419" cy="2139325"/>
          </a:xfrm>
          <a:prstGeom prst="rect">
            <a:avLst/>
          </a:prstGeom>
        </p:spPr>
      </p:pic>
      <p:sp>
        <p:nvSpPr>
          <p:cNvPr id="5" name="TextBox 4">
            <a:extLst>
              <a:ext uri="{FF2B5EF4-FFF2-40B4-BE49-F238E27FC236}">
                <a16:creationId xmlns:a16="http://schemas.microsoft.com/office/drawing/2014/main" id="{76D98602-4222-8397-3BE5-1255692FC92E}"/>
              </a:ext>
            </a:extLst>
          </p:cNvPr>
          <p:cNvSpPr txBox="1"/>
          <p:nvPr/>
        </p:nvSpPr>
        <p:spPr>
          <a:xfrm>
            <a:off x="7261003" y="409845"/>
            <a:ext cx="13031669" cy="1015663"/>
          </a:xfrm>
          <a:prstGeom prst="rect">
            <a:avLst/>
          </a:prstGeom>
          <a:noFill/>
        </p:spPr>
        <p:txBody>
          <a:bodyPr wrap="square" rtlCol="0">
            <a:spAutoFit/>
          </a:bodyPr>
          <a:lstStyle/>
          <a:p>
            <a:pPr defTabSz="1828343">
              <a:buClr>
                <a:srgbClr val="000000"/>
              </a:buClr>
            </a:pPr>
            <a:r>
              <a:rPr lang="en-US" sz="6000" b="1" kern="0" dirty="0">
                <a:solidFill>
                  <a:srgbClr val="000000"/>
                </a:solidFill>
                <a:latin typeface="Candara" panose="020E0502030303020204" pitchFamily="34" charset="0"/>
                <a:cs typeface="Times New Roman" panose="02020603050405020304" pitchFamily="18" charset="0"/>
                <a:sym typeface="Arial"/>
              </a:rPr>
              <a:t>PRELIMINARY ASSUMPTIONS</a:t>
            </a:r>
          </a:p>
        </p:txBody>
      </p:sp>
    </p:spTree>
    <p:extLst>
      <p:ext uri="{BB962C8B-B14F-4D97-AF65-F5344CB8AC3E}">
        <p14:creationId xmlns:p14="http://schemas.microsoft.com/office/powerpoint/2010/main" val="426265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792D02-CF03-5662-FB35-CBFDB720D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44"/>
            <a:ext cx="24377650" cy="13571356"/>
          </a:xfrm>
          <a:prstGeom prst="rect">
            <a:avLst/>
          </a:prstGeom>
        </p:spPr>
      </p:pic>
    </p:spTree>
    <p:extLst>
      <p:ext uri="{BB962C8B-B14F-4D97-AF65-F5344CB8AC3E}">
        <p14:creationId xmlns:p14="http://schemas.microsoft.com/office/powerpoint/2010/main" val="3322551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D59987-B49B-E50F-4D40-1DF1F6BDE5F8}"/>
              </a:ext>
            </a:extLst>
          </p:cNvPr>
          <p:cNvSpPr txBox="1"/>
          <p:nvPr/>
        </p:nvSpPr>
        <p:spPr>
          <a:xfrm>
            <a:off x="14435847" y="4884838"/>
            <a:ext cx="9941803" cy="8710077"/>
          </a:xfrm>
          <a:prstGeom prst="rect">
            <a:avLst/>
          </a:prstGeom>
          <a:noFill/>
        </p:spPr>
        <p:txBody>
          <a:bodyPr wrap="square">
            <a:spAutoFit/>
          </a:bodyPr>
          <a:lstStyle/>
          <a:p>
            <a:pPr marL="342900" lvl="0" indent="-342900" algn="just">
              <a:spcAft>
                <a:spcPts val="600"/>
              </a:spcAft>
              <a:buFont typeface="Symbol" panose="05050102010706020507" pitchFamily="18" charset="2"/>
              <a:buChar char=""/>
            </a:pPr>
            <a:r>
              <a:rPr lang="en-GB" sz="4000" b="1" i="1" dirty="0">
                <a:solidFill>
                  <a:srgbClr val="333333"/>
                </a:solidFill>
                <a:latin typeface="Candara" panose="020E0502030303020204" pitchFamily="34" charset="0"/>
                <a:ea typeface="Times New Roman" panose="02020603050405020304" pitchFamily="18" charset="0"/>
              </a:rPr>
              <a:t>Advantage</a:t>
            </a:r>
          </a:p>
          <a:p>
            <a:pPr marL="1485717" lvl="1" indent="-571500" algn="just">
              <a:spcAft>
                <a:spcPts val="600"/>
              </a:spcAft>
              <a:buFont typeface="Courier New" panose="02070309020205020404" pitchFamily="49" charset="0"/>
              <a:buChar char="o"/>
            </a:pPr>
            <a:r>
              <a:rPr lang="en-GB" sz="4000" dirty="0">
                <a:solidFill>
                  <a:srgbClr val="333333"/>
                </a:solidFill>
                <a:latin typeface="Candara" panose="020E0502030303020204" pitchFamily="34" charset="0"/>
                <a:ea typeface="Times New Roman" panose="02020603050405020304" pitchFamily="18" charset="0"/>
              </a:rPr>
              <a:t>Low investment cost</a:t>
            </a:r>
          </a:p>
          <a:p>
            <a:pPr marL="342900" lvl="0" indent="-342900" algn="just">
              <a:spcAft>
                <a:spcPts val="600"/>
              </a:spcAft>
              <a:buFont typeface="Symbol" panose="05050102010706020507" pitchFamily="18" charset="2"/>
              <a:buChar char=""/>
            </a:pPr>
            <a:r>
              <a:rPr lang="en-GB" sz="4000" b="1" i="1" dirty="0">
                <a:solidFill>
                  <a:srgbClr val="333333"/>
                </a:solidFill>
                <a:effectLst/>
                <a:latin typeface="Candara" panose="020E0502030303020204" pitchFamily="34" charset="0"/>
                <a:ea typeface="Times New Roman" panose="02020603050405020304" pitchFamily="18" charset="0"/>
              </a:rPr>
              <a:t>Associated Risk</a:t>
            </a:r>
          </a:p>
          <a:p>
            <a:pPr marL="1600017" lvl="1" indent="-685800" algn="just">
              <a:spcAft>
                <a:spcPts val="600"/>
              </a:spcAft>
              <a:buFont typeface="Courier New" panose="02070309020205020404" pitchFamily="49" charset="0"/>
              <a:buChar char="o"/>
            </a:pPr>
            <a:r>
              <a:rPr lang="en-GB" sz="4000" dirty="0">
                <a:solidFill>
                  <a:srgbClr val="333333"/>
                </a:solidFill>
                <a:latin typeface="Candara" panose="020E0502030303020204" pitchFamily="34" charset="0"/>
                <a:ea typeface="Times New Roman" panose="02020603050405020304" pitchFamily="18" charset="0"/>
              </a:rPr>
              <a:t>Low energy security due to non-diversified fuel mix</a:t>
            </a:r>
          </a:p>
          <a:p>
            <a:pPr marL="1600017" lvl="1" indent="-685800" algn="just">
              <a:spcAft>
                <a:spcPts val="600"/>
              </a:spcAft>
              <a:buFont typeface="Courier New" panose="02070309020205020404" pitchFamily="49" charset="0"/>
              <a:buChar char="o"/>
            </a:pPr>
            <a:r>
              <a:rPr lang="en-GB" sz="4000" dirty="0">
                <a:solidFill>
                  <a:srgbClr val="333333"/>
                </a:solidFill>
                <a:latin typeface="Candara" panose="020E0502030303020204" pitchFamily="34" charset="0"/>
                <a:ea typeface="Times New Roman" panose="02020603050405020304" pitchFamily="18" charset="0"/>
              </a:rPr>
              <a:t>No guarantee of constant availability and supply of domestic natural gas</a:t>
            </a:r>
          </a:p>
          <a:p>
            <a:pPr marL="1600017" lvl="1" indent="-685800" algn="just">
              <a:spcAft>
                <a:spcPts val="600"/>
              </a:spcAft>
              <a:buFont typeface="Courier New" panose="02070309020205020404" pitchFamily="49" charset="0"/>
              <a:buChar char="o"/>
            </a:pPr>
            <a:r>
              <a:rPr lang="en-GB" sz="4000" dirty="0">
                <a:solidFill>
                  <a:srgbClr val="333333"/>
                </a:solidFill>
                <a:latin typeface="Candara" panose="020E0502030303020204" pitchFamily="34" charset="0"/>
                <a:ea typeface="Times New Roman" panose="02020603050405020304" pitchFamily="18" charset="0"/>
              </a:rPr>
              <a:t>Price volatility of imported gas (LNG)</a:t>
            </a:r>
          </a:p>
          <a:p>
            <a:pPr marL="1600017" lvl="1" indent="-685800" algn="just">
              <a:spcAft>
                <a:spcPts val="600"/>
              </a:spcAft>
              <a:buFont typeface="Courier New" panose="02070309020205020404" pitchFamily="49" charset="0"/>
              <a:buChar char="o"/>
            </a:pPr>
            <a:r>
              <a:rPr lang="en-GB" sz="4000" dirty="0">
                <a:solidFill>
                  <a:srgbClr val="333333"/>
                </a:solidFill>
                <a:latin typeface="Candara" panose="020E0502030303020204" pitchFamily="34" charset="0"/>
                <a:ea typeface="Times New Roman" panose="02020603050405020304" pitchFamily="18" charset="0"/>
              </a:rPr>
              <a:t>Electricity demand for e-mobility will not be met</a:t>
            </a:r>
          </a:p>
          <a:p>
            <a:pPr marL="1600017" lvl="1" indent="-685800" algn="just">
              <a:spcAft>
                <a:spcPts val="600"/>
              </a:spcAft>
              <a:buFont typeface="Courier New" panose="02070309020205020404" pitchFamily="49" charset="0"/>
              <a:buChar char="o"/>
            </a:pPr>
            <a:r>
              <a:rPr lang="en-GB" sz="4000" dirty="0">
                <a:solidFill>
                  <a:srgbClr val="333333"/>
                </a:solidFill>
                <a:effectLst/>
                <a:latin typeface="Candara" panose="020E0502030303020204" pitchFamily="34" charset="0"/>
                <a:ea typeface="Times New Roman" panose="02020603050405020304" pitchFamily="18" charset="0"/>
              </a:rPr>
              <a:t>No carbon mitigation measures beyond 2030</a:t>
            </a:r>
          </a:p>
          <a:p>
            <a:pPr marL="1600017" lvl="1" indent="-685800" algn="just">
              <a:spcAft>
                <a:spcPts val="600"/>
              </a:spcAft>
              <a:buFont typeface="Courier New" panose="02070309020205020404" pitchFamily="49" charset="0"/>
              <a:buChar char="o"/>
            </a:pPr>
            <a:r>
              <a:rPr lang="en-GB" sz="4000" dirty="0">
                <a:solidFill>
                  <a:srgbClr val="333333"/>
                </a:solidFill>
                <a:effectLst/>
                <a:latin typeface="Candara" panose="020E0502030303020204" pitchFamily="34" charset="0"/>
                <a:ea typeface="Times New Roman" panose="02020603050405020304" pitchFamily="18" charset="0"/>
              </a:rPr>
              <a:t>No access to green trade market</a:t>
            </a:r>
            <a:endParaRPr lang="en-US" sz="4000" dirty="0">
              <a:solidFill>
                <a:srgbClr val="333333"/>
              </a:solidFill>
              <a:effectLst/>
              <a:latin typeface="Candara" panose="020E0502030303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50818A4B-B1FB-0634-6443-682B676B07D7}"/>
              </a:ext>
            </a:extLst>
          </p:cNvPr>
          <p:cNvSpPr txBox="1"/>
          <p:nvPr/>
        </p:nvSpPr>
        <p:spPr>
          <a:xfrm>
            <a:off x="2542032" y="152202"/>
            <a:ext cx="20738592" cy="1938992"/>
          </a:xfrm>
          <a:prstGeom prst="rect">
            <a:avLst/>
          </a:prstGeom>
          <a:noFill/>
        </p:spPr>
        <p:txBody>
          <a:bodyPr wrap="square">
            <a:spAutoFit/>
          </a:bodyPr>
          <a:lstStyle/>
          <a:p>
            <a:pPr algn="ctr"/>
            <a:r>
              <a:rPr lang="en-US" sz="6000" b="1" dirty="0">
                <a:latin typeface="Candara" panose="020E0502030303020204" pitchFamily="34" charset="0"/>
              </a:rPr>
              <a:t>MODELLING SCENARIOS – </a:t>
            </a:r>
          </a:p>
          <a:p>
            <a:pPr algn="ctr"/>
            <a:r>
              <a:rPr lang="en-US" sz="6000" b="1" dirty="0">
                <a:solidFill>
                  <a:schemeClr val="accent1"/>
                </a:solidFill>
                <a:latin typeface="Candara" panose="020E0502030303020204" pitchFamily="34" charset="0"/>
              </a:rPr>
              <a:t>No Policy Intervention (NPI) SCENARIO</a:t>
            </a:r>
          </a:p>
        </p:txBody>
      </p:sp>
      <p:sp>
        <p:nvSpPr>
          <p:cNvPr id="2" name="Rectangle: Diagonal Corners Snipped 1">
            <a:extLst>
              <a:ext uri="{FF2B5EF4-FFF2-40B4-BE49-F238E27FC236}">
                <a16:creationId xmlns:a16="http://schemas.microsoft.com/office/drawing/2014/main" id="{1D611B84-026D-3D85-6AF0-BC795AF14E48}"/>
              </a:ext>
            </a:extLst>
          </p:cNvPr>
          <p:cNvSpPr/>
          <p:nvPr/>
        </p:nvSpPr>
        <p:spPr>
          <a:xfrm>
            <a:off x="1075885" y="2323104"/>
            <a:ext cx="22859999" cy="2106035"/>
          </a:xfrm>
          <a:prstGeom prst="snip2DiagRect">
            <a:avLst/>
          </a:prstGeom>
          <a:solidFill>
            <a:schemeClr val="accent2">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ndara" panose="020E0502030303020204" pitchFamily="34" charset="0"/>
              </a:rPr>
              <a:t>This is the base scenario upon which all other scenarios are assessed. It explores the effect of current policies and </a:t>
            </a:r>
            <a:r>
              <a:rPr lang="en-US" sz="4000" b="1" dirty="0" err="1">
                <a:solidFill>
                  <a:schemeClr val="tx1"/>
                </a:solidFill>
                <a:latin typeface="Candara" panose="020E0502030303020204" pitchFamily="34" charset="0"/>
              </a:rPr>
              <a:t>programmes</a:t>
            </a:r>
            <a:r>
              <a:rPr lang="en-US" sz="4000" b="1" dirty="0">
                <a:solidFill>
                  <a:schemeClr val="tx1"/>
                </a:solidFill>
                <a:latin typeface="Candara" panose="020E0502030303020204" pitchFamily="34" charset="0"/>
              </a:rPr>
              <a:t> on energy demand and supply, and its resultant emissions.</a:t>
            </a:r>
          </a:p>
        </p:txBody>
      </p:sp>
      <p:pic>
        <p:nvPicPr>
          <p:cNvPr id="6" name="Picture 5">
            <a:extLst>
              <a:ext uri="{FF2B5EF4-FFF2-40B4-BE49-F238E27FC236}">
                <a16:creationId xmlns:a16="http://schemas.microsoft.com/office/drawing/2014/main" id="{C5F2FAF7-EF13-22CB-2CE0-0AEC2AB16246}"/>
              </a:ext>
            </a:extLst>
          </p:cNvPr>
          <p:cNvPicPr>
            <a:picLocks noChangeAspect="1"/>
          </p:cNvPicPr>
          <p:nvPr/>
        </p:nvPicPr>
        <p:blipFill>
          <a:blip r:embed="rId2"/>
          <a:stretch>
            <a:fillRect/>
          </a:stretch>
        </p:blipFill>
        <p:spPr>
          <a:xfrm>
            <a:off x="3176" y="52036"/>
            <a:ext cx="2145419" cy="2139325"/>
          </a:xfrm>
          <a:prstGeom prst="rect">
            <a:avLst/>
          </a:prstGeom>
        </p:spPr>
      </p:pic>
      <p:pic>
        <p:nvPicPr>
          <p:cNvPr id="11" name="Picture 10">
            <a:extLst>
              <a:ext uri="{FF2B5EF4-FFF2-40B4-BE49-F238E27FC236}">
                <a16:creationId xmlns:a16="http://schemas.microsoft.com/office/drawing/2014/main" id="{F383FB9E-7047-C379-E7DF-7C23EF648BBD}"/>
              </a:ext>
            </a:extLst>
          </p:cNvPr>
          <p:cNvPicPr>
            <a:picLocks noChangeAspect="1"/>
          </p:cNvPicPr>
          <p:nvPr/>
        </p:nvPicPr>
        <p:blipFill>
          <a:blip r:embed="rId3"/>
          <a:stretch>
            <a:fillRect/>
          </a:stretch>
        </p:blipFill>
        <p:spPr>
          <a:xfrm>
            <a:off x="-445561" y="4884838"/>
            <a:ext cx="6963093" cy="8254378"/>
          </a:xfrm>
          <a:prstGeom prst="rect">
            <a:avLst/>
          </a:prstGeom>
        </p:spPr>
      </p:pic>
      <p:graphicFrame>
        <p:nvGraphicFramePr>
          <p:cNvPr id="4" name="Chart 3">
            <a:extLst>
              <a:ext uri="{FF2B5EF4-FFF2-40B4-BE49-F238E27FC236}">
                <a16:creationId xmlns:a16="http://schemas.microsoft.com/office/drawing/2014/main" id="{90788AEC-07CB-E2F8-E779-088FB9C8F0F3}"/>
              </a:ext>
            </a:extLst>
          </p:cNvPr>
          <p:cNvGraphicFramePr/>
          <p:nvPr>
            <p:extLst>
              <p:ext uri="{D42A27DB-BD31-4B8C-83A1-F6EECF244321}">
                <p14:modId xmlns:p14="http://schemas.microsoft.com/office/powerpoint/2010/main" val="3452697792"/>
              </p:ext>
            </p:extLst>
          </p:nvPr>
        </p:nvGraphicFramePr>
        <p:xfrm>
          <a:off x="6517532" y="4884838"/>
          <a:ext cx="8470047" cy="8254378"/>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5EE014CF-2628-5DD9-42C8-BEE6E8468C19}"/>
              </a:ext>
            </a:extLst>
          </p:cNvPr>
          <p:cNvSpPr txBox="1"/>
          <p:nvPr/>
        </p:nvSpPr>
        <p:spPr>
          <a:xfrm>
            <a:off x="1394460" y="5080939"/>
            <a:ext cx="3378708" cy="646331"/>
          </a:xfrm>
          <a:prstGeom prst="rect">
            <a:avLst/>
          </a:prstGeom>
          <a:solidFill>
            <a:schemeClr val="bg1"/>
          </a:solidFill>
        </p:spPr>
        <p:txBody>
          <a:bodyPr wrap="square">
            <a:spAutoFit/>
          </a:bodyPr>
          <a:lstStyle/>
          <a:p>
            <a:r>
              <a:rPr lang="en-US" sz="3600" b="1" dirty="0"/>
              <a:t>NPI Scenario</a:t>
            </a:r>
            <a:endParaRPr lang="en-US" dirty="0"/>
          </a:p>
        </p:txBody>
      </p:sp>
    </p:spTree>
    <p:extLst>
      <p:ext uri="{BB962C8B-B14F-4D97-AF65-F5344CB8AC3E}">
        <p14:creationId xmlns:p14="http://schemas.microsoft.com/office/powerpoint/2010/main" val="271677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A733F8-E08F-9925-5F4D-310719D75BC0}"/>
              </a:ext>
            </a:extLst>
          </p:cNvPr>
          <p:cNvPicPr>
            <a:picLocks noChangeAspect="1"/>
          </p:cNvPicPr>
          <p:nvPr/>
        </p:nvPicPr>
        <p:blipFill>
          <a:blip r:embed="rId2"/>
          <a:stretch>
            <a:fillRect/>
          </a:stretch>
        </p:blipFill>
        <p:spPr>
          <a:xfrm>
            <a:off x="8851393" y="4553196"/>
            <a:ext cx="7607807" cy="8749144"/>
          </a:xfrm>
          <a:prstGeom prst="rect">
            <a:avLst/>
          </a:prstGeom>
        </p:spPr>
      </p:pic>
      <p:sp>
        <p:nvSpPr>
          <p:cNvPr id="3" name="TextBox 2">
            <a:extLst>
              <a:ext uri="{FF2B5EF4-FFF2-40B4-BE49-F238E27FC236}">
                <a16:creationId xmlns:a16="http://schemas.microsoft.com/office/drawing/2014/main" id="{AD0C5DB3-50AF-1D89-5067-7D2389521511}"/>
              </a:ext>
            </a:extLst>
          </p:cNvPr>
          <p:cNvSpPr txBox="1"/>
          <p:nvPr/>
        </p:nvSpPr>
        <p:spPr>
          <a:xfrm>
            <a:off x="15745968" y="4734784"/>
            <a:ext cx="8188322" cy="8940909"/>
          </a:xfrm>
          <a:prstGeom prst="rect">
            <a:avLst/>
          </a:prstGeom>
          <a:noFill/>
        </p:spPr>
        <p:txBody>
          <a:bodyPr wrap="square">
            <a:spAutoFit/>
          </a:bodyPr>
          <a:lstStyle/>
          <a:p>
            <a:pPr marL="342900" lvl="0" indent="-342900" algn="just">
              <a:spcAft>
                <a:spcPts val="600"/>
              </a:spcAft>
              <a:buFont typeface="Symbol" panose="05050102010706020507" pitchFamily="18" charset="2"/>
              <a:buChar char=""/>
            </a:pPr>
            <a:r>
              <a:rPr lang="en-GB" b="1" i="1" dirty="0">
                <a:solidFill>
                  <a:srgbClr val="333333"/>
                </a:solidFill>
                <a:latin typeface="Candara" panose="020E0502030303020204" pitchFamily="34" charset="0"/>
                <a:ea typeface="Times New Roman" panose="02020603050405020304" pitchFamily="18" charset="0"/>
              </a:rPr>
              <a:t>Advantages</a:t>
            </a:r>
          </a:p>
          <a:p>
            <a:pPr marL="1485717" lvl="1" indent="-571500" algn="just">
              <a:spcAft>
                <a:spcPts val="600"/>
              </a:spcAft>
              <a:buFont typeface="Courier New" panose="02070309020205020404" pitchFamily="49" charset="0"/>
              <a:buChar char="o"/>
            </a:pPr>
            <a:r>
              <a:rPr lang="en-GB" dirty="0">
                <a:solidFill>
                  <a:srgbClr val="333333"/>
                </a:solidFill>
                <a:latin typeface="Candara" panose="020E0502030303020204" pitchFamily="34" charset="0"/>
                <a:ea typeface="Times New Roman" panose="02020603050405020304" pitchFamily="18" charset="0"/>
              </a:rPr>
              <a:t>High energy security due to a diversified based load fuel mix</a:t>
            </a:r>
          </a:p>
          <a:p>
            <a:pPr marL="1485717" lvl="1" indent="-571500" algn="just">
              <a:spcAft>
                <a:spcPts val="600"/>
              </a:spcAft>
              <a:buFont typeface="Courier New" panose="02070309020205020404" pitchFamily="49" charset="0"/>
              <a:buChar char="o"/>
            </a:pPr>
            <a:r>
              <a:rPr lang="en-GB" dirty="0">
                <a:solidFill>
                  <a:srgbClr val="333333"/>
                </a:solidFill>
                <a:latin typeface="Candara" panose="020E0502030303020204" pitchFamily="34" charset="0"/>
                <a:ea typeface="Times New Roman" panose="02020603050405020304" pitchFamily="18" charset="0"/>
              </a:rPr>
              <a:t>Access to future green trade market</a:t>
            </a:r>
          </a:p>
          <a:p>
            <a:pPr marL="1485717" lvl="1" indent="-571500" algn="just">
              <a:spcAft>
                <a:spcPts val="600"/>
              </a:spcAft>
              <a:buFont typeface="Courier New" panose="02070309020205020404" pitchFamily="49" charset="0"/>
              <a:buChar char="o"/>
            </a:pPr>
            <a:r>
              <a:rPr lang="en-GB" dirty="0">
                <a:solidFill>
                  <a:srgbClr val="333333"/>
                </a:solidFill>
                <a:latin typeface="Candara" panose="020E0502030303020204" pitchFamily="34" charset="0"/>
                <a:ea typeface="Times New Roman" panose="02020603050405020304" pitchFamily="18" charset="0"/>
              </a:rPr>
              <a:t>Lower cost of electricity generation</a:t>
            </a:r>
          </a:p>
          <a:p>
            <a:pPr marL="1485717" lvl="1" indent="-571500" algn="just">
              <a:spcAft>
                <a:spcPts val="600"/>
              </a:spcAft>
              <a:buFont typeface="Courier New" panose="02070309020205020404" pitchFamily="49" charset="0"/>
              <a:buChar char="o"/>
            </a:pPr>
            <a:r>
              <a:rPr lang="en-GB" dirty="0">
                <a:solidFill>
                  <a:srgbClr val="333333"/>
                </a:solidFill>
                <a:latin typeface="Candara" panose="020E0502030303020204" pitchFamily="34" charset="0"/>
                <a:ea typeface="Times New Roman" panose="02020603050405020304" pitchFamily="18" charset="0"/>
              </a:rPr>
              <a:t>Meet future electricity demand due to fuel switch</a:t>
            </a:r>
          </a:p>
          <a:p>
            <a:pPr marL="342900" lvl="0" indent="-342900" algn="just">
              <a:spcAft>
                <a:spcPts val="600"/>
              </a:spcAft>
              <a:buFont typeface="Symbol" panose="05050102010706020507" pitchFamily="18" charset="2"/>
              <a:buChar char=""/>
            </a:pPr>
            <a:r>
              <a:rPr lang="en-GB" b="1" i="1" dirty="0">
                <a:solidFill>
                  <a:srgbClr val="333333"/>
                </a:solidFill>
                <a:effectLst/>
                <a:latin typeface="Candara" panose="020E0502030303020204" pitchFamily="34" charset="0"/>
                <a:ea typeface="Times New Roman" panose="02020603050405020304" pitchFamily="18" charset="0"/>
              </a:rPr>
              <a:t>Associated Risk</a:t>
            </a:r>
          </a:p>
          <a:p>
            <a:pPr marL="1600017" lvl="1" indent="-685800" algn="just">
              <a:spcAft>
                <a:spcPts val="600"/>
              </a:spcAft>
              <a:buFont typeface="Courier New" panose="02070309020205020404" pitchFamily="49" charset="0"/>
              <a:buChar char="o"/>
            </a:pPr>
            <a:r>
              <a:rPr lang="en-GB" dirty="0">
                <a:solidFill>
                  <a:srgbClr val="333333"/>
                </a:solidFill>
                <a:latin typeface="Candara" panose="020E0502030303020204" pitchFamily="34" charset="0"/>
                <a:ea typeface="Times New Roman" panose="02020603050405020304" pitchFamily="18" charset="0"/>
              </a:rPr>
              <a:t>High investment cost – introduction of CCUS and Nuclear</a:t>
            </a:r>
          </a:p>
          <a:p>
            <a:pPr marL="1600017" lvl="1" indent="-685800" algn="just">
              <a:spcAft>
                <a:spcPts val="600"/>
              </a:spcAft>
              <a:buFont typeface="Courier New" panose="02070309020205020404" pitchFamily="49" charset="0"/>
              <a:buChar char="o"/>
            </a:pPr>
            <a:r>
              <a:rPr lang="en-GB" dirty="0">
                <a:solidFill>
                  <a:srgbClr val="333333"/>
                </a:solidFill>
                <a:latin typeface="Candara" panose="020E0502030303020204" pitchFamily="34" charset="0"/>
                <a:ea typeface="Times New Roman" panose="02020603050405020304" pitchFamily="18" charset="0"/>
              </a:rPr>
              <a:t>Human resource and industrial capacity of new technologies</a:t>
            </a:r>
          </a:p>
        </p:txBody>
      </p:sp>
      <p:sp>
        <p:nvSpPr>
          <p:cNvPr id="2" name="Rectangle: Top Corners Snipped 1">
            <a:extLst>
              <a:ext uri="{FF2B5EF4-FFF2-40B4-BE49-F238E27FC236}">
                <a16:creationId xmlns:a16="http://schemas.microsoft.com/office/drawing/2014/main" id="{421CC68D-5A83-E49F-3A34-AFBC946AE32B}"/>
              </a:ext>
            </a:extLst>
          </p:cNvPr>
          <p:cNvSpPr/>
          <p:nvPr/>
        </p:nvSpPr>
        <p:spPr>
          <a:xfrm>
            <a:off x="756238" y="2409525"/>
            <a:ext cx="23178052" cy="2107095"/>
          </a:xfrm>
          <a:prstGeom prst="snip2Same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ndara" panose="020E0502030303020204" pitchFamily="34" charset="0"/>
              </a:rPr>
              <a:t>This scenario includes the use of nuclear for power generation; use of Carbon Capture, Utilization and Storage (CCUS) technology; use of compressed natural gas, electric, hydrogen fuel cell vehicles; sustainable aviation fuel; efficient energy transformation processes; and efficient end-use appliances.</a:t>
            </a:r>
          </a:p>
        </p:txBody>
      </p:sp>
      <p:pic>
        <p:nvPicPr>
          <p:cNvPr id="7" name="Picture 6">
            <a:extLst>
              <a:ext uri="{FF2B5EF4-FFF2-40B4-BE49-F238E27FC236}">
                <a16:creationId xmlns:a16="http://schemas.microsoft.com/office/drawing/2014/main" id="{7A96FEEE-3B0A-F749-D606-0C72EF5BAC41}"/>
              </a:ext>
            </a:extLst>
          </p:cNvPr>
          <p:cNvPicPr>
            <a:picLocks noChangeAspect="1"/>
          </p:cNvPicPr>
          <p:nvPr/>
        </p:nvPicPr>
        <p:blipFill>
          <a:blip r:embed="rId3"/>
          <a:stretch>
            <a:fillRect/>
          </a:stretch>
        </p:blipFill>
        <p:spPr>
          <a:xfrm>
            <a:off x="3176" y="52036"/>
            <a:ext cx="2145419" cy="2139325"/>
          </a:xfrm>
          <a:prstGeom prst="rect">
            <a:avLst/>
          </a:prstGeom>
        </p:spPr>
      </p:pic>
      <p:pic>
        <p:nvPicPr>
          <p:cNvPr id="8" name="Picture 7">
            <a:extLst>
              <a:ext uri="{FF2B5EF4-FFF2-40B4-BE49-F238E27FC236}">
                <a16:creationId xmlns:a16="http://schemas.microsoft.com/office/drawing/2014/main" id="{D4BF3B29-AA3A-8737-55C4-BA742B53128C}"/>
              </a:ext>
            </a:extLst>
          </p:cNvPr>
          <p:cNvPicPr>
            <a:picLocks noChangeAspect="1"/>
          </p:cNvPicPr>
          <p:nvPr/>
        </p:nvPicPr>
        <p:blipFill>
          <a:blip r:embed="rId4"/>
          <a:stretch>
            <a:fillRect/>
          </a:stretch>
        </p:blipFill>
        <p:spPr>
          <a:xfrm>
            <a:off x="3177" y="4516620"/>
            <a:ext cx="8848216" cy="8749144"/>
          </a:xfrm>
          <a:prstGeom prst="rect">
            <a:avLst/>
          </a:prstGeom>
        </p:spPr>
      </p:pic>
      <p:sp>
        <p:nvSpPr>
          <p:cNvPr id="4" name="TextBox 3">
            <a:extLst>
              <a:ext uri="{FF2B5EF4-FFF2-40B4-BE49-F238E27FC236}">
                <a16:creationId xmlns:a16="http://schemas.microsoft.com/office/drawing/2014/main" id="{D7DED670-29F0-5AF6-0D59-960525C174D5}"/>
              </a:ext>
            </a:extLst>
          </p:cNvPr>
          <p:cNvSpPr txBox="1"/>
          <p:nvPr/>
        </p:nvSpPr>
        <p:spPr>
          <a:xfrm>
            <a:off x="1792226" y="4553196"/>
            <a:ext cx="5449821" cy="1200329"/>
          </a:xfrm>
          <a:prstGeom prst="rect">
            <a:avLst/>
          </a:prstGeom>
          <a:solidFill>
            <a:schemeClr val="bg1"/>
          </a:solidFill>
        </p:spPr>
        <p:txBody>
          <a:bodyPr wrap="square" rtlCol="0">
            <a:spAutoFit/>
          </a:bodyPr>
          <a:lstStyle/>
          <a:p>
            <a:r>
              <a:rPr lang="en-US" b="1" dirty="0">
                <a:latin typeface="Bookman Old Style" panose="02050604050505020204" pitchFamily="18" charset="0"/>
                <a:cs typeface="Times New Roman" panose="02020603050405020304" pitchFamily="18" charset="0"/>
              </a:rPr>
              <a:t>T1 Scenario (Nuclear as baseload</a:t>
            </a:r>
          </a:p>
        </p:txBody>
      </p:sp>
      <p:sp>
        <p:nvSpPr>
          <p:cNvPr id="9" name="TextBox 8">
            <a:extLst>
              <a:ext uri="{FF2B5EF4-FFF2-40B4-BE49-F238E27FC236}">
                <a16:creationId xmlns:a16="http://schemas.microsoft.com/office/drawing/2014/main" id="{A63BCABE-5BBF-6E2D-447B-E8470935A09B}"/>
              </a:ext>
            </a:extLst>
          </p:cNvPr>
          <p:cNvSpPr txBox="1"/>
          <p:nvPr/>
        </p:nvSpPr>
        <p:spPr>
          <a:xfrm>
            <a:off x="2159540" y="-20419"/>
            <a:ext cx="22019893" cy="1938992"/>
          </a:xfrm>
          <a:prstGeom prst="rect">
            <a:avLst/>
          </a:prstGeom>
          <a:noFill/>
        </p:spPr>
        <p:txBody>
          <a:bodyPr wrap="square">
            <a:spAutoFit/>
          </a:bodyPr>
          <a:lstStyle/>
          <a:p>
            <a:pPr algn="ctr"/>
            <a:r>
              <a:rPr lang="en-US" sz="6000" b="1" dirty="0">
                <a:latin typeface="Candara" panose="020E0502030303020204" pitchFamily="34" charset="0"/>
              </a:rPr>
              <a:t>DEMAND MODELLING AND ASSOCIATED  EMISSION SCENARIOS </a:t>
            </a:r>
          </a:p>
          <a:p>
            <a:pPr algn="ctr"/>
            <a:r>
              <a:rPr lang="en-US" sz="6000" b="1" dirty="0">
                <a:latin typeface="Candara" panose="020E0502030303020204" pitchFamily="34" charset="0"/>
              </a:rPr>
              <a:t>- </a:t>
            </a:r>
            <a:r>
              <a:rPr lang="en-US" sz="6000" b="1" dirty="0">
                <a:solidFill>
                  <a:schemeClr val="accent1"/>
                </a:solidFill>
                <a:latin typeface="Candara" panose="020E0502030303020204" pitchFamily="34" charset="0"/>
              </a:rPr>
              <a:t>TRANSITION SCENARIO 1 (T1) </a:t>
            </a:r>
          </a:p>
        </p:txBody>
      </p:sp>
      <p:sp>
        <p:nvSpPr>
          <p:cNvPr id="5" name="TextBox 4">
            <a:extLst>
              <a:ext uri="{FF2B5EF4-FFF2-40B4-BE49-F238E27FC236}">
                <a16:creationId xmlns:a16="http://schemas.microsoft.com/office/drawing/2014/main" id="{0A12532D-2486-8A64-0B69-8640FD4223B9}"/>
              </a:ext>
            </a:extLst>
          </p:cNvPr>
          <p:cNvSpPr txBox="1"/>
          <p:nvPr/>
        </p:nvSpPr>
        <p:spPr>
          <a:xfrm>
            <a:off x="10000357" y="4734784"/>
            <a:ext cx="5928491" cy="646331"/>
          </a:xfrm>
          <a:prstGeom prst="rect">
            <a:avLst/>
          </a:prstGeom>
          <a:solidFill>
            <a:schemeClr val="bg1"/>
          </a:solidFill>
        </p:spPr>
        <p:txBody>
          <a:bodyPr wrap="square" rtlCol="0">
            <a:spAutoFit/>
          </a:bodyPr>
          <a:lstStyle/>
          <a:p>
            <a:pPr algn="ctr"/>
            <a:r>
              <a:rPr lang="en-US" b="1" dirty="0">
                <a:latin typeface="Bookman Old Style" panose="02050604050505020204" pitchFamily="18" charset="0"/>
              </a:rPr>
              <a:t>NPI Vs TI Emissions</a:t>
            </a:r>
          </a:p>
        </p:txBody>
      </p:sp>
    </p:spTree>
    <p:extLst>
      <p:ext uri="{BB962C8B-B14F-4D97-AF65-F5344CB8AC3E}">
        <p14:creationId xmlns:p14="http://schemas.microsoft.com/office/powerpoint/2010/main" val="141160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62083-BA30-38BE-BAEC-8AD62D7B6F28}"/>
              </a:ext>
            </a:extLst>
          </p:cNvPr>
          <p:cNvPicPr>
            <a:picLocks noChangeAspect="1"/>
          </p:cNvPicPr>
          <p:nvPr/>
        </p:nvPicPr>
        <p:blipFill>
          <a:blip r:embed="rId2"/>
          <a:stretch>
            <a:fillRect/>
          </a:stretch>
        </p:blipFill>
        <p:spPr>
          <a:xfrm>
            <a:off x="3176" y="52036"/>
            <a:ext cx="2145419" cy="2139325"/>
          </a:xfrm>
          <a:prstGeom prst="rect">
            <a:avLst/>
          </a:prstGeom>
        </p:spPr>
      </p:pic>
      <p:sp>
        <p:nvSpPr>
          <p:cNvPr id="5" name="TextBox 4">
            <a:extLst>
              <a:ext uri="{FF2B5EF4-FFF2-40B4-BE49-F238E27FC236}">
                <a16:creationId xmlns:a16="http://schemas.microsoft.com/office/drawing/2014/main" id="{E8495361-9A06-CDAF-C0AB-6EAAA18B016D}"/>
              </a:ext>
            </a:extLst>
          </p:cNvPr>
          <p:cNvSpPr txBox="1"/>
          <p:nvPr/>
        </p:nvSpPr>
        <p:spPr>
          <a:xfrm>
            <a:off x="6446929" y="295398"/>
            <a:ext cx="12258514" cy="1015534"/>
          </a:xfrm>
          <a:prstGeom prst="rect">
            <a:avLst/>
          </a:prstGeom>
          <a:noFill/>
        </p:spPr>
        <p:txBody>
          <a:bodyPr wrap="square">
            <a:spAutoFit/>
          </a:bodyPr>
          <a:lstStyle/>
          <a:p>
            <a:pPr defTabSz="1828343">
              <a:buClr>
                <a:srgbClr val="000000"/>
              </a:buClr>
            </a:pPr>
            <a:r>
              <a:rPr lang="en-US" sz="5999" b="1" kern="0" dirty="0">
                <a:solidFill>
                  <a:srgbClr val="000000"/>
                </a:solidFill>
                <a:latin typeface="Candara" panose="020E0502030303020204" pitchFamily="34" charset="0"/>
                <a:cs typeface="Arial"/>
                <a:sym typeface="Arial"/>
              </a:rPr>
              <a:t>CUMMULATIVE ELECTRICITY COSTS</a:t>
            </a:r>
          </a:p>
        </p:txBody>
      </p:sp>
      <p:graphicFrame>
        <p:nvGraphicFramePr>
          <p:cNvPr id="7" name="Chart 6">
            <a:extLst>
              <a:ext uri="{FF2B5EF4-FFF2-40B4-BE49-F238E27FC236}">
                <a16:creationId xmlns:a16="http://schemas.microsoft.com/office/drawing/2014/main" id="{86E3B071-26BC-E96A-345B-292607936EFD}"/>
              </a:ext>
            </a:extLst>
          </p:cNvPr>
          <p:cNvGraphicFramePr>
            <a:graphicFrameLocks/>
          </p:cNvGraphicFramePr>
          <p:nvPr/>
        </p:nvGraphicFramePr>
        <p:xfrm>
          <a:off x="705035" y="1868558"/>
          <a:ext cx="11483789" cy="115520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4717D53D-A49F-05D7-6649-6F9C418E88C7}"/>
              </a:ext>
            </a:extLst>
          </p:cNvPr>
          <p:cNvGraphicFramePr>
            <a:graphicFrameLocks/>
          </p:cNvGraphicFramePr>
          <p:nvPr/>
        </p:nvGraphicFramePr>
        <p:xfrm>
          <a:off x="12613340" y="1689652"/>
          <a:ext cx="11483789" cy="1173094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FA175EE5-09E5-515F-9945-0EA2B2B60DBB}"/>
              </a:ext>
            </a:extLst>
          </p:cNvPr>
          <p:cNvSpPr txBox="1"/>
          <p:nvPr/>
        </p:nvSpPr>
        <p:spPr>
          <a:xfrm>
            <a:off x="2560320" y="10989280"/>
            <a:ext cx="1261872" cy="461665"/>
          </a:xfrm>
          <a:prstGeom prst="rect">
            <a:avLst/>
          </a:prstGeom>
          <a:solidFill>
            <a:schemeClr val="bg1"/>
          </a:solidFill>
        </p:spPr>
        <p:txBody>
          <a:bodyPr wrap="square" rtlCol="0">
            <a:spAutoFit/>
          </a:bodyPr>
          <a:lstStyle/>
          <a:p>
            <a:pPr algn="ctr"/>
            <a:r>
              <a:rPr lang="en-US" sz="2400" b="1" dirty="0">
                <a:latin typeface="Bookman Old Style" panose="02050604050505020204" pitchFamily="18" charset="0"/>
              </a:rPr>
              <a:t>NPI</a:t>
            </a:r>
          </a:p>
        </p:txBody>
      </p:sp>
      <p:sp>
        <p:nvSpPr>
          <p:cNvPr id="4" name="TextBox 3">
            <a:extLst>
              <a:ext uri="{FF2B5EF4-FFF2-40B4-BE49-F238E27FC236}">
                <a16:creationId xmlns:a16="http://schemas.microsoft.com/office/drawing/2014/main" id="{2F8D4350-DF5F-52AD-0935-ACA873A3527D}"/>
              </a:ext>
            </a:extLst>
          </p:cNvPr>
          <p:cNvSpPr txBox="1"/>
          <p:nvPr/>
        </p:nvSpPr>
        <p:spPr>
          <a:xfrm>
            <a:off x="14691360" y="11105104"/>
            <a:ext cx="1261872" cy="461665"/>
          </a:xfrm>
          <a:prstGeom prst="rect">
            <a:avLst/>
          </a:prstGeom>
          <a:solidFill>
            <a:schemeClr val="bg1"/>
          </a:solidFill>
        </p:spPr>
        <p:txBody>
          <a:bodyPr wrap="square" rtlCol="0">
            <a:spAutoFit/>
          </a:bodyPr>
          <a:lstStyle/>
          <a:p>
            <a:pPr algn="ctr"/>
            <a:r>
              <a:rPr lang="en-US" sz="2400" b="1" dirty="0">
                <a:latin typeface="Bookman Old Style" panose="02050604050505020204" pitchFamily="18" charset="0"/>
              </a:rPr>
              <a:t>NPI</a:t>
            </a:r>
          </a:p>
        </p:txBody>
      </p:sp>
      <p:sp>
        <p:nvSpPr>
          <p:cNvPr id="10" name="TextBox 9">
            <a:extLst>
              <a:ext uri="{FF2B5EF4-FFF2-40B4-BE49-F238E27FC236}">
                <a16:creationId xmlns:a16="http://schemas.microsoft.com/office/drawing/2014/main" id="{D8E03977-4102-EB0C-8E94-7EF9A7082B05}"/>
              </a:ext>
            </a:extLst>
          </p:cNvPr>
          <p:cNvSpPr txBox="1"/>
          <p:nvPr/>
        </p:nvSpPr>
        <p:spPr>
          <a:xfrm>
            <a:off x="9948672" y="2523744"/>
            <a:ext cx="1901952" cy="10442448"/>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F3B7C618-B653-1307-3D30-88023970CB50}"/>
              </a:ext>
            </a:extLst>
          </p:cNvPr>
          <p:cNvSpPr txBox="1"/>
          <p:nvPr/>
        </p:nvSpPr>
        <p:spPr>
          <a:xfrm>
            <a:off x="21860256" y="2438400"/>
            <a:ext cx="1901952" cy="1044244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09909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10B34635-34B8-CD71-5FED-C0985596C2EB}"/>
              </a:ext>
            </a:extLst>
          </p:cNvPr>
          <p:cNvSpPr>
            <a:spLocks noChangeArrowheads="1"/>
          </p:cNvSpPr>
          <p:nvPr/>
        </p:nvSpPr>
        <p:spPr bwMode="auto">
          <a:xfrm>
            <a:off x="7396658" y="152085"/>
            <a:ext cx="11524260" cy="193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6" tIns="45708" rIns="91416" bIns="45708" anchor="ctr">
            <a:spAutoFit/>
          </a:bodyPr>
          <a:lstStyle>
            <a:lvl1pPr defTabSz="912813">
              <a:defRPr sz="3600">
                <a:solidFill>
                  <a:schemeClr val="tx1"/>
                </a:solidFill>
                <a:latin typeface="Calibri" panose="020F0502020204030204" pitchFamily="34" charset="0"/>
              </a:defRPr>
            </a:lvl1pPr>
            <a:lvl2pPr marL="742950" indent="-285750" defTabSz="912813">
              <a:defRPr sz="3600">
                <a:solidFill>
                  <a:schemeClr val="tx1"/>
                </a:solidFill>
                <a:latin typeface="Calibri" panose="020F0502020204030204" pitchFamily="34" charset="0"/>
              </a:defRPr>
            </a:lvl2pPr>
            <a:lvl3pPr marL="1143000" indent="-228600" defTabSz="912813">
              <a:defRPr sz="3600">
                <a:solidFill>
                  <a:schemeClr val="tx1"/>
                </a:solidFill>
                <a:latin typeface="Calibri" panose="020F0502020204030204" pitchFamily="34" charset="0"/>
              </a:defRPr>
            </a:lvl3pPr>
            <a:lvl4pPr marL="1600200" indent="-228600" defTabSz="912813">
              <a:defRPr sz="3600">
                <a:solidFill>
                  <a:schemeClr val="tx1"/>
                </a:solidFill>
                <a:latin typeface="Calibri" panose="020F0502020204030204" pitchFamily="34" charset="0"/>
              </a:defRPr>
            </a:lvl4pPr>
            <a:lvl5pPr marL="2057400" indent="-228600" defTabSz="912813">
              <a:defRPr sz="3600">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sz="3600">
                <a:solidFill>
                  <a:schemeClr val="tx1"/>
                </a:solidFill>
                <a:latin typeface="Calibri" panose="020F0502020204030204" pitchFamily="34" charset="0"/>
              </a:defRPr>
            </a:lvl9pPr>
          </a:lstStyle>
          <a:p>
            <a:pPr algn="ctr">
              <a:buClr>
                <a:srgbClr val="000000"/>
              </a:buClr>
            </a:pPr>
            <a:r>
              <a:rPr lang="en-US" altLang="en-US" sz="6000" b="1" dirty="0">
                <a:latin typeface="Candara" panose="020E0502030303020204" pitchFamily="34" charset="0"/>
                <a:sym typeface="Arial"/>
              </a:rPr>
              <a:t>ENERGY TRANSITION ENERGY MIX</a:t>
            </a:r>
            <a:endParaRPr lang="en-US" altLang="en-US" sz="6000" b="1" dirty="0">
              <a:latin typeface="Candara" panose="020E0502030303020204" pitchFamily="34" charset="0"/>
              <a:sym typeface="Arial" panose="020B0604020202020204" pitchFamily="34" charset="0"/>
            </a:endParaRPr>
          </a:p>
          <a:p>
            <a:pPr algn="ctr">
              <a:buClr>
                <a:srgbClr val="000000"/>
              </a:buClr>
            </a:pPr>
            <a:r>
              <a:rPr lang="en-US" altLang="en-US" sz="6000" b="1" i="1" dirty="0">
                <a:solidFill>
                  <a:schemeClr val="accent1"/>
                </a:solidFill>
                <a:latin typeface="Candara" panose="020E0502030303020204" pitchFamily="34" charset="0"/>
                <a:sym typeface="Arial" panose="020B0604020202020204" pitchFamily="34" charset="0"/>
              </a:rPr>
              <a:t>Nuclear and Gas as baseload</a:t>
            </a:r>
          </a:p>
        </p:txBody>
      </p:sp>
      <p:sp>
        <p:nvSpPr>
          <p:cNvPr id="4" name="Rectangle 3">
            <a:extLst>
              <a:ext uri="{FF2B5EF4-FFF2-40B4-BE49-F238E27FC236}">
                <a16:creationId xmlns:a16="http://schemas.microsoft.com/office/drawing/2014/main" id="{068AEAB5-A43C-BC86-AF2D-49EF646D7358}"/>
              </a:ext>
            </a:extLst>
          </p:cNvPr>
          <p:cNvSpPr>
            <a:spLocks noChangeArrowheads="1"/>
          </p:cNvSpPr>
          <p:nvPr/>
        </p:nvSpPr>
        <p:spPr bwMode="auto">
          <a:xfrm>
            <a:off x="579438" y="3363913"/>
            <a:ext cx="184150" cy="522287"/>
          </a:xfrm>
          <a:prstGeom prst="rect">
            <a:avLst/>
          </a:prstGeom>
          <a:noFill/>
          <a:ln>
            <a:noFill/>
          </a:ln>
          <a:effectLst/>
        </p:spPr>
        <p:txBody>
          <a:bodyPr wrap="none" lIns="91416" tIns="45708" rIns="91416" bIns="45708" anchor="ctr">
            <a:spAutoFit/>
          </a:bodyPr>
          <a:lstStyle/>
          <a:p>
            <a:pPr defTabSz="1827977" eaLnBrk="1" fontAlgn="auto" hangingPunct="1">
              <a:spcBef>
                <a:spcPts val="0"/>
              </a:spcBef>
              <a:spcAft>
                <a:spcPts val="0"/>
              </a:spcAft>
              <a:buClr>
                <a:srgbClr val="000000"/>
              </a:buClr>
              <a:defRPr/>
            </a:pPr>
            <a:endParaRPr lang="en-US" sz="2799" kern="0">
              <a:solidFill>
                <a:prstClr val="black"/>
              </a:solidFill>
              <a:latin typeface="Candara" panose="020E0502030303020204" pitchFamily="34" charset="0"/>
              <a:cs typeface="Arial"/>
              <a:sym typeface="Arial"/>
            </a:endParaRPr>
          </a:p>
        </p:txBody>
      </p:sp>
      <p:pic>
        <p:nvPicPr>
          <p:cNvPr id="31748" name="Picture 5">
            <a:extLst>
              <a:ext uri="{FF2B5EF4-FFF2-40B4-BE49-F238E27FC236}">
                <a16:creationId xmlns:a16="http://schemas.microsoft.com/office/drawing/2014/main" id="{3AD73E7A-E033-B6A9-B153-149D7E4AF9F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75" y="52388"/>
            <a:ext cx="2144713"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749" name="Chart 7">
            <a:extLst>
              <a:ext uri="{FF2B5EF4-FFF2-40B4-BE49-F238E27FC236}">
                <a16:creationId xmlns:a16="http://schemas.microsoft.com/office/drawing/2014/main" id="{0380485B-AD88-C20F-CF13-069E4AFEC2F4}"/>
              </a:ext>
            </a:extLst>
          </p:cNvPr>
          <p:cNvGraphicFramePr>
            <a:graphicFrameLocks/>
          </p:cNvGraphicFramePr>
          <p:nvPr/>
        </p:nvGraphicFramePr>
        <p:xfrm>
          <a:off x="11914188" y="2401888"/>
          <a:ext cx="11672887" cy="10720387"/>
        </p:xfrm>
        <a:graphic>
          <a:graphicData uri="http://schemas.openxmlformats.org/presentationml/2006/ole">
            <mc:AlternateContent xmlns:mc="http://schemas.openxmlformats.org/markup-compatibility/2006">
              <mc:Choice xmlns:v="urn:schemas-microsoft-com:vml" Requires="v">
                <p:oleObj name="Chart" r:id="rId3" imgW="11680948" imgH="10729890" progId="Excel.Chart.8">
                  <p:embed/>
                </p:oleObj>
              </mc:Choice>
              <mc:Fallback>
                <p:oleObj name="Chart" r:id="rId3" imgW="11680948" imgH="10729890" progId="Excel.Chart.8">
                  <p:embed/>
                  <p:pic>
                    <p:nvPicPr>
                      <p:cNvPr id="31749" name="Chart 7">
                        <a:extLst>
                          <a:ext uri="{FF2B5EF4-FFF2-40B4-BE49-F238E27FC236}">
                            <a16:creationId xmlns:a16="http://schemas.microsoft.com/office/drawing/2014/main" id="{0380485B-AD88-C20F-CF13-069E4AFEC2F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4188" y="2401888"/>
                        <a:ext cx="11672887" cy="1072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Chart 8">
            <a:extLst>
              <a:ext uri="{FF2B5EF4-FFF2-40B4-BE49-F238E27FC236}">
                <a16:creationId xmlns:a16="http://schemas.microsoft.com/office/drawing/2014/main" id="{84B34860-F644-2D97-CAD6-2906DCEB3686}"/>
              </a:ext>
            </a:extLst>
          </p:cNvPr>
          <p:cNvGraphicFramePr>
            <a:graphicFrameLocks/>
          </p:cNvGraphicFramePr>
          <p:nvPr/>
        </p:nvGraphicFramePr>
        <p:xfrm>
          <a:off x="578755" y="2452255"/>
          <a:ext cx="11386884" cy="10619509"/>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CE8DFF8-E4D3-8A44-8EE1-E698B0DC1448}"/>
              </a:ext>
            </a:extLst>
          </p:cNvPr>
          <p:cNvGrpSpPr/>
          <p:nvPr/>
        </p:nvGrpSpPr>
        <p:grpSpPr>
          <a:xfrm rot="5400000">
            <a:off x="8141619" y="2872088"/>
            <a:ext cx="8831523" cy="8400380"/>
            <a:chOff x="7042447" y="3221289"/>
            <a:chExt cx="10279897" cy="9150350"/>
          </a:xfrm>
        </p:grpSpPr>
        <p:sp>
          <p:nvSpPr>
            <p:cNvPr id="21" name="Freeform 20">
              <a:extLst>
                <a:ext uri="{FF2B5EF4-FFF2-40B4-BE49-F238E27FC236}">
                  <a16:creationId xmlns:a16="http://schemas.microsoft.com/office/drawing/2014/main" id="{99768EB5-0909-0C4E-83BA-2BA1B9E7D5F2}"/>
                </a:ext>
              </a:extLst>
            </p:cNvPr>
            <p:cNvSpPr/>
            <p:nvPr/>
          </p:nvSpPr>
          <p:spPr>
            <a:xfrm>
              <a:off x="7629558" y="3221289"/>
              <a:ext cx="9692786" cy="6079229"/>
            </a:xfrm>
            <a:custGeom>
              <a:avLst/>
              <a:gdLst>
                <a:gd name="connsiteX0" fmla="*/ 4559267 w 9692786"/>
                <a:gd name="connsiteY0" fmla="*/ 0 h 6079229"/>
                <a:gd name="connsiteX1" fmla="*/ 9128489 w 9692786"/>
                <a:gd name="connsiteY1" fmla="*/ 4339737 h 6079229"/>
                <a:gd name="connsiteX2" fmla="*/ 9130974 w 9692786"/>
                <a:gd name="connsiteY2" fmla="*/ 4438015 h 6079229"/>
                <a:gd name="connsiteX3" fmla="*/ 9692786 w 9692786"/>
                <a:gd name="connsiteY3" fmla="*/ 4438015 h 6079229"/>
                <a:gd name="connsiteX4" fmla="*/ 7652876 w 9692786"/>
                <a:gd name="connsiteY4" fmla="*/ 6079229 h 6079229"/>
                <a:gd name="connsiteX5" fmla="*/ 5612967 w 9692786"/>
                <a:gd name="connsiteY5" fmla="*/ 4438015 h 6079229"/>
                <a:gd name="connsiteX6" fmla="*/ 6197848 w 9692786"/>
                <a:gd name="connsiteY6" fmla="*/ 4438015 h 6079229"/>
                <a:gd name="connsiteX7" fmla="*/ 6196278 w 9692786"/>
                <a:gd name="connsiteY7" fmla="*/ 4406932 h 6079229"/>
                <a:gd name="connsiteX8" fmla="*/ 4559267 w 9692786"/>
                <a:gd name="connsiteY8" fmla="*/ 2929668 h 6079229"/>
                <a:gd name="connsiteX9" fmla="*/ 2981845 w 9692786"/>
                <a:gd name="connsiteY9" fmla="*/ 4105225 h 6079229"/>
                <a:gd name="connsiteX10" fmla="*/ 2948426 w 9692786"/>
                <a:gd name="connsiteY10" fmla="*/ 4274432 h 6079229"/>
                <a:gd name="connsiteX11" fmla="*/ 1452798 w 9692786"/>
                <a:gd name="connsiteY11" fmla="*/ 3071121 h 6079229"/>
                <a:gd name="connsiteX12" fmla="*/ 0 w 9692786"/>
                <a:gd name="connsiteY12" fmla="*/ 4239974 h 6079229"/>
                <a:gd name="connsiteX13" fmla="*/ 34661 w 9692786"/>
                <a:gd name="connsiteY13" fmla="*/ 3892627 h 6079229"/>
                <a:gd name="connsiteX14" fmla="*/ 4559267 w 9692786"/>
                <a:gd name="connsiteY14" fmla="*/ 0 h 607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92786" h="6079229">
                  <a:moveTo>
                    <a:pt x="4559267" y="0"/>
                  </a:moveTo>
                  <a:cubicBezTo>
                    <a:pt x="7007104" y="0"/>
                    <a:pt x="9005951" y="1922353"/>
                    <a:pt x="9128489" y="4339737"/>
                  </a:cubicBezTo>
                  <a:lnTo>
                    <a:pt x="9130974" y="4438015"/>
                  </a:lnTo>
                  <a:lnTo>
                    <a:pt x="9692786" y="4438015"/>
                  </a:lnTo>
                  <a:lnTo>
                    <a:pt x="7652876" y="6079229"/>
                  </a:lnTo>
                  <a:lnTo>
                    <a:pt x="5612967" y="4438015"/>
                  </a:lnTo>
                  <a:lnTo>
                    <a:pt x="6197848" y="4438015"/>
                  </a:lnTo>
                  <a:lnTo>
                    <a:pt x="6196278" y="4406932"/>
                  </a:lnTo>
                  <a:cubicBezTo>
                    <a:pt x="6112012" y="3577175"/>
                    <a:pt x="5411256" y="2929668"/>
                    <a:pt x="4559267" y="2929668"/>
                  </a:cubicBezTo>
                  <a:cubicBezTo>
                    <a:pt x="3813777" y="2929668"/>
                    <a:pt x="3184074" y="3425416"/>
                    <a:pt x="2981845" y="4105225"/>
                  </a:cubicBezTo>
                  <a:lnTo>
                    <a:pt x="2948426" y="4274432"/>
                  </a:lnTo>
                  <a:lnTo>
                    <a:pt x="1452798" y="3071121"/>
                  </a:lnTo>
                  <a:lnTo>
                    <a:pt x="0" y="4239974"/>
                  </a:lnTo>
                  <a:lnTo>
                    <a:pt x="34661" y="3892627"/>
                  </a:lnTo>
                  <a:cubicBezTo>
                    <a:pt x="364193" y="1689568"/>
                    <a:pt x="2264420" y="0"/>
                    <a:pt x="45592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latin typeface="Candara" panose="020E0502030303020204" pitchFamily="34" charset="0"/>
              </a:endParaRPr>
            </a:p>
          </p:txBody>
        </p:sp>
        <p:sp>
          <p:nvSpPr>
            <p:cNvPr id="22" name="Freeform 21">
              <a:extLst>
                <a:ext uri="{FF2B5EF4-FFF2-40B4-BE49-F238E27FC236}">
                  <a16:creationId xmlns:a16="http://schemas.microsoft.com/office/drawing/2014/main" id="{0454DE97-CAFD-F441-8AC5-E73F4667492F}"/>
                </a:ext>
              </a:extLst>
            </p:cNvPr>
            <p:cNvSpPr/>
            <p:nvPr/>
          </p:nvSpPr>
          <p:spPr>
            <a:xfrm>
              <a:off x="7042447" y="6292410"/>
              <a:ext cx="9706767" cy="6079229"/>
            </a:xfrm>
            <a:custGeom>
              <a:avLst/>
              <a:gdLst>
                <a:gd name="connsiteX0" fmla="*/ 2039909 w 9706767"/>
                <a:gd name="connsiteY0" fmla="*/ 0 h 6079229"/>
                <a:gd name="connsiteX1" fmla="*/ 4079818 w 9706767"/>
                <a:gd name="connsiteY1" fmla="*/ 1641214 h 6079229"/>
                <a:gd name="connsiteX2" fmla="*/ 3507797 w 9706767"/>
                <a:gd name="connsiteY2" fmla="*/ 1641214 h 6079229"/>
                <a:gd name="connsiteX3" fmla="*/ 3509367 w 9706767"/>
                <a:gd name="connsiteY3" fmla="*/ 1672297 h 6079229"/>
                <a:gd name="connsiteX4" fmla="*/ 5146378 w 9706767"/>
                <a:gd name="connsiteY4" fmla="*/ 3149561 h 6079229"/>
                <a:gd name="connsiteX5" fmla="*/ 6723800 w 9706767"/>
                <a:gd name="connsiteY5" fmla="*/ 1974005 h 6079229"/>
                <a:gd name="connsiteX6" fmla="*/ 6755456 w 9706767"/>
                <a:gd name="connsiteY6" fmla="*/ 1813725 h 6079229"/>
                <a:gd name="connsiteX7" fmla="*/ 8239987 w 9706767"/>
                <a:gd name="connsiteY7" fmla="*/ 3008108 h 6079229"/>
                <a:gd name="connsiteX8" fmla="*/ 9706767 w 9706767"/>
                <a:gd name="connsiteY8" fmla="*/ 1828007 h 6079229"/>
                <a:gd name="connsiteX9" fmla="*/ 9670984 w 9706767"/>
                <a:gd name="connsiteY9" fmla="*/ 2186602 h 6079229"/>
                <a:gd name="connsiteX10" fmla="*/ 5146378 w 9706767"/>
                <a:gd name="connsiteY10" fmla="*/ 6079229 h 6079229"/>
                <a:gd name="connsiteX11" fmla="*/ 577156 w 9706767"/>
                <a:gd name="connsiteY11" fmla="*/ 1739492 h 6079229"/>
                <a:gd name="connsiteX12" fmla="*/ 574671 w 9706767"/>
                <a:gd name="connsiteY12" fmla="*/ 1641214 h 6079229"/>
                <a:gd name="connsiteX13" fmla="*/ 0 w 9706767"/>
                <a:gd name="connsiteY13" fmla="*/ 1641214 h 607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06767" h="6079229">
                  <a:moveTo>
                    <a:pt x="2039909" y="0"/>
                  </a:moveTo>
                  <a:lnTo>
                    <a:pt x="4079818" y="1641214"/>
                  </a:lnTo>
                  <a:lnTo>
                    <a:pt x="3507797" y="1641214"/>
                  </a:lnTo>
                  <a:lnTo>
                    <a:pt x="3509367" y="1672297"/>
                  </a:lnTo>
                  <a:cubicBezTo>
                    <a:pt x="3593633" y="2502054"/>
                    <a:pt x="4294389" y="3149561"/>
                    <a:pt x="5146378" y="3149561"/>
                  </a:cubicBezTo>
                  <a:cubicBezTo>
                    <a:pt x="5891868" y="3149561"/>
                    <a:pt x="6521571" y="2653814"/>
                    <a:pt x="6723800" y="1974005"/>
                  </a:cubicBezTo>
                  <a:lnTo>
                    <a:pt x="6755456" y="1813725"/>
                  </a:lnTo>
                  <a:lnTo>
                    <a:pt x="8239987" y="3008108"/>
                  </a:lnTo>
                  <a:lnTo>
                    <a:pt x="9706767" y="1828007"/>
                  </a:lnTo>
                  <a:lnTo>
                    <a:pt x="9670984" y="2186602"/>
                  </a:lnTo>
                  <a:cubicBezTo>
                    <a:pt x="9341452" y="4389661"/>
                    <a:pt x="7441225" y="6079229"/>
                    <a:pt x="5146378" y="6079229"/>
                  </a:cubicBezTo>
                  <a:cubicBezTo>
                    <a:pt x="2698541" y="6079229"/>
                    <a:pt x="699694" y="4156876"/>
                    <a:pt x="577156" y="1739492"/>
                  </a:cubicBezTo>
                  <a:lnTo>
                    <a:pt x="574671" y="1641214"/>
                  </a:lnTo>
                  <a:lnTo>
                    <a:pt x="0" y="164121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latin typeface="Candara" panose="020E0502030303020204" pitchFamily="34" charset="0"/>
              </a:endParaRPr>
            </a:p>
          </p:txBody>
        </p:sp>
      </p:grpSp>
      <p:sp>
        <p:nvSpPr>
          <p:cNvPr id="3" name="TextBox 2">
            <a:extLst>
              <a:ext uri="{FF2B5EF4-FFF2-40B4-BE49-F238E27FC236}">
                <a16:creationId xmlns:a16="http://schemas.microsoft.com/office/drawing/2014/main" id="{DDBFD476-DDEC-6B4C-88DB-0CAC04D90C6A}"/>
              </a:ext>
            </a:extLst>
          </p:cNvPr>
          <p:cNvSpPr txBox="1"/>
          <p:nvPr/>
        </p:nvSpPr>
        <p:spPr>
          <a:xfrm>
            <a:off x="8587556" y="612372"/>
            <a:ext cx="7202614" cy="1015663"/>
          </a:xfrm>
          <a:prstGeom prst="rect">
            <a:avLst/>
          </a:prstGeom>
          <a:noFill/>
        </p:spPr>
        <p:txBody>
          <a:bodyPr wrap="none" rtlCol="0">
            <a:spAutoFit/>
          </a:bodyPr>
          <a:lstStyle/>
          <a:p>
            <a:pPr algn="ctr"/>
            <a:r>
              <a:rPr lang="en-US" sz="6000" b="1" dirty="0">
                <a:solidFill>
                  <a:schemeClr val="accent6"/>
                </a:solidFill>
                <a:latin typeface="Bookman Old Style" panose="02050604050505020204" pitchFamily="18" charset="0"/>
                <a:cs typeface="Poppins" pitchFamily="2" charset="77"/>
              </a:rPr>
              <a:t>SOCIAL IMPACTS</a:t>
            </a:r>
          </a:p>
        </p:txBody>
      </p:sp>
      <p:sp>
        <p:nvSpPr>
          <p:cNvPr id="23" name="TextBox 22">
            <a:extLst>
              <a:ext uri="{FF2B5EF4-FFF2-40B4-BE49-F238E27FC236}">
                <a16:creationId xmlns:a16="http://schemas.microsoft.com/office/drawing/2014/main" id="{DB8B92F6-1161-4B46-A384-F538A2859263}"/>
              </a:ext>
            </a:extLst>
          </p:cNvPr>
          <p:cNvSpPr txBox="1"/>
          <p:nvPr/>
        </p:nvSpPr>
        <p:spPr>
          <a:xfrm>
            <a:off x="12019556" y="4226681"/>
            <a:ext cx="853119" cy="1015663"/>
          </a:xfrm>
          <a:prstGeom prst="rect">
            <a:avLst/>
          </a:prstGeom>
          <a:noFill/>
        </p:spPr>
        <p:txBody>
          <a:bodyPr wrap="none" rtlCol="0" anchor="ctr" anchorCtr="0">
            <a:spAutoFit/>
          </a:bodyPr>
          <a:lstStyle/>
          <a:p>
            <a:pPr algn="ctr"/>
            <a:r>
              <a:rPr lang="en-US" sz="6000" b="1" dirty="0">
                <a:latin typeface="Candara" panose="020E0502030303020204" pitchFamily="34" charset="0"/>
                <a:ea typeface="League Spartan" charset="0"/>
                <a:cs typeface="Poppins" pitchFamily="2" charset="77"/>
              </a:rPr>
              <a:t>01</a:t>
            </a:r>
          </a:p>
        </p:txBody>
      </p:sp>
      <p:sp>
        <p:nvSpPr>
          <p:cNvPr id="24" name="TextBox 23">
            <a:extLst>
              <a:ext uri="{FF2B5EF4-FFF2-40B4-BE49-F238E27FC236}">
                <a16:creationId xmlns:a16="http://schemas.microsoft.com/office/drawing/2014/main" id="{B0FB1D4B-DB91-9B4A-A502-DF559F8CCF36}"/>
              </a:ext>
            </a:extLst>
          </p:cNvPr>
          <p:cNvSpPr txBox="1"/>
          <p:nvPr/>
        </p:nvSpPr>
        <p:spPr>
          <a:xfrm>
            <a:off x="11883300" y="9141115"/>
            <a:ext cx="963725" cy="1015663"/>
          </a:xfrm>
          <a:prstGeom prst="rect">
            <a:avLst/>
          </a:prstGeom>
          <a:noFill/>
        </p:spPr>
        <p:txBody>
          <a:bodyPr wrap="none" rtlCol="0" anchor="ctr" anchorCtr="0">
            <a:spAutoFit/>
          </a:bodyPr>
          <a:lstStyle/>
          <a:p>
            <a:pPr algn="ctr"/>
            <a:r>
              <a:rPr lang="en-US" sz="6000" b="1" dirty="0">
                <a:latin typeface="Candara" panose="020E0502030303020204" pitchFamily="34" charset="0"/>
                <a:ea typeface="League Spartan" charset="0"/>
                <a:cs typeface="Poppins" pitchFamily="2" charset="77"/>
              </a:rPr>
              <a:t>02</a:t>
            </a:r>
          </a:p>
        </p:txBody>
      </p:sp>
      <p:sp>
        <p:nvSpPr>
          <p:cNvPr id="25" name="TextBox 24">
            <a:extLst>
              <a:ext uri="{FF2B5EF4-FFF2-40B4-BE49-F238E27FC236}">
                <a16:creationId xmlns:a16="http://schemas.microsoft.com/office/drawing/2014/main" id="{5450D3A6-BFB1-2B49-B4F0-6CA77F6C3C8D}"/>
              </a:ext>
            </a:extLst>
          </p:cNvPr>
          <p:cNvSpPr txBox="1"/>
          <p:nvPr/>
        </p:nvSpPr>
        <p:spPr>
          <a:xfrm>
            <a:off x="19086499" y="3688163"/>
            <a:ext cx="2330510" cy="707886"/>
          </a:xfrm>
          <a:prstGeom prst="rect">
            <a:avLst/>
          </a:prstGeom>
          <a:noFill/>
        </p:spPr>
        <p:txBody>
          <a:bodyPr wrap="none" rtlCol="0" anchor="b" anchorCtr="0">
            <a:spAutoFit/>
          </a:bodyPr>
          <a:lstStyle/>
          <a:p>
            <a:r>
              <a:rPr lang="en-US" sz="4000" b="1" dirty="0">
                <a:latin typeface="Times New Roman" panose="02020603050405020304" pitchFamily="18" charset="0"/>
                <a:ea typeface="League Spartan" charset="0"/>
                <a:cs typeface="Times New Roman" panose="02020603050405020304" pitchFamily="18" charset="0"/>
              </a:rPr>
              <a:t>HEALTH</a:t>
            </a:r>
          </a:p>
        </p:txBody>
      </p:sp>
      <p:sp>
        <p:nvSpPr>
          <p:cNvPr id="26" name="Subtitle 2">
            <a:extLst>
              <a:ext uri="{FF2B5EF4-FFF2-40B4-BE49-F238E27FC236}">
                <a16:creationId xmlns:a16="http://schemas.microsoft.com/office/drawing/2014/main" id="{A89BD7EF-C072-5544-B931-D0BF6BAC19FE}"/>
              </a:ext>
            </a:extLst>
          </p:cNvPr>
          <p:cNvSpPr txBox="1">
            <a:spLocks/>
          </p:cNvSpPr>
          <p:nvPr/>
        </p:nvSpPr>
        <p:spPr>
          <a:xfrm>
            <a:off x="17034016" y="4734855"/>
            <a:ext cx="6875791" cy="5803961"/>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50000"/>
              </a:lnSpc>
            </a:pPr>
            <a:r>
              <a:rPr lang="en-US" sz="3600" dirty="0" err="1">
                <a:solidFill>
                  <a:schemeClr val="tx1"/>
                </a:solidFill>
                <a:latin typeface="Century Gothic" panose="020B0502020202020204" pitchFamily="34" charset="0"/>
                <a:ea typeface="Lato Light" panose="020F0502020204030203" pitchFamily="34" charset="0"/>
                <a:cs typeface="Times New Roman" panose="02020603050405020304" pitchFamily="18" charset="0"/>
              </a:rPr>
              <a:t>Minimising</a:t>
            </a:r>
            <a:r>
              <a:rPr lang="en-US" sz="3600" dirty="0">
                <a:solidFill>
                  <a:schemeClr val="tx1"/>
                </a:solidFill>
                <a:latin typeface="Century Gothic" panose="020B0502020202020204" pitchFamily="34" charset="0"/>
                <a:ea typeface="Lato Light" panose="020F0502020204030203" pitchFamily="34" charset="0"/>
                <a:cs typeface="Times New Roman" panose="02020603050405020304" pitchFamily="18" charset="0"/>
              </a:rPr>
              <a:t> energy-related indoor air pollution could </a:t>
            </a:r>
            <a:r>
              <a:rPr lang="en-US" sz="3600" b="1" dirty="0">
                <a:solidFill>
                  <a:schemeClr val="tx1"/>
                </a:solidFill>
                <a:latin typeface="Century Gothic" panose="020B0502020202020204" pitchFamily="34" charset="0"/>
                <a:ea typeface="Lato Light" panose="020F0502020204030203" pitchFamily="34" charset="0"/>
                <a:cs typeface="Times New Roman" panose="02020603050405020304" pitchFamily="18" charset="0"/>
              </a:rPr>
              <a:t>avoid  48,218  number of premature deaths.</a:t>
            </a:r>
            <a:r>
              <a:rPr lang="en-US" sz="3600" dirty="0">
                <a:solidFill>
                  <a:schemeClr val="tx1"/>
                </a:solidFill>
                <a:latin typeface="Century Gothic" panose="020B0502020202020204" pitchFamily="34" charset="0"/>
                <a:ea typeface="Lato Light" panose="020F0502020204030203" pitchFamily="34" charset="0"/>
                <a:cs typeface="Times New Roman" panose="02020603050405020304" pitchFamily="18" charset="0"/>
              </a:rPr>
              <a:t> The reduction in fine particulate matter will prolong the lives of people in communities.</a:t>
            </a:r>
          </a:p>
        </p:txBody>
      </p:sp>
      <p:sp>
        <p:nvSpPr>
          <p:cNvPr id="27" name="TextBox 26">
            <a:extLst>
              <a:ext uri="{FF2B5EF4-FFF2-40B4-BE49-F238E27FC236}">
                <a16:creationId xmlns:a16="http://schemas.microsoft.com/office/drawing/2014/main" id="{02E8FC22-DAD5-9A4A-9412-CD0E8CC98BE5}"/>
              </a:ext>
            </a:extLst>
          </p:cNvPr>
          <p:cNvSpPr txBox="1"/>
          <p:nvPr/>
        </p:nvSpPr>
        <p:spPr>
          <a:xfrm>
            <a:off x="2289558" y="2302574"/>
            <a:ext cx="2377575" cy="707886"/>
          </a:xfrm>
          <a:prstGeom prst="rect">
            <a:avLst/>
          </a:prstGeom>
          <a:noFill/>
        </p:spPr>
        <p:txBody>
          <a:bodyPr wrap="none" rtlCol="0" anchor="b" anchorCtr="0">
            <a:spAutoFit/>
          </a:bodyPr>
          <a:lstStyle/>
          <a:p>
            <a:pPr algn="r"/>
            <a:r>
              <a:rPr lang="en-US" sz="4000" b="1" dirty="0">
                <a:latin typeface="Times New Roman" panose="02020603050405020304" pitchFamily="18" charset="0"/>
                <a:ea typeface="League Spartan" charset="0"/>
                <a:cs typeface="Times New Roman" panose="02020603050405020304" pitchFamily="18" charset="0"/>
              </a:rPr>
              <a:t>GENDER</a:t>
            </a:r>
          </a:p>
        </p:txBody>
      </p:sp>
      <p:sp>
        <p:nvSpPr>
          <p:cNvPr id="28" name="Subtitle 2">
            <a:extLst>
              <a:ext uri="{FF2B5EF4-FFF2-40B4-BE49-F238E27FC236}">
                <a16:creationId xmlns:a16="http://schemas.microsoft.com/office/drawing/2014/main" id="{C839A343-A40A-CE44-9133-0E1AEF6943F2}"/>
              </a:ext>
            </a:extLst>
          </p:cNvPr>
          <p:cNvSpPr txBox="1">
            <a:spLocks/>
          </p:cNvSpPr>
          <p:nvPr/>
        </p:nvSpPr>
        <p:spPr>
          <a:xfrm>
            <a:off x="322809" y="3160907"/>
            <a:ext cx="7757935" cy="10131941"/>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50000"/>
              </a:lnSpc>
            </a:pPr>
            <a:r>
              <a:rPr lang="en-US" sz="4000" dirty="0">
                <a:solidFill>
                  <a:schemeClr val="tx1"/>
                </a:solidFill>
                <a:latin typeface="Century Gothic" panose="020B0502020202020204" pitchFamily="34" charset="0"/>
                <a:ea typeface="Lato Light" panose="020F0502020204030203" pitchFamily="34" charset="0"/>
                <a:cs typeface="Times New Roman" panose="02020603050405020304" pitchFamily="18" charset="0"/>
              </a:rPr>
              <a:t>The extensive use of biomass especially for cooking disproportionately affect women and children who are the gatherers of these solid fuels. An improvement in access to energy both for cooking and for lighting would lead to a total </a:t>
            </a:r>
            <a:r>
              <a:rPr lang="en-US" sz="4000" b="1" dirty="0">
                <a:solidFill>
                  <a:schemeClr val="tx1"/>
                </a:solidFill>
                <a:latin typeface="Century Gothic" panose="020B0502020202020204" pitchFamily="34" charset="0"/>
                <a:ea typeface="Lato Light" panose="020F0502020204030203" pitchFamily="34" charset="0"/>
                <a:cs typeface="Times New Roman" panose="02020603050405020304" pitchFamily="18" charset="0"/>
              </a:rPr>
              <a:t>avoided time loss of 30.05 million hours </a:t>
            </a:r>
            <a:r>
              <a:rPr lang="en-US" sz="4000" dirty="0">
                <a:solidFill>
                  <a:schemeClr val="tx1"/>
                </a:solidFill>
                <a:latin typeface="Century Gothic" panose="020B0502020202020204" pitchFamily="34" charset="0"/>
                <a:ea typeface="Lato Light" panose="020F0502020204030203" pitchFamily="34" charset="0"/>
                <a:cs typeface="Times New Roman" panose="02020603050405020304" pitchFamily="18" charset="0"/>
              </a:rPr>
              <a:t>for firewood collection.</a:t>
            </a:r>
          </a:p>
        </p:txBody>
      </p:sp>
      <p:pic>
        <p:nvPicPr>
          <p:cNvPr id="5" name="Picture 4">
            <a:extLst>
              <a:ext uri="{FF2B5EF4-FFF2-40B4-BE49-F238E27FC236}">
                <a16:creationId xmlns:a16="http://schemas.microsoft.com/office/drawing/2014/main" id="{D0959555-98A3-5A2F-EE6F-116488877B0F}"/>
              </a:ext>
            </a:extLst>
          </p:cNvPr>
          <p:cNvPicPr>
            <a:picLocks noChangeAspect="1"/>
          </p:cNvPicPr>
          <p:nvPr/>
        </p:nvPicPr>
        <p:blipFill>
          <a:blip r:embed="rId2"/>
          <a:stretch>
            <a:fillRect/>
          </a:stretch>
        </p:blipFill>
        <p:spPr>
          <a:xfrm>
            <a:off x="11211877" y="6595507"/>
            <a:ext cx="2798254" cy="1015663"/>
          </a:xfrm>
          <a:prstGeom prst="rect">
            <a:avLst/>
          </a:prstGeom>
        </p:spPr>
      </p:pic>
    </p:spTree>
    <p:extLst>
      <p:ext uri="{BB962C8B-B14F-4D97-AF65-F5344CB8AC3E}">
        <p14:creationId xmlns:p14="http://schemas.microsoft.com/office/powerpoint/2010/main" val="2878127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C24B3B-B5A6-7F58-B3D7-6CF47539B2F3}"/>
              </a:ext>
            </a:extLst>
          </p:cNvPr>
          <p:cNvSpPr txBox="1"/>
          <p:nvPr/>
        </p:nvSpPr>
        <p:spPr>
          <a:xfrm>
            <a:off x="2296633" y="7461632"/>
            <a:ext cx="20201859" cy="2800767"/>
          </a:xfrm>
          <a:prstGeom prst="rect">
            <a:avLst/>
          </a:prstGeom>
          <a:noFill/>
        </p:spPr>
        <p:txBody>
          <a:bodyPr wrap="square" rtlCol="0">
            <a:spAutoFit/>
          </a:bodyPr>
          <a:lstStyle/>
          <a:p>
            <a:pPr algn="ctr"/>
            <a:r>
              <a:rPr lang="en-US" sz="8800" b="1" dirty="0">
                <a:latin typeface="Algerian" panose="04020705040A02060702" pitchFamily="82" charset="0"/>
              </a:rPr>
              <a:t>POLICIES TO ACHIEVE GHANA ENERGY TRANSITION</a:t>
            </a:r>
            <a:endParaRPr lang="en-US" sz="8800" b="1" i="1" dirty="0">
              <a:solidFill>
                <a:srgbClr val="FF0000"/>
              </a:solidFill>
              <a:latin typeface="Algerian" panose="04020705040A02060702" pitchFamily="82" charset="0"/>
            </a:endParaRPr>
          </a:p>
        </p:txBody>
      </p:sp>
      <p:pic>
        <p:nvPicPr>
          <p:cNvPr id="3" name="Picture 2" descr="Policies Processes Procedures: Over 3 ...">
            <a:extLst>
              <a:ext uri="{FF2B5EF4-FFF2-40B4-BE49-F238E27FC236}">
                <a16:creationId xmlns:a16="http://schemas.microsoft.com/office/drawing/2014/main" id="{44465CC0-7360-28B2-2B1D-AFB0558A768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13265"/>
          <a:stretch/>
        </p:blipFill>
        <p:spPr bwMode="auto">
          <a:xfrm>
            <a:off x="7336465" y="467831"/>
            <a:ext cx="9590567" cy="6343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712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B202B3-B4CB-C204-1E12-DF0D49433527}"/>
              </a:ext>
            </a:extLst>
          </p:cNvPr>
          <p:cNvSpPr/>
          <p:nvPr/>
        </p:nvSpPr>
        <p:spPr>
          <a:xfrm>
            <a:off x="0" y="1887089"/>
            <a:ext cx="1675964" cy="1189652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sz="4400" b="1" dirty="0">
                <a:latin typeface="Arial Narrow" panose="020B0606020202030204" pitchFamily="34" charset="0"/>
              </a:rPr>
              <a:t>DECARBONIZATION</a:t>
            </a:r>
            <a:endParaRPr lang="en-GH" sz="4400" b="1" dirty="0">
              <a:latin typeface="Arial Narrow" panose="020B0606020202030204" pitchFamily="34" charset="0"/>
            </a:endParaRPr>
          </a:p>
        </p:txBody>
      </p:sp>
      <p:sp>
        <p:nvSpPr>
          <p:cNvPr id="5" name="Slide Number Placeholder 4">
            <a:extLst>
              <a:ext uri="{FF2B5EF4-FFF2-40B4-BE49-F238E27FC236}">
                <a16:creationId xmlns:a16="http://schemas.microsoft.com/office/drawing/2014/main" id="{6619D6B0-D1E6-1404-6EB0-7CEEF1626CDF}"/>
              </a:ext>
            </a:extLst>
          </p:cNvPr>
          <p:cNvSpPr>
            <a:spLocks noGrp="1"/>
          </p:cNvSpPr>
          <p:nvPr>
            <p:ph type="sldNum" idx="12"/>
          </p:nvPr>
        </p:nvSpPr>
        <p:spPr/>
        <p:txBody>
          <a:bodyPr/>
          <a:lstStyle/>
          <a:p>
            <a:fld id="{00000000-1234-1234-1234-123412341234}" type="slidenum">
              <a:rPr lang="en-US" smtClean="0"/>
              <a:pPr/>
              <a:t>28</a:t>
            </a:fld>
            <a:endParaRPr lang="en-US"/>
          </a:p>
        </p:txBody>
      </p:sp>
      <p:sp>
        <p:nvSpPr>
          <p:cNvPr id="3" name="Rectangle: Diagonal Corners Snipped 2">
            <a:extLst>
              <a:ext uri="{FF2B5EF4-FFF2-40B4-BE49-F238E27FC236}">
                <a16:creationId xmlns:a16="http://schemas.microsoft.com/office/drawing/2014/main" id="{369AA516-3366-C896-B9ED-CF1220ED42F3}"/>
              </a:ext>
            </a:extLst>
          </p:cNvPr>
          <p:cNvSpPr/>
          <p:nvPr/>
        </p:nvSpPr>
        <p:spPr>
          <a:xfrm>
            <a:off x="1675964" y="1887088"/>
            <a:ext cx="11891180" cy="11555863"/>
          </a:xfrm>
          <a:prstGeom prst="snip2DiagRect">
            <a:avLst/>
          </a:prstGeom>
          <a:solidFill>
            <a:schemeClr val="tx2">
              <a:lumMod val="9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indent="-446088">
              <a:buFont typeface="Wingdings" panose="05000000000000000000" pitchFamily="2" charset="2"/>
              <a:buChar char="q"/>
              <a:tabLst>
                <a:tab pos="0" algn="l"/>
              </a:tabLst>
            </a:pPr>
            <a:r>
              <a:rPr lang="en-US" sz="3400" b="1" dirty="0">
                <a:solidFill>
                  <a:schemeClr val="tx1"/>
                </a:solidFill>
                <a:latin typeface="Century Gothic" panose="020B0502020202020204" pitchFamily="34" charset="0"/>
              </a:rPr>
              <a:t>GHG emitting industries shall be required to establish tree plantations to offset emissions.</a:t>
            </a:r>
          </a:p>
          <a:p>
            <a:pPr marL="446088" indent="-446088">
              <a:tabLst>
                <a:tab pos="0" algn="l"/>
              </a:tabLst>
            </a:pPr>
            <a:r>
              <a:rPr lang="en-US" sz="3400" b="1" dirty="0">
                <a:solidFill>
                  <a:schemeClr val="tx1"/>
                </a:solidFill>
                <a:latin typeface="Century Gothic" panose="020B0502020202020204" pitchFamily="34" charset="0"/>
              </a:rPr>
              <a:t> </a:t>
            </a:r>
          </a:p>
          <a:p>
            <a:pPr marL="446088" indent="-446088">
              <a:buFont typeface="Wingdings" panose="05000000000000000000" pitchFamily="2" charset="2"/>
              <a:buChar char="q"/>
              <a:tabLst>
                <a:tab pos="0" algn="l"/>
              </a:tabLst>
            </a:pPr>
            <a:r>
              <a:rPr lang="en-US" sz="3400" b="1" dirty="0">
                <a:solidFill>
                  <a:schemeClr val="tx1"/>
                </a:solidFill>
                <a:latin typeface="Century Gothic" panose="020B0502020202020204" pitchFamily="34" charset="0"/>
              </a:rPr>
              <a:t>Natural Gas shall be a transition fuel for electricity production, industrial heating and transport</a:t>
            </a:r>
          </a:p>
          <a:p>
            <a:pPr marL="446088" indent="-446088">
              <a:tabLst>
                <a:tab pos="0" algn="l"/>
              </a:tabLst>
            </a:pPr>
            <a:endParaRPr lang="en-US" sz="3400" b="1" dirty="0">
              <a:solidFill>
                <a:schemeClr val="tx1"/>
              </a:solidFill>
              <a:latin typeface="Century Gothic" panose="020B0502020202020204" pitchFamily="34" charset="0"/>
            </a:endParaRPr>
          </a:p>
          <a:p>
            <a:pPr marL="446088" indent="-446088">
              <a:buFont typeface="Wingdings" panose="05000000000000000000" pitchFamily="2" charset="2"/>
              <a:buChar char="q"/>
              <a:tabLst>
                <a:tab pos="0" algn="l"/>
              </a:tabLst>
            </a:pPr>
            <a:r>
              <a:rPr lang="en-US" sz="3400" b="1" dirty="0">
                <a:solidFill>
                  <a:schemeClr val="tx1"/>
                </a:solidFill>
                <a:latin typeface="Century Gothic" panose="020B0502020202020204" pitchFamily="34" charset="0"/>
              </a:rPr>
              <a:t>Aggressively promote afforestation as carbon sinks.</a:t>
            </a:r>
          </a:p>
          <a:p>
            <a:pPr marL="446088" indent="-446088">
              <a:buFont typeface="Wingdings" panose="05000000000000000000" pitchFamily="2" charset="2"/>
              <a:buChar char="q"/>
              <a:tabLst>
                <a:tab pos="0" algn="l"/>
              </a:tabLst>
            </a:pPr>
            <a:endParaRPr lang="en-US" sz="3400" b="1" dirty="0">
              <a:solidFill>
                <a:schemeClr val="tx1"/>
              </a:solidFill>
              <a:latin typeface="Century Gothic" panose="020B0502020202020204" pitchFamily="34" charset="0"/>
            </a:endParaRPr>
          </a:p>
          <a:p>
            <a:pPr marL="446088" indent="-446088">
              <a:buFont typeface="Wingdings" panose="05000000000000000000" pitchFamily="2" charset="2"/>
              <a:buChar char="q"/>
              <a:tabLst>
                <a:tab pos="0" algn="l"/>
              </a:tabLst>
            </a:pPr>
            <a:r>
              <a:rPr lang="en-US" sz="3400" b="1" dirty="0">
                <a:solidFill>
                  <a:schemeClr val="tx1"/>
                </a:solidFill>
                <a:latin typeface="Century Gothic" panose="020B0502020202020204" pitchFamily="34" charset="0"/>
              </a:rPr>
              <a:t>Establish a regulatory framework to </a:t>
            </a:r>
            <a:r>
              <a:rPr lang="en-US" sz="3400" b="1" dirty="0" err="1">
                <a:solidFill>
                  <a:schemeClr val="tx1"/>
                </a:solidFill>
                <a:latin typeface="Century Gothic" panose="020B0502020202020204" pitchFamily="34" charset="0"/>
              </a:rPr>
              <a:t>minimise</a:t>
            </a:r>
            <a:r>
              <a:rPr lang="en-US" sz="3400" b="1" dirty="0">
                <a:solidFill>
                  <a:schemeClr val="tx1"/>
                </a:solidFill>
                <a:latin typeface="Century Gothic" panose="020B0502020202020204" pitchFamily="34" charset="0"/>
              </a:rPr>
              <a:t> GHG emissions from industries. </a:t>
            </a:r>
          </a:p>
          <a:p>
            <a:pPr marL="446088" indent="-446088">
              <a:buFont typeface="Wingdings" panose="05000000000000000000" pitchFamily="2" charset="2"/>
              <a:buChar char="q"/>
              <a:tabLst>
                <a:tab pos="0" algn="l"/>
              </a:tabLst>
            </a:pPr>
            <a:endParaRPr lang="en-US" sz="3400" b="1" dirty="0">
              <a:solidFill>
                <a:schemeClr val="tx1"/>
              </a:solidFill>
              <a:latin typeface="Century Gothic" panose="020B0502020202020204" pitchFamily="34" charset="0"/>
            </a:endParaRPr>
          </a:p>
          <a:p>
            <a:pPr marL="446088" indent="-446088">
              <a:buFont typeface="Wingdings" panose="05000000000000000000" pitchFamily="2" charset="2"/>
              <a:buChar char="q"/>
              <a:tabLst>
                <a:tab pos="0" algn="l"/>
              </a:tabLst>
            </a:pPr>
            <a:r>
              <a:rPr lang="en-US" sz="3400" b="1" dirty="0">
                <a:solidFill>
                  <a:schemeClr val="tx1"/>
                </a:solidFill>
                <a:latin typeface="Century Gothic" panose="020B0502020202020204" pitchFamily="34" charset="0"/>
              </a:rPr>
              <a:t>Legislate and develop rules for carbon finance and trade</a:t>
            </a:r>
          </a:p>
          <a:p>
            <a:pPr marL="446088" indent="-446088">
              <a:tabLst>
                <a:tab pos="0" algn="l"/>
              </a:tabLst>
            </a:pPr>
            <a:endParaRPr lang="en-US" sz="3400" b="1" dirty="0">
              <a:solidFill>
                <a:schemeClr val="tx1"/>
              </a:solidFill>
              <a:latin typeface="Century Gothic" panose="020B0502020202020204" pitchFamily="34" charset="0"/>
            </a:endParaRPr>
          </a:p>
          <a:p>
            <a:pPr marL="446088" indent="-446088">
              <a:buFont typeface="Wingdings" panose="05000000000000000000" pitchFamily="2" charset="2"/>
              <a:buChar char="q"/>
              <a:tabLst>
                <a:tab pos="0" algn="l"/>
              </a:tabLst>
            </a:pPr>
            <a:r>
              <a:rPr lang="en-US" sz="3400" b="1" dirty="0">
                <a:solidFill>
                  <a:schemeClr val="tx1"/>
                </a:solidFill>
                <a:latin typeface="Century Gothic" panose="020B0502020202020204" pitchFamily="34" charset="0"/>
              </a:rPr>
              <a:t>Promote and encourage non-motorized transportation</a:t>
            </a:r>
          </a:p>
          <a:p>
            <a:pPr marL="446088" indent="-446088">
              <a:tabLst>
                <a:tab pos="0" algn="l"/>
              </a:tabLst>
            </a:pPr>
            <a:endParaRPr lang="en-US" sz="3400" b="1" dirty="0">
              <a:solidFill>
                <a:schemeClr val="tx1"/>
              </a:solidFill>
              <a:latin typeface="Century Gothic" panose="020B0502020202020204" pitchFamily="34" charset="0"/>
            </a:endParaRPr>
          </a:p>
          <a:p>
            <a:pPr marL="446088" indent="-446088">
              <a:buFont typeface="Wingdings" panose="05000000000000000000" pitchFamily="2" charset="2"/>
              <a:buChar char="q"/>
              <a:tabLst>
                <a:tab pos="0" algn="l"/>
              </a:tabLst>
            </a:pPr>
            <a:r>
              <a:rPr lang="en-US" sz="3400" b="1" dirty="0">
                <a:solidFill>
                  <a:schemeClr val="tx1"/>
                </a:solidFill>
                <a:latin typeface="Century Gothic" panose="020B0502020202020204" pitchFamily="34" charset="0"/>
              </a:rPr>
              <a:t>Promote and encourage the use of electric vehicles</a:t>
            </a:r>
          </a:p>
        </p:txBody>
      </p:sp>
      <p:sp>
        <p:nvSpPr>
          <p:cNvPr id="8" name="Rectangle: Diagonal Corners Snipped 7">
            <a:extLst>
              <a:ext uri="{FF2B5EF4-FFF2-40B4-BE49-F238E27FC236}">
                <a16:creationId xmlns:a16="http://schemas.microsoft.com/office/drawing/2014/main" id="{440CD20F-55B5-7180-4D0B-44BDA903905F}"/>
              </a:ext>
            </a:extLst>
          </p:cNvPr>
          <p:cNvSpPr/>
          <p:nvPr/>
        </p:nvSpPr>
        <p:spPr>
          <a:xfrm>
            <a:off x="13311963" y="1490869"/>
            <a:ext cx="10820599" cy="11952081"/>
          </a:xfrm>
          <a:prstGeom prst="snip2DiagRect">
            <a:avLst/>
          </a:prstGeom>
          <a:solidFill>
            <a:schemeClr val="bg1">
              <a:lumMod val="8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q"/>
            </a:pPr>
            <a:r>
              <a:rPr lang="en-US" sz="3400" b="1" dirty="0">
                <a:solidFill>
                  <a:schemeClr val="tx1"/>
                </a:solidFill>
                <a:latin typeface="Century Gothic" panose="020B0502020202020204" pitchFamily="34" charset="0"/>
              </a:rPr>
              <a:t>Phase-out fossil-</a:t>
            </a:r>
            <a:r>
              <a:rPr lang="en-US" sz="3400" b="1" dirty="0" err="1">
                <a:solidFill>
                  <a:schemeClr val="tx1"/>
                </a:solidFill>
                <a:latin typeface="Century Gothic" panose="020B0502020202020204" pitchFamily="34" charset="0"/>
              </a:rPr>
              <a:t>fuelled</a:t>
            </a:r>
            <a:r>
              <a:rPr lang="en-US" sz="3400" b="1" dirty="0">
                <a:solidFill>
                  <a:schemeClr val="tx1"/>
                </a:solidFill>
                <a:latin typeface="Century Gothic" panose="020B0502020202020204" pitchFamily="34" charset="0"/>
              </a:rPr>
              <a:t> ICE vehicles</a:t>
            </a:r>
          </a:p>
          <a:p>
            <a:pPr marL="571500" indent="-571500">
              <a:buFont typeface="Wingdings" panose="05000000000000000000" pitchFamily="2" charset="2"/>
              <a:buChar char="q"/>
            </a:pPr>
            <a:endParaRPr lang="en-US" sz="3400" b="1" dirty="0">
              <a:solidFill>
                <a:schemeClr val="tx1"/>
              </a:solidFill>
              <a:latin typeface="Century Gothic" panose="020B0502020202020204" pitchFamily="34" charset="0"/>
            </a:endParaRPr>
          </a:p>
          <a:p>
            <a:pPr marL="571500" indent="-571500">
              <a:buFont typeface="Wingdings" panose="05000000000000000000" pitchFamily="2" charset="2"/>
              <a:buChar char="q"/>
            </a:pPr>
            <a:r>
              <a:rPr lang="en-US" sz="3400" b="1" dirty="0">
                <a:solidFill>
                  <a:schemeClr val="tx1"/>
                </a:solidFill>
                <a:latin typeface="Century Gothic" panose="020B0502020202020204" pitchFamily="34" charset="0"/>
              </a:rPr>
              <a:t>Introduce Carbon Capture, </a:t>
            </a:r>
            <a:r>
              <a:rPr lang="en-US" sz="3400" b="1" dirty="0" err="1">
                <a:solidFill>
                  <a:schemeClr val="tx1"/>
                </a:solidFill>
                <a:latin typeface="Century Gothic" panose="020B0502020202020204" pitchFamily="34" charset="0"/>
              </a:rPr>
              <a:t>Utilisation</a:t>
            </a:r>
            <a:r>
              <a:rPr lang="en-US" sz="3400" b="1" dirty="0">
                <a:solidFill>
                  <a:schemeClr val="tx1"/>
                </a:solidFill>
                <a:latin typeface="Century Gothic" panose="020B0502020202020204" pitchFamily="34" charset="0"/>
              </a:rPr>
              <a:t> and Storage (CCUS) technology in applicable thermal power plants and industries</a:t>
            </a:r>
          </a:p>
          <a:p>
            <a:pPr marL="571500" indent="-571500">
              <a:buFont typeface="Wingdings" panose="05000000000000000000" pitchFamily="2" charset="2"/>
              <a:buChar char="q"/>
            </a:pPr>
            <a:endParaRPr lang="en-US" sz="3400" b="1" dirty="0">
              <a:solidFill>
                <a:schemeClr val="tx1"/>
              </a:solidFill>
              <a:latin typeface="Century Gothic" panose="020B0502020202020204" pitchFamily="34" charset="0"/>
            </a:endParaRPr>
          </a:p>
          <a:p>
            <a:pPr marL="571500" indent="-571500">
              <a:buFont typeface="Wingdings" panose="05000000000000000000" pitchFamily="2" charset="2"/>
              <a:buChar char="q"/>
            </a:pPr>
            <a:r>
              <a:rPr lang="en-US" sz="3400" b="1" dirty="0">
                <a:solidFill>
                  <a:schemeClr val="tx1"/>
                </a:solidFill>
                <a:latin typeface="Century Gothic" panose="020B0502020202020204" pitchFamily="34" charset="0"/>
              </a:rPr>
              <a:t>Increase the share of renewable in the energy generation mix</a:t>
            </a:r>
          </a:p>
          <a:p>
            <a:pPr marL="571500" indent="-571500">
              <a:buFont typeface="Wingdings" panose="05000000000000000000" pitchFamily="2" charset="2"/>
              <a:buChar char="q"/>
            </a:pPr>
            <a:endParaRPr lang="en-US" sz="3400" b="1" dirty="0">
              <a:solidFill>
                <a:schemeClr val="tx1"/>
              </a:solidFill>
              <a:latin typeface="Century Gothic" panose="020B0502020202020204" pitchFamily="34" charset="0"/>
            </a:endParaRPr>
          </a:p>
          <a:p>
            <a:pPr marL="571500" indent="-571500">
              <a:buFont typeface="Wingdings" panose="05000000000000000000" pitchFamily="2" charset="2"/>
              <a:buChar char="q"/>
            </a:pPr>
            <a:r>
              <a:rPr lang="en-US" sz="3400" b="1" dirty="0">
                <a:solidFill>
                  <a:schemeClr val="tx1"/>
                </a:solidFill>
                <a:latin typeface="Century Gothic" panose="020B0502020202020204" pitchFamily="34" charset="0"/>
              </a:rPr>
              <a:t>Introduce and increase the share of nuclear in the energy generation mix</a:t>
            </a:r>
          </a:p>
          <a:p>
            <a:pPr marL="571500" indent="-571500">
              <a:buFont typeface="Wingdings" panose="05000000000000000000" pitchFamily="2" charset="2"/>
              <a:buChar char="q"/>
            </a:pPr>
            <a:endParaRPr lang="en-US" sz="3400" b="1" dirty="0">
              <a:solidFill>
                <a:schemeClr val="tx1"/>
              </a:solidFill>
              <a:latin typeface="Century Gothic" panose="020B0502020202020204" pitchFamily="34" charset="0"/>
            </a:endParaRPr>
          </a:p>
          <a:p>
            <a:pPr marL="571500" indent="-571500">
              <a:buFont typeface="Wingdings" panose="05000000000000000000" pitchFamily="2" charset="2"/>
              <a:buChar char="q"/>
            </a:pPr>
            <a:r>
              <a:rPr lang="en-US" sz="3400" b="1" dirty="0">
                <a:solidFill>
                  <a:schemeClr val="tx1"/>
                </a:solidFill>
                <a:latin typeface="Century Gothic" panose="020B0502020202020204" pitchFamily="34" charset="0"/>
              </a:rPr>
              <a:t>Introduce and promote biofuel as a transition fuel</a:t>
            </a:r>
          </a:p>
          <a:p>
            <a:pPr marL="571500" indent="-571500">
              <a:buFont typeface="Wingdings" panose="05000000000000000000" pitchFamily="2" charset="2"/>
              <a:buChar char="q"/>
            </a:pPr>
            <a:r>
              <a:rPr lang="en-US" sz="3400" b="1" dirty="0">
                <a:solidFill>
                  <a:schemeClr val="tx1"/>
                </a:solidFill>
                <a:latin typeface="Century Gothic" panose="020B0502020202020204" pitchFamily="34" charset="0"/>
              </a:rPr>
              <a:t> </a:t>
            </a:r>
          </a:p>
          <a:p>
            <a:pPr marL="571500" indent="-571500">
              <a:buFont typeface="Wingdings" panose="05000000000000000000" pitchFamily="2" charset="2"/>
              <a:buChar char="q"/>
            </a:pPr>
            <a:r>
              <a:rPr lang="en-US" sz="3400" b="1" dirty="0">
                <a:solidFill>
                  <a:schemeClr val="tx1"/>
                </a:solidFill>
                <a:latin typeface="Century Gothic" panose="020B0502020202020204" pitchFamily="34" charset="0"/>
              </a:rPr>
              <a:t>Reduce the use of bulk road vehicles for transportation of goods</a:t>
            </a:r>
          </a:p>
          <a:p>
            <a:pPr marL="571500" indent="-571500">
              <a:buFont typeface="Wingdings" panose="05000000000000000000" pitchFamily="2" charset="2"/>
              <a:buChar char="q"/>
            </a:pPr>
            <a:endParaRPr lang="en-US" sz="3400" b="1" dirty="0">
              <a:solidFill>
                <a:schemeClr val="tx1"/>
              </a:solidFill>
              <a:latin typeface="Century Gothic" panose="020B0502020202020204" pitchFamily="34" charset="0"/>
            </a:endParaRPr>
          </a:p>
          <a:p>
            <a:pPr marL="571500" indent="-571500">
              <a:buFont typeface="Wingdings" panose="05000000000000000000" pitchFamily="2" charset="2"/>
              <a:buChar char="q"/>
            </a:pPr>
            <a:r>
              <a:rPr lang="en-US" sz="3400" b="1" dirty="0">
                <a:solidFill>
                  <a:schemeClr val="tx1"/>
                </a:solidFill>
                <a:latin typeface="Century Gothic" panose="020B0502020202020204" pitchFamily="34" charset="0"/>
              </a:rPr>
              <a:t>Promote the use of hydrogen fuel </a:t>
            </a:r>
          </a:p>
        </p:txBody>
      </p:sp>
      <p:sp>
        <p:nvSpPr>
          <p:cNvPr id="2" name="TextBox 1">
            <a:extLst>
              <a:ext uri="{FF2B5EF4-FFF2-40B4-BE49-F238E27FC236}">
                <a16:creationId xmlns:a16="http://schemas.microsoft.com/office/drawing/2014/main" id="{28617896-4ECB-9442-54A1-37826E4D5DFF}"/>
              </a:ext>
            </a:extLst>
          </p:cNvPr>
          <p:cNvSpPr txBox="1"/>
          <p:nvPr/>
        </p:nvSpPr>
        <p:spPr>
          <a:xfrm>
            <a:off x="2834990" y="175529"/>
            <a:ext cx="18371128" cy="1015663"/>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ndara" panose="020E0502030303020204" pitchFamily="34" charset="0"/>
                <a:ea typeface="+mn-ea"/>
                <a:cs typeface="Poppins" pitchFamily="2" charset="77"/>
              </a:rPr>
              <a:t>POLICIES TOWARDS ACHIEVING NET ZERO</a:t>
            </a:r>
          </a:p>
        </p:txBody>
      </p:sp>
    </p:spTree>
    <p:extLst>
      <p:ext uri="{BB962C8B-B14F-4D97-AF65-F5344CB8AC3E}">
        <p14:creationId xmlns:p14="http://schemas.microsoft.com/office/powerpoint/2010/main" val="413220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FA4978-55D4-BB65-8FED-19E8536E811A}"/>
              </a:ext>
            </a:extLst>
          </p:cNvPr>
          <p:cNvSpPr/>
          <p:nvPr/>
        </p:nvSpPr>
        <p:spPr>
          <a:xfrm>
            <a:off x="6149788" y="1591057"/>
            <a:ext cx="17517036" cy="12124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600"/>
              </a:spcAft>
            </a:pPr>
            <a:endParaRPr lang="en-US" sz="4400" dirty="0">
              <a:solidFill>
                <a:srgbClr val="333333"/>
              </a:solidFill>
              <a:effectLst/>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B4B202B3-B4CB-C204-1E12-DF0D49433527}"/>
              </a:ext>
            </a:extLst>
          </p:cNvPr>
          <p:cNvSpPr/>
          <p:nvPr/>
        </p:nvSpPr>
        <p:spPr>
          <a:xfrm>
            <a:off x="0" y="1819479"/>
            <a:ext cx="1675964" cy="11896521"/>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sz="4400" b="1" dirty="0">
                <a:latin typeface="Arial Narrow" panose="020B0606020202030204" pitchFamily="34" charset="0"/>
              </a:rPr>
              <a:t>ENERGY ACCESS AND SECURITY</a:t>
            </a:r>
            <a:endParaRPr lang="en-GH" sz="4400" b="1" dirty="0">
              <a:latin typeface="Arial Narrow" panose="020B0606020202030204" pitchFamily="34" charset="0"/>
            </a:endParaRPr>
          </a:p>
        </p:txBody>
      </p:sp>
      <p:sp>
        <p:nvSpPr>
          <p:cNvPr id="5" name="Slide Number Placeholder 4">
            <a:extLst>
              <a:ext uri="{FF2B5EF4-FFF2-40B4-BE49-F238E27FC236}">
                <a16:creationId xmlns:a16="http://schemas.microsoft.com/office/drawing/2014/main" id="{979E97F5-9891-E1DA-57CE-1A7B312F4523}"/>
              </a:ext>
            </a:extLst>
          </p:cNvPr>
          <p:cNvSpPr>
            <a:spLocks noGrp="1"/>
          </p:cNvSpPr>
          <p:nvPr>
            <p:ph type="sldNum" idx="12"/>
          </p:nvPr>
        </p:nvSpPr>
        <p:spPr/>
        <p:txBody>
          <a:bodyPr/>
          <a:lstStyle/>
          <a:p>
            <a:fld id="{00000000-1234-1234-1234-123412341234}" type="slidenum">
              <a:rPr lang="en-US" smtClean="0"/>
              <a:pPr/>
              <a:t>29</a:t>
            </a:fld>
            <a:endParaRPr lang="en-US" dirty="0"/>
          </a:p>
        </p:txBody>
      </p:sp>
      <p:sp>
        <p:nvSpPr>
          <p:cNvPr id="3" name="Rectangle: Top Corners Snipped 2">
            <a:extLst>
              <a:ext uri="{FF2B5EF4-FFF2-40B4-BE49-F238E27FC236}">
                <a16:creationId xmlns:a16="http://schemas.microsoft.com/office/drawing/2014/main" id="{DEFC2470-1C1F-D765-4F9E-13BF09E9C561}"/>
              </a:ext>
            </a:extLst>
          </p:cNvPr>
          <p:cNvSpPr/>
          <p:nvPr/>
        </p:nvSpPr>
        <p:spPr>
          <a:xfrm>
            <a:off x="1868559" y="1819479"/>
            <a:ext cx="10320266" cy="11379686"/>
          </a:xfrm>
          <a:prstGeom prst="snip2SameRect">
            <a:avLst/>
          </a:prstGeom>
          <a:solidFill>
            <a:schemeClr val="accent2">
              <a:lumMod val="20000"/>
              <a:lumOff val="80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nSpc>
                <a:spcPct val="150000"/>
              </a:lnSpc>
              <a:buFont typeface="Wingdings" panose="05000000000000000000" pitchFamily="2" charset="2"/>
              <a:buChar char="q"/>
            </a:pPr>
            <a:r>
              <a:rPr lang="en-US" b="1" dirty="0">
                <a:solidFill>
                  <a:schemeClr val="tx1"/>
                </a:solidFill>
                <a:latin typeface="Candara" panose="020E0502030303020204" pitchFamily="34" charset="0"/>
              </a:rPr>
              <a:t>Encourage innovation in renewable technologies. </a:t>
            </a:r>
          </a:p>
          <a:p>
            <a:pPr marL="571500" indent="-571500">
              <a:buFont typeface="Wingdings" panose="05000000000000000000" pitchFamily="2" charset="2"/>
              <a:buChar char="q"/>
            </a:pPr>
            <a:r>
              <a:rPr lang="en-US" b="1" dirty="0">
                <a:solidFill>
                  <a:schemeClr val="tx1"/>
                </a:solidFill>
                <a:latin typeface="Candara" panose="020E0502030303020204" pitchFamily="34" charset="0"/>
              </a:rPr>
              <a:t>Expedite Oil and Gas Exploration and Production to Fund development of Clean Energy Technologies</a:t>
            </a:r>
          </a:p>
          <a:p>
            <a:pPr marL="571500" indent="-571500">
              <a:lnSpc>
                <a:spcPct val="150000"/>
              </a:lnSpc>
              <a:buFont typeface="Wingdings" panose="05000000000000000000" pitchFamily="2" charset="2"/>
              <a:buChar char="q"/>
            </a:pPr>
            <a:r>
              <a:rPr lang="en-US" b="1" dirty="0">
                <a:solidFill>
                  <a:schemeClr val="tx1"/>
                </a:solidFill>
                <a:latin typeface="Candara" panose="020E0502030303020204" pitchFamily="34" charset="0"/>
              </a:rPr>
              <a:t>Expand Gas Infrastructure to ensure reliable and adequate supply of gas for Power and Non-Power Uses.</a:t>
            </a:r>
          </a:p>
          <a:p>
            <a:pPr marL="571500" indent="-571500">
              <a:buFont typeface="Wingdings" panose="05000000000000000000" pitchFamily="2" charset="2"/>
              <a:buChar char="q"/>
            </a:pPr>
            <a:r>
              <a:rPr lang="en-US" b="1" dirty="0">
                <a:solidFill>
                  <a:schemeClr val="tx1"/>
                </a:solidFill>
                <a:latin typeface="Candara" panose="020E0502030303020204" pitchFamily="34" charset="0"/>
              </a:rPr>
              <a:t>Facilitate the creation of industries for local manufacture of clean energy components. </a:t>
            </a:r>
          </a:p>
          <a:p>
            <a:pPr marL="571500" indent="-571500">
              <a:lnSpc>
                <a:spcPct val="150000"/>
              </a:lnSpc>
              <a:buFont typeface="Wingdings" panose="05000000000000000000" pitchFamily="2" charset="2"/>
              <a:buChar char="q"/>
            </a:pPr>
            <a:r>
              <a:rPr lang="en-US" b="1" dirty="0">
                <a:solidFill>
                  <a:schemeClr val="tx1"/>
                </a:solidFill>
                <a:latin typeface="Candara" panose="020E0502030303020204" pitchFamily="34" charset="0"/>
              </a:rPr>
              <a:t>Promote and encourage the use of LPG to reduce dependency on wood fuel</a:t>
            </a:r>
          </a:p>
          <a:p>
            <a:pPr marL="571500" indent="-571500">
              <a:buFont typeface="Wingdings" panose="05000000000000000000" pitchFamily="2" charset="2"/>
              <a:buChar char="q"/>
            </a:pPr>
            <a:r>
              <a:rPr lang="en-US" b="1" dirty="0">
                <a:solidFill>
                  <a:schemeClr val="tx1"/>
                </a:solidFill>
                <a:latin typeface="Candara" panose="020E0502030303020204" pitchFamily="34" charset="0"/>
              </a:rPr>
              <a:t>Encourage fossil fuel companies to invest in renewable energy projects</a:t>
            </a:r>
          </a:p>
        </p:txBody>
      </p:sp>
      <p:sp>
        <p:nvSpPr>
          <p:cNvPr id="9" name="Rectangle: Top Corners Snipped 8">
            <a:extLst>
              <a:ext uri="{FF2B5EF4-FFF2-40B4-BE49-F238E27FC236}">
                <a16:creationId xmlns:a16="http://schemas.microsoft.com/office/drawing/2014/main" id="{8EE6DBF4-E529-2B75-DC3D-AE0F4798F447}"/>
              </a:ext>
            </a:extLst>
          </p:cNvPr>
          <p:cNvSpPr/>
          <p:nvPr/>
        </p:nvSpPr>
        <p:spPr>
          <a:xfrm>
            <a:off x="12781722" y="1819479"/>
            <a:ext cx="10718469" cy="11379686"/>
          </a:xfrm>
          <a:prstGeom prst="snip2SameRect">
            <a:avLst/>
          </a:prstGeom>
          <a:solidFill>
            <a:schemeClr val="accent2">
              <a:lumMod val="40000"/>
              <a:lumOff val="60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q"/>
            </a:pPr>
            <a:r>
              <a:rPr lang="en-US" b="1" dirty="0" err="1">
                <a:solidFill>
                  <a:schemeClr val="tx1"/>
                </a:solidFill>
                <a:latin typeface="Candara" panose="020E0502030303020204" pitchFamily="34" charset="0"/>
              </a:rPr>
              <a:t>Prioritise</a:t>
            </a:r>
            <a:r>
              <a:rPr lang="en-US" b="1" dirty="0">
                <a:solidFill>
                  <a:schemeClr val="tx1"/>
                </a:solidFill>
                <a:latin typeface="Candara" panose="020E0502030303020204" pitchFamily="34" charset="0"/>
              </a:rPr>
              <a:t> green energy to attract more investment </a:t>
            </a:r>
          </a:p>
          <a:p>
            <a:pPr marL="571500" indent="-571500">
              <a:lnSpc>
                <a:spcPct val="150000"/>
              </a:lnSpc>
              <a:buFont typeface="Wingdings" panose="05000000000000000000" pitchFamily="2" charset="2"/>
              <a:buChar char="q"/>
            </a:pPr>
            <a:r>
              <a:rPr lang="en-US" b="1" dirty="0">
                <a:solidFill>
                  <a:schemeClr val="tx1"/>
                </a:solidFill>
                <a:latin typeface="Candara" panose="020E0502030303020204" pitchFamily="34" charset="0"/>
              </a:rPr>
              <a:t>Resource the National Oil Company to exploit national hydrocarbon resources.</a:t>
            </a:r>
          </a:p>
          <a:p>
            <a:pPr marL="571500" indent="-571500">
              <a:lnSpc>
                <a:spcPct val="150000"/>
              </a:lnSpc>
              <a:buFont typeface="Wingdings" panose="05000000000000000000" pitchFamily="2" charset="2"/>
              <a:buChar char="q"/>
            </a:pPr>
            <a:r>
              <a:rPr lang="en-US" b="1" dirty="0">
                <a:solidFill>
                  <a:schemeClr val="tx1"/>
                </a:solidFill>
                <a:latin typeface="Candara" panose="020E0502030303020204" pitchFamily="34" charset="0"/>
              </a:rPr>
              <a:t>Accelerate the implementation of the Petroleum Hub</a:t>
            </a:r>
          </a:p>
          <a:p>
            <a:pPr marL="571500" indent="-571500">
              <a:buFont typeface="Wingdings" panose="05000000000000000000" pitchFamily="2" charset="2"/>
              <a:buChar char="q"/>
            </a:pPr>
            <a:r>
              <a:rPr lang="en-US" b="1" dirty="0">
                <a:solidFill>
                  <a:schemeClr val="tx1"/>
                </a:solidFill>
                <a:latin typeface="Candara" panose="020E0502030303020204" pitchFamily="34" charset="0"/>
              </a:rPr>
              <a:t>Strengthen and expand power transmission and distribution systems to accommodate intermittent RE technologies </a:t>
            </a:r>
          </a:p>
          <a:p>
            <a:pPr marL="571500" indent="-571500">
              <a:lnSpc>
                <a:spcPct val="150000"/>
              </a:lnSpc>
              <a:buFont typeface="Wingdings" panose="05000000000000000000" pitchFamily="2" charset="2"/>
              <a:buChar char="q"/>
            </a:pPr>
            <a:r>
              <a:rPr lang="en-US" b="1" dirty="0">
                <a:solidFill>
                  <a:schemeClr val="tx1"/>
                </a:solidFill>
                <a:latin typeface="Candara" panose="020E0502030303020204" pitchFamily="34" charset="0"/>
              </a:rPr>
              <a:t>Exploit lithium and other critical mineral resources to develop the clean energy industry</a:t>
            </a:r>
          </a:p>
          <a:p>
            <a:pPr marL="571500" indent="-571500">
              <a:lnSpc>
                <a:spcPct val="150000"/>
              </a:lnSpc>
              <a:buFont typeface="Wingdings" panose="05000000000000000000" pitchFamily="2" charset="2"/>
              <a:buChar char="q"/>
            </a:pPr>
            <a:r>
              <a:rPr lang="en-US" b="1" dirty="0">
                <a:solidFill>
                  <a:schemeClr val="tx1"/>
                </a:solidFill>
                <a:latin typeface="Candara" panose="020E0502030303020204" pitchFamily="34" charset="0"/>
              </a:rPr>
              <a:t>Promote sustainable woodlot as biomass fuel.</a:t>
            </a:r>
          </a:p>
        </p:txBody>
      </p:sp>
      <p:sp>
        <p:nvSpPr>
          <p:cNvPr id="2" name="TextBox 1">
            <a:extLst>
              <a:ext uri="{FF2B5EF4-FFF2-40B4-BE49-F238E27FC236}">
                <a16:creationId xmlns:a16="http://schemas.microsoft.com/office/drawing/2014/main" id="{A9C6AC74-0B1D-862A-383C-D196566D2D79}"/>
              </a:ext>
            </a:extLst>
          </p:cNvPr>
          <p:cNvSpPr txBox="1"/>
          <p:nvPr/>
        </p:nvSpPr>
        <p:spPr>
          <a:xfrm>
            <a:off x="3003261" y="478539"/>
            <a:ext cx="18371128" cy="1015663"/>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ndara" panose="020E0502030303020204" pitchFamily="34" charset="0"/>
                <a:ea typeface="+mn-ea"/>
                <a:cs typeface="Poppins" pitchFamily="2" charset="77"/>
              </a:rPr>
              <a:t>POLICIES TOWARDS ACHIEVING NET ZERO</a:t>
            </a:r>
          </a:p>
        </p:txBody>
      </p:sp>
    </p:spTree>
    <p:extLst>
      <p:ext uri="{BB962C8B-B14F-4D97-AF65-F5344CB8AC3E}">
        <p14:creationId xmlns:p14="http://schemas.microsoft.com/office/powerpoint/2010/main" val="293005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A1D6E5-1B07-95A1-2757-3A830012CA36}"/>
              </a:ext>
            </a:extLst>
          </p:cNvPr>
          <p:cNvSpPr txBox="1">
            <a:spLocks/>
          </p:cNvSpPr>
          <p:nvPr/>
        </p:nvSpPr>
        <p:spPr>
          <a:xfrm>
            <a:off x="615620" y="678944"/>
            <a:ext cx="13178400" cy="1280890"/>
          </a:xfrm>
          <a:prstGeom prst="rect">
            <a:avLst/>
          </a:prstGeom>
        </p:spPr>
        <p:txBody>
          <a:bodyPr vert="horz" lIns="182880" tIns="91440" rIns="182880" bIns="9144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r>
              <a:rPr lang="en-US" sz="6000" b="1" dirty="0">
                <a:solidFill>
                  <a:srgbClr val="00B050"/>
                </a:solidFill>
                <a:effectLst>
                  <a:outerShdw blurRad="38100" dist="38100" dir="2700000" algn="tl">
                    <a:srgbClr val="000000">
                      <a:alpha val="43137"/>
                    </a:srgbClr>
                  </a:outerShdw>
                </a:effectLst>
                <a:latin typeface="Century Gothic" panose="020B0502020202020204"/>
              </a:rPr>
              <a:t>WHAT IS CLIMATE CHANGE?</a:t>
            </a:r>
          </a:p>
        </p:txBody>
      </p:sp>
      <p:pic>
        <p:nvPicPr>
          <p:cNvPr id="8" name="Picture 7">
            <a:extLst>
              <a:ext uri="{FF2B5EF4-FFF2-40B4-BE49-F238E27FC236}">
                <a16:creationId xmlns:a16="http://schemas.microsoft.com/office/drawing/2014/main" id="{21E41DD6-0DB0-216F-F991-09E5A91DD902}"/>
              </a:ext>
            </a:extLst>
          </p:cNvPr>
          <p:cNvPicPr>
            <a:picLocks noChangeAspect="1"/>
          </p:cNvPicPr>
          <p:nvPr/>
        </p:nvPicPr>
        <p:blipFill>
          <a:blip r:embed="rId2"/>
          <a:stretch>
            <a:fillRect/>
          </a:stretch>
        </p:blipFill>
        <p:spPr>
          <a:xfrm>
            <a:off x="1112133" y="1959834"/>
            <a:ext cx="6261652" cy="4083157"/>
          </a:xfrm>
          <a:prstGeom prst="rect">
            <a:avLst/>
          </a:prstGeom>
        </p:spPr>
      </p:pic>
      <p:sp>
        <p:nvSpPr>
          <p:cNvPr id="10" name="TextBox 9">
            <a:extLst>
              <a:ext uri="{FF2B5EF4-FFF2-40B4-BE49-F238E27FC236}">
                <a16:creationId xmlns:a16="http://schemas.microsoft.com/office/drawing/2014/main" id="{7401A074-C022-A572-1A21-A264CB33E9CC}"/>
              </a:ext>
            </a:extLst>
          </p:cNvPr>
          <p:cNvSpPr txBox="1"/>
          <p:nvPr/>
        </p:nvSpPr>
        <p:spPr>
          <a:xfrm>
            <a:off x="7606796" y="2128567"/>
            <a:ext cx="15193570" cy="3046988"/>
          </a:xfrm>
          <a:prstGeom prst="rect">
            <a:avLst/>
          </a:prstGeom>
          <a:noFill/>
        </p:spPr>
        <p:txBody>
          <a:bodyPr wrap="square">
            <a:spAutoFit/>
          </a:bodyPr>
          <a:lstStyle/>
          <a:p>
            <a:pPr defTabSz="914400">
              <a:spcBef>
                <a:spcPct val="0"/>
              </a:spcBef>
            </a:pPr>
            <a:r>
              <a:rPr lang="en-US" sz="4800" dirty="0">
                <a:solidFill>
                  <a:prstClr val="black"/>
                </a:solidFill>
                <a:latin typeface="Century Gothic" panose="020B0502020202020204"/>
              </a:rPr>
              <a:t>Climate change is a change in the usual weather found in a place. </a:t>
            </a:r>
          </a:p>
          <a:p>
            <a:pPr defTabSz="914400">
              <a:spcBef>
                <a:spcPct val="0"/>
              </a:spcBef>
            </a:pPr>
            <a:r>
              <a:rPr lang="en-US" sz="4800" dirty="0">
                <a:solidFill>
                  <a:prstClr val="black"/>
                </a:solidFill>
                <a:latin typeface="Century Gothic" panose="020B0502020202020204"/>
              </a:rPr>
              <a:t>Such as change in temperature and rainfall — in a region over a long period of time</a:t>
            </a:r>
          </a:p>
        </p:txBody>
      </p:sp>
      <p:sp>
        <p:nvSpPr>
          <p:cNvPr id="9" name="TextBox 8">
            <a:extLst>
              <a:ext uri="{FF2B5EF4-FFF2-40B4-BE49-F238E27FC236}">
                <a16:creationId xmlns:a16="http://schemas.microsoft.com/office/drawing/2014/main" id="{CD06CA7D-61C7-AB74-F18E-A7B9F0100BE5}"/>
              </a:ext>
            </a:extLst>
          </p:cNvPr>
          <p:cNvSpPr txBox="1"/>
          <p:nvPr/>
        </p:nvSpPr>
        <p:spPr>
          <a:xfrm>
            <a:off x="969165" y="6162261"/>
            <a:ext cx="12185374" cy="1015663"/>
          </a:xfrm>
          <a:prstGeom prst="rect">
            <a:avLst/>
          </a:prstGeom>
          <a:noFill/>
        </p:spPr>
        <p:txBody>
          <a:bodyPr wrap="square">
            <a:spAutoFit/>
          </a:bodyPr>
          <a:lstStyle/>
          <a:p>
            <a:r>
              <a:rPr lang="en-US" sz="6000" b="1" dirty="0">
                <a:solidFill>
                  <a:srgbClr val="00B050"/>
                </a:solidFill>
                <a:effectLst>
                  <a:outerShdw blurRad="38100" dist="38100" dir="2700000" algn="tl">
                    <a:srgbClr val="000000">
                      <a:alpha val="43137"/>
                    </a:srgbClr>
                  </a:outerShdw>
                </a:effectLst>
                <a:latin typeface="Century Gothic" panose="020B0502020202020204" pitchFamily="34" charset="0"/>
              </a:rPr>
              <a:t>CAUSES OF CLIMATE CHANGE</a:t>
            </a:r>
            <a:endParaRPr lang="en-US" sz="6000" dirty="0">
              <a:latin typeface="Century Gothic" panose="020B0502020202020204" pitchFamily="34" charset="0"/>
            </a:endParaRPr>
          </a:p>
        </p:txBody>
      </p:sp>
      <p:sp>
        <p:nvSpPr>
          <p:cNvPr id="12" name="TextBox 11">
            <a:extLst>
              <a:ext uri="{FF2B5EF4-FFF2-40B4-BE49-F238E27FC236}">
                <a16:creationId xmlns:a16="http://schemas.microsoft.com/office/drawing/2014/main" id="{E9A32B56-C6D7-589F-9251-1B721BBF7081}"/>
              </a:ext>
            </a:extLst>
          </p:cNvPr>
          <p:cNvSpPr txBox="1"/>
          <p:nvPr/>
        </p:nvSpPr>
        <p:spPr>
          <a:xfrm>
            <a:off x="932885" y="9248998"/>
            <a:ext cx="23099145" cy="4262705"/>
          </a:xfrm>
          <a:prstGeom prst="rect">
            <a:avLst/>
          </a:prstGeom>
          <a:noFill/>
        </p:spPr>
        <p:txBody>
          <a:bodyPr wrap="square">
            <a:spAutoFit/>
          </a:bodyPr>
          <a:lstStyle/>
          <a:p>
            <a:pPr defTabSz="914400"/>
            <a:endParaRPr lang="en-US" sz="4800" dirty="0">
              <a:solidFill>
                <a:prstClr val="black"/>
              </a:solidFill>
              <a:latin typeface="Century Gothic" panose="020B0502020202020204"/>
            </a:endParaRPr>
          </a:p>
          <a:p>
            <a:pPr defTabSz="914400"/>
            <a:r>
              <a:rPr lang="en-US" sz="4800" dirty="0">
                <a:solidFill>
                  <a:prstClr val="black"/>
                </a:solidFill>
                <a:latin typeface="Century Gothic" panose="020B0502020202020204"/>
              </a:rPr>
              <a:t>It is caused by the cumulative total of two related </a:t>
            </a:r>
            <a:r>
              <a:rPr lang="en-US" sz="4800" dirty="0">
                <a:solidFill>
                  <a:prstClr val="black"/>
                </a:solidFill>
                <a:latin typeface="Century Gothic" panose="020B0502020202020204" pitchFamily="34" charset="0"/>
              </a:rPr>
              <a:t>sources: </a:t>
            </a:r>
          </a:p>
          <a:p>
            <a:pPr marL="571500" indent="-571500" defTabSz="914400">
              <a:lnSpc>
                <a:spcPct val="150000"/>
              </a:lnSpc>
              <a:buFont typeface="Wingdings" panose="05000000000000000000" pitchFamily="2" charset="2"/>
              <a:buChar char="Ø"/>
            </a:pPr>
            <a:r>
              <a:rPr lang="en-US" sz="4800" b="1" dirty="0">
                <a:solidFill>
                  <a:prstClr val="black"/>
                </a:solidFill>
                <a:latin typeface="Century Gothic" panose="020B0502020202020204" pitchFamily="34" charset="0"/>
              </a:rPr>
              <a:t>Natural</a:t>
            </a:r>
            <a:r>
              <a:rPr lang="en-US" sz="4800" dirty="0">
                <a:solidFill>
                  <a:prstClr val="black"/>
                </a:solidFill>
                <a:latin typeface="Century Gothic" panose="020B0502020202020204" pitchFamily="34" charset="0"/>
              </a:rPr>
              <a:t> climate change – </a:t>
            </a:r>
            <a:r>
              <a:rPr lang="en-US" sz="4000" i="1" dirty="0">
                <a:solidFill>
                  <a:schemeClr val="accent6">
                    <a:lumMod val="75000"/>
                  </a:schemeClr>
                </a:solidFill>
                <a:latin typeface="Century Gothic" panose="020B0502020202020204" pitchFamily="34" charset="0"/>
              </a:rPr>
              <a:t>Volcanic activities, Seasonal Solar activities etc.</a:t>
            </a:r>
          </a:p>
          <a:p>
            <a:pPr defTabSz="914400">
              <a:lnSpc>
                <a:spcPct val="150000"/>
              </a:lnSpc>
            </a:pPr>
            <a:r>
              <a:rPr lang="en-US" sz="1000" i="1" dirty="0">
                <a:solidFill>
                  <a:schemeClr val="accent6">
                    <a:lumMod val="75000"/>
                  </a:schemeClr>
                </a:solidFill>
                <a:latin typeface="Century Gothic" panose="020B0502020202020204" pitchFamily="34" charset="0"/>
              </a:rPr>
              <a:t> </a:t>
            </a:r>
          </a:p>
          <a:p>
            <a:pPr marL="571500" indent="-571500" defTabSz="914400">
              <a:buFont typeface="Wingdings" panose="05000000000000000000" pitchFamily="2" charset="2"/>
              <a:buChar char="Ø"/>
            </a:pPr>
            <a:r>
              <a:rPr lang="en-US" sz="4800" b="1" dirty="0">
                <a:solidFill>
                  <a:prstClr val="black"/>
                </a:solidFill>
                <a:latin typeface="Century Gothic" panose="020B0502020202020204" pitchFamily="34" charset="0"/>
              </a:rPr>
              <a:t>Anthropogenic</a:t>
            </a:r>
            <a:r>
              <a:rPr lang="en-US" sz="4800" dirty="0">
                <a:solidFill>
                  <a:prstClr val="black"/>
                </a:solidFill>
                <a:latin typeface="Century Gothic" panose="020B0502020202020204" pitchFamily="34" charset="0"/>
              </a:rPr>
              <a:t> climate change – </a:t>
            </a:r>
            <a:r>
              <a:rPr lang="en-US" sz="4000" i="1" dirty="0">
                <a:solidFill>
                  <a:schemeClr val="accent6">
                    <a:lumMod val="75000"/>
                  </a:schemeClr>
                </a:solidFill>
                <a:latin typeface="Century Gothic" panose="020B0502020202020204" pitchFamily="34" charset="0"/>
              </a:rPr>
              <a:t>Human Activities such as farming, </a:t>
            </a:r>
          </a:p>
          <a:p>
            <a:pPr marL="2147888" indent="6102350" defTabSz="914400"/>
            <a:r>
              <a:rPr lang="en-US" sz="4000" i="1" dirty="0" err="1">
                <a:solidFill>
                  <a:schemeClr val="accent6">
                    <a:lumMod val="75000"/>
                  </a:schemeClr>
                </a:solidFill>
                <a:latin typeface="Century Gothic" panose="020B0502020202020204" pitchFamily="34" charset="0"/>
              </a:rPr>
              <a:t>industrilisation</a:t>
            </a:r>
            <a:r>
              <a:rPr lang="en-US" sz="4000" i="1" dirty="0">
                <a:solidFill>
                  <a:schemeClr val="accent6">
                    <a:lumMod val="75000"/>
                  </a:schemeClr>
                </a:solidFill>
                <a:latin typeface="Century Gothic" panose="020B0502020202020204" pitchFamily="34" charset="0"/>
              </a:rPr>
              <a:t>, transportation, Electricity generation etc.</a:t>
            </a:r>
          </a:p>
        </p:txBody>
      </p:sp>
      <p:pic>
        <p:nvPicPr>
          <p:cNvPr id="13" name="Picture 12">
            <a:extLst>
              <a:ext uri="{FF2B5EF4-FFF2-40B4-BE49-F238E27FC236}">
                <a16:creationId xmlns:a16="http://schemas.microsoft.com/office/drawing/2014/main" id="{D36ED342-3093-41EB-8258-5D0D63389B97}"/>
              </a:ext>
            </a:extLst>
          </p:cNvPr>
          <p:cNvPicPr>
            <a:picLocks noChangeAspect="1"/>
          </p:cNvPicPr>
          <p:nvPr/>
        </p:nvPicPr>
        <p:blipFill>
          <a:blip r:embed="rId3"/>
          <a:stretch>
            <a:fillRect/>
          </a:stretch>
        </p:blipFill>
        <p:spPr>
          <a:xfrm>
            <a:off x="17453112" y="4962903"/>
            <a:ext cx="6261653" cy="5280410"/>
          </a:xfrm>
          <a:prstGeom prst="rect">
            <a:avLst/>
          </a:prstGeom>
        </p:spPr>
      </p:pic>
      <p:sp>
        <p:nvSpPr>
          <p:cNvPr id="15" name="TextBox 14">
            <a:extLst>
              <a:ext uri="{FF2B5EF4-FFF2-40B4-BE49-F238E27FC236}">
                <a16:creationId xmlns:a16="http://schemas.microsoft.com/office/drawing/2014/main" id="{023FE55B-31E9-6206-9F30-6EC5FCE4BCF9}"/>
              </a:ext>
            </a:extLst>
          </p:cNvPr>
          <p:cNvSpPr txBox="1"/>
          <p:nvPr/>
        </p:nvSpPr>
        <p:spPr>
          <a:xfrm>
            <a:off x="929254" y="7344780"/>
            <a:ext cx="16764386" cy="2308324"/>
          </a:xfrm>
          <a:prstGeom prst="rect">
            <a:avLst/>
          </a:prstGeom>
          <a:noFill/>
        </p:spPr>
        <p:txBody>
          <a:bodyPr wrap="square">
            <a:spAutoFit/>
          </a:bodyPr>
          <a:lstStyle/>
          <a:p>
            <a:pPr defTabSz="914400"/>
            <a:r>
              <a:rPr lang="en-US" sz="4800" dirty="0">
                <a:solidFill>
                  <a:prstClr val="black"/>
                </a:solidFill>
                <a:latin typeface="Century Gothic" panose="020B0502020202020204"/>
              </a:rPr>
              <a:t>Greenhouse gas emissions blanket the Earth, trapping</a:t>
            </a:r>
          </a:p>
          <a:p>
            <a:pPr defTabSz="914400"/>
            <a:r>
              <a:rPr lang="en-US" sz="4800" dirty="0">
                <a:solidFill>
                  <a:prstClr val="black"/>
                </a:solidFill>
                <a:latin typeface="Century Gothic" panose="020B0502020202020204"/>
              </a:rPr>
              <a:t>the sun’s heat leading to global warming and </a:t>
            </a:r>
          </a:p>
          <a:p>
            <a:pPr defTabSz="914400"/>
            <a:r>
              <a:rPr lang="en-US" sz="4800" dirty="0">
                <a:solidFill>
                  <a:prstClr val="black"/>
                </a:solidFill>
                <a:latin typeface="Century Gothic" panose="020B0502020202020204"/>
              </a:rPr>
              <a:t>climate change – </a:t>
            </a:r>
            <a:r>
              <a:rPr lang="en-US" sz="4000" i="1" dirty="0">
                <a:solidFill>
                  <a:schemeClr val="accent6">
                    <a:lumMod val="75000"/>
                  </a:schemeClr>
                </a:solidFill>
                <a:latin typeface="Century Gothic" panose="020B0502020202020204" pitchFamily="34" charset="0"/>
              </a:rPr>
              <a:t>CO</a:t>
            </a:r>
            <a:r>
              <a:rPr lang="en-US" sz="4000" i="1" baseline="-25000" dirty="0">
                <a:solidFill>
                  <a:schemeClr val="accent6">
                    <a:lumMod val="75000"/>
                  </a:schemeClr>
                </a:solidFill>
                <a:latin typeface="Century Gothic" panose="020B0502020202020204" pitchFamily="34" charset="0"/>
              </a:rPr>
              <a:t>2</a:t>
            </a:r>
            <a:r>
              <a:rPr lang="en-US" sz="4000" i="1" dirty="0">
                <a:solidFill>
                  <a:schemeClr val="accent6">
                    <a:lumMod val="75000"/>
                  </a:schemeClr>
                </a:solidFill>
                <a:latin typeface="Century Gothic" panose="020B0502020202020204" pitchFamily="34" charset="0"/>
              </a:rPr>
              <a:t>, Methane, NOX, SOX, </a:t>
            </a:r>
            <a:r>
              <a:rPr lang="en-US" sz="4000" i="1" dirty="0" err="1">
                <a:solidFill>
                  <a:schemeClr val="accent6">
                    <a:lumMod val="75000"/>
                  </a:schemeClr>
                </a:solidFill>
                <a:latin typeface="Century Gothic" panose="020B0502020202020204" pitchFamily="34" charset="0"/>
              </a:rPr>
              <a:t>Flourinated</a:t>
            </a:r>
            <a:r>
              <a:rPr lang="en-US" sz="4000" i="1" dirty="0">
                <a:solidFill>
                  <a:schemeClr val="accent6">
                    <a:lumMod val="75000"/>
                  </a:schemeClr>
                </a:solidFill>
                <a:latin typeface="Century Gothic" panose="020B0502020202020204" pitchFamily="34" charset="0"/>
              </a:rPr>
              <a:t> gases</a:t>
            </a:r>
          </a:p>
        </p:txBody>
      </p:sp>
    </p:spTree>
    <p:extLst>
      <p:ext uri="{BB962C8B-B14F-4D97-AF65-F5344CB8AC3E}">
        <p14:creationId xmlns:p14="http://schemas.microsoft.com/office/powerpoint/2010/main" val="234028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9" grpId="0"/>
      <p:bldP spid="12"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FA4978-55D4-BB65-8FED-19E8536E811A}"/>
              </a:ext>
            </a:extLst>
          </p:cNvPr>
          <p:cNvSpPr/>
          <p:nvPr/>
        </p:nvSpPr>
        <p:spPr>
          <a:xfrm>
            <a:off x="6149788" y="1591057"/>
            <a:ext cx="17517036" cy="12124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600"/>
              </a:spcAft>
            </a:pPr>
            <a:endParaRPr lang="en-US" sz="4400" dirty="0">
              <a:solidFill>
                <a:srgbClr val="333333"/>
              </a:solidFill>
              <a:effectLst/>
              <a:latin typeface="Times New Roman" panose="02020603050405020304" pitchFamily="18" charset="0"/>
              <a:ea typeface="Times New Roman" panose="02020603050405020304" pitchFamily="18" charset="0"/>
            </a:endParaRPr>
          </a:p>
        </p:txBody>
      </p:sp>
      <p:sp>
        <p:nvSpPr>
          <p:cNvPr id="5" name="Slide Number Placeholder 4">
            <a:extLst>
              <a:ext uri="{FF2B5EF4-FFF2-40B4-BE49-F238E27FC236}">
                <a16:creationId xmlns:a16="http://schemas.microsoft.com/office/drawing/2014/main" id="{979E97F5-9891-E1DA-57CE-1A7B312F4523}"/>
              </a:ext>
            </a:extLst>
          </p:cNvPr>
          <p:cNvSpPr>
            <a:spLocks noGrp="1"/>
          </p:cNvSpPr>
          <p:nvPr>
            <p:ph type="sldNum" idx="12"/>
          </p:nvPr>
        </p:nvSpPr>
        <p:spPr/>
        <p:txBody>
          <a:bodyPr/>
          <a:lstStyle/>
          <a:p>
            <a:fld id="{00000000-1234-1234-1234-123412341234}" type="slidenum">
              <a:rPr lang="en-US" smtClean="0"/>
              <a:pPr/>
              <a:t>30</a:t>
            </a:fld>
            <a:endParaRPr lang="en-US" dirty="0"/>
          </a:p>
        </p:txBody>
      </p:sp>
      <p:sp>
        <p:nvSpPr>
          <p:cNvPr id="3" name="Rectangle: Top Corners Snipped 2">
            <a:extLst>
              <a:ext uri="{FF2B5EF4-FFF2-40B4-BE49-F238E27FC236}">
                <a16:creationId xmlns:a16="http://schemas.microsoft.com/office/drawing/2014/main" id="{DEFC2470-1C1F-D765-4F9E-13BF09E9C561}"/>
              </a:ext>
            </a:extLst>
          </p:cNvPr>
          <p:cNvSpPr/>
          <p:nvPr/>
        </p:nvSpPr>
        <p:spPr>
          <a:xfrm>
            <a:off x="2067339" y="2841795"/>
            <a:ext cx="10535478" cy="10357370"/>
          </a:xfrm>
          <a:prstGeom prst="snip2SameRect">
            <a:avLst/>
          </a:prstGeom>
          <a:solidFill>
            <a:schemeClr val="accent6">
              <a:lumMod val="20000"/>
              <a:lumOff val="80000"/>
            </a:schemeClr>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nSpc>
                <a:spcPct val="150000"/>
              </a:lnSpc>
              <a:buFont typeface="Wingdings" panose="05000000000000000000" pitchFamily="2" charset="2"/>
              <a:buChar char="q"/>
            </a:pPr>
            <a:r>
              <a:rPr lang="en-US" sz="4000" b="1"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Intensify the promotion of energy efficiency </a:t>
            </a:r>
            <a:r>
              <a:rPr lang="en-US" sz="4000" b="1" dirty="0" err="1">
                <a:solidFill>
                  <a:schemeClr val="tx1"/>
                </a:solidFill>
                <a:latin typeface="Candara" panose="020E0502030303020204" pitchFamily="34" charset="0"/>
                <a:ea typeface="Lato Light" panose="020F0502020204030203" pitchFamily="34" charset="0"/>
                <a:cs typeface="Mukta ExtraLight" panose="020B0000000000000000" pitchFamily="34" charset="77"/>
              </a:rPr>
              <a:t>programmes</a:t>
            </a:r>
            <a:endParaRPr lang="en-US" sz="4000" b="1" dirty="0">
              <a:solidFill>
                <a:schemeClr val="tx1"/>
              </a:solidFill>
              <a:latin typeface="Candara" panose="020E0502030303020204" pitchFamily="34" charset="0"/>
              <a:ea typeface="Lato Light" panose="020F0502020204030203" pitchFamily="34" charset="0"/>
              <a:cs typeface="Mukta ExtraLight" panose="020B0000000000000000" pitchFamily="34" charset="77"/>
            </a:endParaRPr>
          </a:p>
          <a:p>
            <a:pPr marL="571500" indent="-571500">
              <a:lnSpc>
                <a:spcPct val="150000"/>
              </a:lnSpc>
              <a:buFont typeface="Wingdings" panose="05000000000000000000" pitchFamily="2" charset="2"/>
              <a:buChar char="q"/>
            </a:pPr>
            <a:r>
              <a:rPr lang="en-US" sz="4000" b="1"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Ensure the use of most efficient lamps suitable for various lighting needs</a:t>
            </a:r>
          </a:p>
          <a:p>
            <a:pPr marL="571500" indent="-571500">
              <a:lnSpc>
                <a:spcPct val="150000"/>
              </a:lnSpc>
              <a:buFont typeface="Wingdings" panose="05000000000000000000" pitchFamily="2" charset="2"/>
              <a:buChar char="q"/>
            </a:pPr>
            <a:r>
              <a:rPr lang="en-US" sz="4000" b="1"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Encourage and promote the use of best-in-class energy appliances.</a:t>
            </a:r>
          </a:p>
          <a:p>
            <a:pPr marL="571500" indent="-571500">
              <a:lnSpc>
                <a:spcPct val="150000"/>
              </a:lnSpc>
              <a:buFont typeface="Wingdings" panose="05000000000000000000" pitchFamily="2" charset="2"/>
              <a:buChar char="q"/>
            </a:pPr>
            <a:endParaRPr lang="en-US" sz="4000" b="1" dirty="0">
              <a:solidFill>
                <a:schemeClr val="tx1"/>
              </a:solidFill>
              <a:latin typeface="Candara" panose="020E0502030303020204" pitchFamily="34" charset="0"/>
            </a:endParaRPr>
          </a:p>
        </p:txBody>
      </p:sp>
      <p:sp>
        <p:nvSpPr>
          <p:cNvPr id="2" name="TextBox 1">
            <a:extLst>
              <a:ext uri="{FF2B5EF4-FFF2-40B4-BE49-F238E27FC236}">
                <a16:creationId xmlns:a16="http://schemas.microsoft.com/office/drawing/2014/main" id="{A9C6AC74-0B1D-862A-383C-D196566D2D79}"/>
              </a:ext>
            </a:extLst>
          </p:cNvPr>
          <p:cNvSpPr txBox="1"/>
          <p:nvPr/>
        </p:nvSpPr>
        <p:spPr>
          <a:xfrm>
            <a:off x="3003261" y="478539"/>
            <a:ext cx="18371128" cy="1015663"/>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ndara" panose="020E0502030303020204" pitchFamily="34" charset="0"/>
                <a:ea typeface="+mn-ea"/>
                <a:cs typeface="Poppins" pitchFamily="2" charset="77"/>
              </a:rPr>
              <a:t>POLICIES TOWARDS ACHIEVING NET ZERO</a:t>
            </a:r>
          </a:p>
        </p:txBody>
      </p:sp>
      <p:sp>
        <p:nvSpPr>
          <p:cNvPr id="6" name="Rectangle 5">
            <a:extLst>
              <a:ext uri="{FF2B5EF4-FFF2-40B4-BE49-F238E27FC236}">
                <a16:creationId xmlns:a16="http://schemas.microsoft.com/office/drawing/2014/main" id="{3C4A049D-4E4B-5385-C7A5-B616A65661AA}"/>
              </a:ext>
            </a:extLst>
          </p:cNvPr>
          <p:cNvSpPr/>
          <p:nvPr/>
        </p:nvSpPr>
        <p:spPr>
          <a:xfrm>
            <a:off x="24384" y="1971879"/>
            <a:ext cx="1675964" cy="11896521"/>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sz="4400" b="1" dirty="0">
                <a:latin typeface="Arial Narrow" panose="020B0606020202030204" pitchFamily="34" charset="0"/>
              </a:rPr>
              <a:t>ENERGY EFFICIENCY</a:t>
            </a:r>
            <a:endParaRPr lang="en-GH" sz="4400" b="1" dirty="0">
              <a:latin typeface="Arial Narrow" panose="020B0606020202030204" pitchFamily="34" charset="0"/>
            </a:endParaRPr>
          </a:p>
        </p:txBody>
      </p:sp>
      <p:sp>
        <p:nvSpPr>
          <p:cNvPr id="8" name="Rectangle: Top Corners Snipped 7">
            <a:extLst>
              <a:ext uri="{FF2B5EF4-FFF2-40B4-BE49-F238E27FC236}">
                <a16:creationId xmlns:a16="http://schemas.microsoft.com/office/drawing/2014/main" id="{71486BFA-B187-FF54-5466-7D71EEB97D54}"/>
              </a:ext>
            </a:extLst>
          </p:cNvPr>
          <p:cNvSpPr/>
          <p:nvPr/>
        </p:nvSpPr>
        <p:spPr>
          <a:xfrm>
            <a:off x="13137675" y="2793027"/>
            <a:ext cx="10535478" cy="10357370"/>
          </a:xfrm>
          <a:prstGeom prst="snip2SameRect">
            <a:avLst/>
          </a:prstGeom>
          <a:solidFill>
            <a:schemeClr val="accent6">
              <a:lumMod val="20000"/>
              <a:lumOff val="80000"/>
            </a:schemeClr>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nSpc>
                <a:spcPct val="150000"/>
              </a:lnSpc>
              <a:buFont typeface="Wingdings" panose="05000000000000000000" pitchFamily="2" charset="2"/>
              <a:buChar char="q"/>
            </a:pPr>
            <a:r>
              <a:rPr lang="en-US" sz="4000" b="1"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Promote energy efficiency in Small and Medium Scale enterprises.</a:t>
            </a:r>
          </a:p>
          <a:p>
            <a:pPr marL="571500" indent="-571500">
              <a:lnSpc>
                <a:spcPct val="150000"/>
              </a:lnSpc>
              <a:buFont typeface="Wingdings" panose="05000000000000000000" pitchFamily="2" charset="2"/>
              <a:buChar char="q"/>
            </a:pPr>
            <a:r>
              <a:rPr lang="en-US" sz="4000" b="1"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Encourage the construction of energy efficient buildings.</a:t>
            </a:r>
          </a:p>
          <a:p>
            <a:pPr marL="571500" indent="-571500">
              <a:lnSpc>
                <a:spcPct val="150000"/>
              </a:lnSpc>
              <a:buFont typeface="Wingdings" panose="05000000000000000000" pitchFamily="2" charset="2"/>
              <a:buChar char="q"/>
            </a:pPr>
            <a:r>
              <a:rPr lang="en-US" sz="4000" b="1"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Encourage the use of clean cookstoves.</a:t>
            </a:r>
          </a:p>
          <a:p>
            <a:pPr marL="571500" indent="-571500">
              <a:lnSpc>
                <a:spcPct val="150000"/>
              </a:lnSpc>
              <a:buFont typeface="Wingdings" panose="05000000000000000000" pitchFamily="2" charset="2"/>
              <a:buChar char="q"/>
            </a:pPr>
            <a:endParaRPr lang="en-US" sz="4000" b="1" dirty="0">
              <a:solidFill>
                <a:schemeClr val="tx1"/>
              </a:solidFill>
              <a:latin typeface="Candara" panose="020E0502030303020204" pitchFamily="34" charset="0"/>
            </a:endParaRPr>
          </a:p>
        </p:txBody>
      </p:sp>
    </p:spTree>
    <p:extLst>
      <p:ext uri="{BB962C8B-B14F-4D97-AF65-F5344CB8AC3E}">
        <p14:creationId xmlns:p14="http://schemas.microsoft.com/office/powerpoint/2010/main" val="186127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B202B3-B4CB-C204-1E12-DF0D49433527}"/>
              </a:ext>
            </a:extLst>
          </p:cNvPr>
          <p:cNvSpPr/>
          <p:nvPr/>
        </p:nvSpPr>
        <p:spPr>
          <a:xfrm>
            <a:off x="0" y="1819478"/>
            <a:ext cx="1675964" cy="11896521"/>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US" sz="4400" b="1" dirty="0">
                <a:latin typeface="Arial Narrow" panose="020B0606020202030204" pitchFamily="34" charset="0"/>
              </a:rPr>
              <a:t>CROSS CUTTING </a:t>
            </a:r>
            <a:endParaRPr lang="en-GH" sz="4400" b="1" dirty="0">
              <a:latin typeface="Arial Narrow" panose="020B0606020202030204" pitchFamily="34" charset="0"/>
            </a:endParaRPr>
          </a:p>
        </p:txBody>
      </p:sp>
      <p:sp>
        <p:nvSpPr>
          <p:cNvPr id="5" name="Slide Number Placeholder 4">
            <a:extLst>
              <a:ext uri="{FF2B5EF4-FFF2-40B4-BE49-F238E27FC236}">
                <a16:creationId xmlns:a16="http://schemas.microsoft.com/office/drawing/2014/main" id="{A4DC8324-B559-A408-8BEE-9A42593124C4}"/>
              </a:ext>
            </a:extLst>
          </p:cNvPr>
          <p:cNvSpPr>
            <a:spLocks noGrp="1"/>
          </p:cNvSpPr>
          <p:nvPr>
            <p:ph type="sldNum" idx="12"/>
          </p:nvPr>
        </p:nvSpPr>
        <p:spPr/>
        <p:txBody>
          <a:bodyPr/>
          <a:lstStyle/>
          <a:p>
            <a:fld id="{00000000-1234-1234-1234-123412341234}" type="slidenum">
              <a:rPr lang="en-US" smtClean="0"/>
              <a:pPr/>
              <a:t>31</a:t>
            </a:fld>
            <a:endParaRPr lang="en-US"/>
          </a:p>
        </p:txBody>
      </p:sp>
      <p:sp>
        <p:nvSpPr>
          <p:cNvPr id="2" name="Rectangle: Top Corners One Rounded and One Snipped 1">
            <a:extLst>
              <a:ext uri="{FF2B5EF4-FFF2-40B4-BE49-F238E27FC236}">
                <a16:creationId xmlns:a16="http://schemas.microsoft.com/office/drawing/2014/main" id="{AC5EB25B-2340-B236-0D93-F856B5D2B37B}"/>
              </a:ext>
            </a:extLst>
          </p:cNvPr>
          <p:cNvSpPr/>
          <p:nvPr/>
        </p:nvSpPr>
        <p:spPr>
          <a:xfrm>
            <a:off x="2190059" y="2286000"/>
            <a:ext cx="10313642" cy="10634870"/>
          </a:xfrm>
          <a:prstGeom prst="snipRoundRect">
            <a:avLst/>
          </a:prstGeom>
          <a:solidFill>
            <a:schemeClr val="accent1">
              <a:lumMod val="20000"/>
              <a:lumOff val="80000"/>
            </a:schemeClr>
          </a:solidFill>
          <a:ln w="762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nSpc>
                <a:spcPct val="150000"/>
              </a:lnSpc>
              <a:buFont typeface="Wingdings" panose="05000000000000000000" pitchFamily="2" charset="2"/>
              <a:buChar char="q"/>
            </a:pPr>
            <a:r>
              <a:rPr lang="en-US" b="1" dirty="0">
                <a:solidFill>
                  <a:schemeClr val="tx1"/>
                </a:solidFill>
                <a:latin typeface="Candara" panose="020E0502030303020204" pitchFamily="34" charset="0"/>
              </a:rPr>
              <a:t>Decentralize the energy transition implementation process</a:t>
            </a:r>
          </a:p>
          <a:p>
            <a:pPr marL="571500" indent="-571500">
              <a:lnSpc>
                <a:spcPct val="150000"/>
              </a:lnSpc>
              <a:buFont typeface="Wingdings" panose="05000000000000000000" pitchFamily="2" charset="2"/>
              <a:buChar char="q"/>
            </a:pPr>
            <a:r>
              <a:rPr lang="en-US" b="1" dirty="0">
                <a:solidFill>
                  <a:schemeClr val="tx1"/>
                </a:solidFill>
                <a:latin typeface="Candara" panose="020E0502030303020204" pitchFamily="34" charset="0"/>
              </a:rPr>
              <a:t>Establish an energy transition fund</a:t>
            </a:r>
          </a:p>
          <a:p>
            <a:pPr marL="571500" indent="-571500">
              <a:lnSpc>
                <a:spcPct val="150000"/>
              </a:lnSpc>
              <a:buFont typeface="Wingdings" panose="05000000000000000000" pitchFamily="2" charset="2"/>
              <a:buChar char="q"/>
            </a:pPr>
            <a:r>
              <a:rPr lang="en-US" b="1" dirty="0">
                <a:solidFill>
                  <a:schemeClr val="tx1"/>
                </a:solidFill>
                <a:latin typeface="Candara" panose="020E0502030303020204" pitchFamily="34" charset="0"/>
              </a:rPr>
              <a:t>Incorporate energy transition into the curricula of academic institutions.</a:t>
            </a:r>
          </a:p>
          <a:p>
            <a:pPr marL="571500" indent="-571500">
              <a:buFont typeface="Wingdings" panose="05000000000000000000" pitchFamily="2" charset="2"/>
              <a:buChar char="q"/>
            </a:pPr>
            <a:r>
              <a:rPr lang="en-US" b="1" dirty="0">
                <a:solidFill>
                  <a:schemeClr val="tx1"/>
                </a:solidFill>
                <a:latin typeface="Candara" panose="020E0502030303020204" pitchFamily="34" charset="0"/>
              </a:rPr>
              <a:t>Create public awareness on the effects of continuous use of fossil-based energy and its impact on climate</a:t>
            </a:r>
          </a:p>
          <a:p>
            <a:pPr marL="571500" indent="-571500">
              <a:lnSpc>
                <a:spcPct val="150000"/>
              </a:lnSpc>
              <a:buFont typeface="Wingdings" panose="05000000000000000000" pitchFamily="2" charset="2"/>
              <a:buChar char="q"/>
            </a:pPr>
            <a:r>
              <a:rPr lang="en-US" b="1" dirty="0">
                <a:solidFill>
                  <a:schemeClr val="tx1"/>
                </a:solidFill>
                <a:latin typeface="Candara" panose="020E0502030303020204" pitchFamily="34" charset="0"/>
              </a:rPr>
              <a:t>Encourage regional cooperation among African countries for the development of clean energy initiatives.</a:t>
            </a:r>
          </a:p>
          <a:p>
            <a:pPr marL="571500" indent="-571500">
              <a:buFont typeface="Wingdings" panose="05000000000000000000" pitchFamily="2" charset="2"/>
              <a:buChar char="q"/>
            </a:pPr>
            <a:r>
              <a:rPr lang="en-US" b="1" dirty="0">
                <a:solidFill>
                  <a:schemeClr val="tx1"/>
                </a:solidFill>
                <a:latin typeface="Candara" panose="020E0502030303020204" pitchFamily="34" charset="0"/>
              </a:rPr>
              <a:t>Mainstream gender in the implementation of energy transition plan</a:t>
            </a:r>
          </a:p>
        </p:txBody>
      </p:sp>
      <p:sp>
        <p:nvSpPr>
          <p:cNvPr id="3" name="Rectangle: Top Corners One Rounded and One Snipped 2">
            <a:extLst>
              <a:ext uri="{FF2B5EF4-FFF2-40B4-BE49-F238E27FC236}">
                <a16:creationId xmlns:a16="http://schemas.microsoft.com/office/drawing/2014/main" id="{2BC4946A-4CEA-739C-E327-8A9D1A7F9C80}"/>
              </a:ext>
            </a:extLst>
          </p:cNvPr>
          <p:cNvSpPr/>
          <p:nvPr/>
        </p:nvSpPr>
        <p:spPr>
          <a:xfrm>
            <a:off x="13017796" y="2286000"/>
            <a:ext cx="10773308" cy="10634870"/>
          </a:xfrm>
          <a:prstGeom prst="snipRoundRect">
            <a:avLst/>
          </a:prstGeom>
          <a:solidFill>
            <a:schemeClr val="accent1">
              <a:lumMod val="20000"/>
              <a:lumOff val="80000"/>
            </a:schemeClr>
          </a:solidFill>
          <a:ln w="762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nSpc>
                <a:spcPct val="150000"/>
              </a:lnSpc>
              <a:buFont typeface="Wingdings" panose="05000000000000000000" pitchFamily="2" charset="2"/>
              <a:buChar char="q"/>
            </a:pPr>
            <a:r>
              <a:rPr lang="en-US" b="1" dirty="0">
                <a:solidFill>
                  <a:schemeClr val="tx1"/>
                </a:solidFill>
                <a:latin typeface="Candara" panose="020E0502030303020204" pitchFamily="34" charset="0"/>
              </a:rPr>
              <a:t>Resource key technical educational institutions to undertake research and development in clean energy systems</a:t>
            </a:r>
          </a:p>
          <a:p>
            <a:pPr marL="571500" indent="-571500">
              <a:lnSpc>
                <a:spcPct val="150000"/>
              </a:lnSpc>
              <a:buFont typeface="Wingdings" panose="05000000000000000000" pitchFamily="2" charset="2"/>
              <a:buChar char="q"/>
            </a:pPr>
            <a:r>
              <a:rPr lang="en-US" b="1" dirty="0">
                <a:solidFill>
                  <a:schemeClr val="tx1"/>
                </a:solidFill>
                <a:latin typeface="Candara" panose="020E0502030303020204" pitchFamily="34" charset="0"/>
              </a:rPr>
              <a:t>Promote alternative livelihood </a:t>
            </a:r>
            <a:r>
              <a:rPr lang="en-US" b="1" dirty="0" err="1">
                <a:solidFill>
                  <a:schemeClr val="tx1"/>
                </a:solidFill>
                <a:latin typeface="Candara" panose="020E0502030303020204" pitchFamily="34" charset="0"/>
              </a:rPr>
              <a:t>programmes</a:t>
            </a:r>
            <a:r>
              <a:rPr lang="en-US" b="1" dirty="0">
                <a:solidFill>
                  <a:schemeClr val="tx1"/>
                </a:solidFill>
                <a:latin typeface="Candara" panose="020E0502030303020204" pitchFamily="34" charset="0"/>
              </a:rPr>
              <a:t> for persons affected by energy transition</a:t>
            </a:r>
          </a:p>
          <a:p>
            <a:pPr marL="571500" indent="-571500">
              <a:buFont typeface="Wingdings" panose="05000000000000000000" pitchFamily="2" charset="2"/>
              <a:buChar char="q"/>
            </a:pPr>
            <a:r>
              <a:rPr lang="en-US" b="1" dirty="0">
                <a:solidFill>
                  <a:schemeClr val="tx1"/>
                </a:solidFill>
                <a:latin typeface="Candara" panose="020E0502030303020204" pitchFamily="34" charset="0"/>
              </a:rPr>
              <a:t>Promote local content and local participation in the implementation of Energy Transition </a:t>
            </a:r>
            <a:r>
              <a:rPr lang="en-US" b="1" dirty="0" err="1">
                <a:solidFill>
                  <a:schemeClr val="tx1"/>
                </a:solidFill>
                <a:latin typeface="Candara" panose="020E0502030303020204" pitchFamily="34" charset="0"/>
              </a:rPr>
              <a:t>programmes</a:t>
            </a:r>
            <a:endParaRPr lang="en-US" b="1" dirty="0">
              <a:solidFill>
                <a:schemeClr val="tx1"/>
              </a:solidFill>
              <a:latin typeface="Candara" panose="020E0502030303020204" pitchFamily="34" charset="0"/>
            </a:endParaRPr>
          </a:p>
          <a:p>
            <a:pPr marL="571500" indent="-571500">
              <a:lnSpc>
                <a:spcPct val="150000"/>
              </a:lnSpc>
              <a:buFont typeface="Wingdings" panose="05000000000000000000" pitchFamily="2" charset="2"/>
              <a:buChar char="q"/>
            </a:pPr>
            <a:r>
              <a:rPr lang="en-US" b="1" dirty="0">
                <a:solidFill>
                  <a:schemeClr val="tx1"/>
                </a:solidFill>
                <a:latin typeface="Candara" panose="020E0502030303020204" pitchFamily="34" charset="0"/>
              </a:rPr>
              <a:t>Encourage private sector participation in energy transition </a:t>
            </a:r>
            <a:r>
              <a:rPr lang="en-US" b="1" dirty="0" err="1">
                <a:solidFill>
                  <a:schemeClr val="tx1"/>
                </a:solidFill>
                <a:latin typeface="Candara" panose="020E0502030303020204" pitchFamily="34" charset="0"/>
              </a:rPr>
              <a:t>programmes</a:t>
            </a:r>
            <a:endParaRPr lang="en-US" b="1" dirty="0">
              <a:solidFill>
                <a:schemeClr val="tx1"/>
              </a:solidFill>
              <a:latin typeface="Candara" panose="020E0502030303020204" pitchFamily="34" charset="0"/>
            </a:endParaRPr>
          </a:p>
          <a:p>
            <a:pPr marL="571500" indent="-571500">
              <a:lnSpc>
                <a:spcPct val="150000"/>
              </a:lnSpc>
              <a:buFont typeface="Wingdings" panose="05000000000000000000" pitchFamily="2" charset="2"/>
              <a:buChar char="q"/>
            </a:pPr>
            <a:r>
              <a:rPr lang="en-US" b="1" dirty="0">
                <a:solidFill>
                  <a:schemeClr val="tx1"/>
                </a:solidFill>
                <a:latin typeface="Candara" panose="020E0502030303020204" pitchFamily="34" charset="0"/>
              </a:rPr>
              <a:t>Promote low-carbon systems technologies to stimulate new business ventures</a:t>
            </a:r>
          </a:p>
        </p:txBody>
      </p:sp>
      <p:sp>
        <p:nvSpPr>
          <p:cNvPr id="4" name="TextBox 3">
            <a:extLst>
              <a:ext uri="{FF2B5EF4-FFF2-40B4-BE49-F238E27FC236}">
                <a16:creationId xmlns:a16="http://schemas.microsoft.com/office/drawing/2014/main" id="{BD64F30C-2E9A-9A8B-3965-07638FBAE091}"/>
              </a:ext>
            </a:extLst>
          </p:cNvPr>
          <p:cNvSpPr txBox="1"/>
          <p:nvPr/>
        </p:nvSpPr>
        <p:spPr>
          <a:xfrm>
            <a:off x="3603086" y="289617"/>
            <a:ext cx="18371128" cy="1015663"/>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ndara" panose="020E0502030303020204" pitchFamily="34" charset="0"/>
                <a:ea typeface="+mn-ea"/>
                <a:cs typeface="Poppins" pitchFamily="2" charset="77"/>
              </a:rPr>
              <a:t>POLICIES TOWARDS ACHIEVING NET ZERO</a:t>
            </a:r>
          </a:p>
        </p:txBody>
      </p:sp>
    </p:spTree>
    <p:extLst>
      <p:ext uri="{BB962C8B-B14F-4D97-AF65-F5344CB8AC3E}">
        <p14:creationId xmlns:p14="http://schemas.microsoft.com/office/powerpoint/2010/main" val="185508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oji Thinking Inspirations for Home ...">
            <a:extLst>
              <a:ext uri="{FF2B5EF4-FFF2-40B4-BE49-F238E27FC236}">
                <a16:creationId xmlns:a16="http://schemas.microsoft.com/office/drawing/2014/main" id="{18DDA8EE-77F1-4B04-8B53-6BE36AD69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96407"/>
            <a:ext cx="7319593" cy="73195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C17B52-B0F9-20AC-57A8-87C03ABA3007}"/>
              </a:ext>
            </a:extLst>
          </p:cNvPr>
          <p:cNvSpPr txBox="1"/>
          <p:nvPr/>
        </p:nvSpPr>
        <p:spPr>
          <a:xfrm>
            <a:off x="1532877" y="5534561"/>
            <a:ext cx="22128479" cy="1323439"/>
          </a:xfrm>
          <a:prstGeom prst="rect">
            <a:avLst/>
          </a:prstGeom>
          <a:noFill/>
        </p:spPr>
        <p:txBody>
          <a:bodyPr wrap="square" rtlCol="0">
            <a:spAutoFit/>
          </a:bodyPr>
          <a:lstStyle/>
          <a:p>
            <a:pPr algn="ctr"/>
            <a:r>
              <a:rPr lang="en-US" sz="8000" b="1" dirty="0">
                <a:latin typeface="Bookman Old Style" panose="02050604050505020204" pitchFamily="18" charset="0"/>
              </a:rPr>
              <a:t>PROJECTS AND PLANS  </a:t>
            </a:r>
          </a:p>
        </p:txBody>
      </p:sp>
      <p:pic>
        <p:nvPicPr>
          <p:cNvPr id="2050" name="Picture 2" descr="Thinking Face With Question Mark Emoji">
            <a:extLst>
              <a:ext uri="{FF2B5EF4-FFF2-40B4-BE49-F238E27FC236}">
                <a16:creationId xmlns:a16="http://schemas.microsoft.com/office/drawing/2014/main" id="{83242DC8-556D-C677-E391-39B68FE41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6259" y="155076"/>
            <a:ext cx="5441544" cy="5441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920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BFD476-DDEC-6B4C-88DB-0CAC04D90C6A}"/>
              </a:ext>
            </a:extLst>
          </p:cNvPr>
          <p:cNvSpPr txBox="1"/>
          <p:nvPr/>
        </p:nvSpPr>
        <p:spPr>
          <a:xfrm>
            <a:off x="607417" y="171563"/>
            <a:ext cx="22650753" cy="1015663"/>
          </a:xfrm>
          <a:prstGeom prst="rect">
            <a:avLst/>
          </a:prstGeom>
          <a:noFill/>
        </p:spPr>
        <p:txBody>
          <a:bodyPr wrap="none" rtlCol="0">
            <a:spAutoFit/>
          </a:bodyPr>
          <a:lstStyle/>
          <a:p>
            <a:pPr algn="ctr"/>
            <a:r>
              <a:rPr lang="en-US" sz="6000" b="1" dirty="0">
                <a:solidFill>
                  <a:schemeClr val="accent6"/>
                </a:solidFill>
                <a:latin typeface="Bookman Old Style" panose="02050604050505020204" pitchFamily="18" charset="0"/>
                <a:cs typeface="Poppins" pitchFamily="2" charset="77"/>
              </a:rPr>
              <a:t>CURRENT ENERGY TRANSITION RELATED ACTIVITIES </a:t>
            </a:r>
          </a:p>
        </p:txBody>
      </p:sp>
      <p:sp>
        <p:nvSpPr>
          <p:cNvPr id="40" name="Subtitle 2">
            <a:extLst>
              <a:ext uri="{FF2B5EF4-FFF2-40B4-BE49-F238E27FC236}">
                <a16:creationId xmlns:a16="http://schemas.microsoft.com/office/drawing/2014/main" id="{CEAD276C-BE57-3041-BF88-8DA411769E79}"/>
              </a:ext>
            </a:extLst>
          </p:cNvPr>
          <p:cNvSpPr txBox="1">
            <a:spLocks/>
          </p:cNvSpPr>
          <p:nvPr/>
        </p:nvSpPr>
        <p:spPr>
          <a:xfrm>
            <a:off x="346994" y="8784055"/>
            <a:ext cx="4077154" cy="1897379"/>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600" b="1"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Achieved 3.1% Solar PV (</a:t>
            </a:r>
            <a:r>
              <a:rPr lang="en-US" sz="3600" b="1" dirty="0">
                <a:solidFill>
                  <a:schemeClr val="accent6"/>
                </a:solidFill>
                <a:latin typeface="Candara" panose="020E0502030303020204" pitchFamily="34" charset="0"/>
                <a:ea typeface="Lato Light" panose="020F0502020204030203" pitchFamily="34" charset="0"/>
                <a:cs typeface="Mukta ExtraLight" panose="020B0000000000000000" pitchFamily="34" charset="77"/>
              </a:rPr>
              <a:t>Renewable Energy 36%</a:t>
            </a:r>
            <a:r>
              <a:rPr lang="en-US" sz="3600" b="1"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a:t>
            </a:r>
            <a:r>
              <a:rPr lang="en-US" sz="3600" b="1" dirty="0">
                <a:solidFill>
                  <a:schemeClr val="accent6"/>
                </a:solidFill>
                <a:latin typeface="Candara" panose="020E0502030303020204" pitchFamily="34" charset="0"/>
                <a:ea typeface="Lato Light" panose="020F0502020204030203" pitchFamily="34" charset="0"/>
                <a:cs typeface="Mukta ExtraLight" panose="020B0000000000000000" pitchFamily="34" charset="77"/>
              </a:rPr>
              <a:t> </a:t>
            </a:r>
            <a:r>
              <a:rPr lang="en-US" sz="3600" b="1"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penetration</a:t>
            </a:r>
          </a:p>
        </p:txBody>
      </p:sp>
      <p:sp>
        <p:nvSpPr>
          <p:cNvPr id="44" name="Subtitle 2">
            <a:extLst>
              <a:ext uri="{FF2B5EF4-FFF2-40B4-BE49-F238E27FC236}">
                <a16:creationId xmlns:a16="http://schemas.microsoft.com/office/drawing/2014/main" id="{54DD345B-D455-474B-92F2-E7A4CF877A8C}"/>
              </a:ext>
            </a:extLst>
          </p:cNvPr>
          <p:cNvSpPr txBox="1">
            <a:spLocks/>
          </p:cNvSpPr>
          <p:nvPr/>
        </p:nvSpPr>
        <p:spPr>
          <a:xfrm>
            <a:off x="4945943" y="5553592"/>
            <a:ext cx="4250589" cy="1448538"/>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600" b="1"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Developed a Renewable Energy Master Plan</a:t>
            </a:r>
          </a:p>
        </p:txBody>
      </p:sp>
      <p:sp>
        <p:nvSpPr>
          <p:cNvPr id="47" name="Subtitle 2">
            <a:extLst>
              <a:ext uri="{FF2B5EF4-FFF2-40B4-BE49-F238E27FC236}">
                <a16:creationId xmlns:a16="http://schemas.microsoft.com/office/drawing/2014/main" id="{1E911F75-263C-B14B-8BCF-72886E499CA8}"/>
              </a:ext>
            </a:extLst>
          </p:cNvPr>
          <p:cNvSpPr txBox="1">
            <a:spLocks/>
          </p:cNvSpPr>
          <p:nvPr/>
        </p:nvSpPr>
        <p:spPr>
          <a:xfrm>
            <a:off x="6533171" y="11569390"/>
            <a:ext cx="4762185" cy="1897379"/>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600" b="1"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Achieved 95% Conversion of  thermal plants from Liquid fuels to Natural Gas </a:t>
            </a:r>
          </a:p>
        </p:txBody>
      </p:sp>
      <p:sp>
        <p:nvSpPr>
          <p:cNvPr id="50" name="Subtitle 2">
            <a:extLst>
              <a:ext uri="{FF2B5EF4-FFF2-40B4-BE49-F238E27FC236}">
                <a16:creationId xmlns:a16="http://schemas.microsoft.com/office/drawing/2014/main" id="{B89F6870-4732-404A-BF6D-3338A978ADD4}"/>
              </a:ext>
            </a:extLst>
          </p:cNvPr>
          <p:cNvSpPr txBox="1">
            <a:spLocks/>
          </p:cNvSpPr>
          <p:nvPr/>
        </p:nvSpPr>
        <p:spPr>
          <a:xfrm>
            <a:off x="11312196" y="5365701"/>
            <a:ext cx="3689844" cy="1448538"/>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600" b="1"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Development of Nuclear Power </a:t>
            </a:r>
            <a:r>
              <a:rPr lang="en-US" sz="3600" b="1" dirty="0" err="1">
                <a:solidFill>
                  <a:schemeClr val="tx1"/>
                </a:solidFill>
                <a:latin typeface="Candara" panose="020E0502030303020204" pitchFamily="34" charset="0"/>
                <a:ea typeface="Lato Light" panose="020F0502020204030203" pitchFamily="34" charset="0"/>
                <a:cs typeface="Mukta ExtraLight" panose="020B0000000000000000" pitchFamily="34" charset="77"/>
              </a:rPr>
              <a:t>Programme</a:t>
            </a:r>
            <a:endParaRPr lang="en-US" sz="3600" b="1" dirty="0">
              <a:solidFill>
                <a:schemeClr val="tx1"/>
              </a:solidFill>
              <a:latin typeface="Candara" panose="020E0502030303020204" pitchFamily="34" charset="0"/>
              <a:ea typeface="Lato Light" panose="020F0502020204030203" pitchFamily="34" charset="0"/>
              <a:cs typeface="Mukta ExtraLight" panose="020B0000000000000000" pitchFamily="34" charset="77"/>
            </a:endParaRPr>
          </a:p>
        </p:txBody>
      </p:sp>
      <p:sp>
        <p:nvSpPr>
          <p:cNvPr id="53" name="Subtitle 2">
            <a:extLst>
              <a:ext uri="{FF2B5EF4-FFF2-40B4-BE49-F238E27FC236}">
                <a16:creationId xmlns:a16="http://schemas.microsoft.com/office/drawing/2014/main" id="{78942078-A0ED-2140-A2C0-F15633857255}"/>
              </a:ext>
            </a:extLst>
          </p:cNvPr>
          <p:cNvSpPr txBox="1">
            <a:spLocks/>
          </p:cNvSpPr>
          <p:nvPr/>
        </p:nvSpPr>
        <p:spPr>
          <a:xfrm>
            <a:off x="14502125" y="12467072"/>
            <a:ext cx="2990758" cy="999697"/>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600" b="1"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LPG promotion</a:t>
            </a:r>
          </a:p>
        </p:txBody>
      </p:sp>
      <p:sp>
        <p:nvSpPr>
          <p:cNvPr id="56" name="Subtitle 2">
            <a:extLst>
              <a:ext uri="{FF2B5EF4-FFF2-40B4-BE49-F238E27FC236}">
                <a16:creationId xmlns:a16="http://schemas.microsoft.com/office/drawing/2014/main" id="{A00824BB-738F-D94A-B833-BD7349BD93FB}"/>
              </a:ext>
            </a:extLst>
          </p:cNvPr>
          <p:cNvSpPr txBox="1">
            <a:spLocks/>
          </p:cNvSpPr>
          <p:nvPr/>
        </p:nvSpPr>
        <p:spPr>
          <a:xfrm>
            <a:off x="17769395" y="9988349"/>
            <a:ext cx="3414396" cy="1448538"/>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600" b="1"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Improved Charcoal Stove  distribution </a:t>
            </a:r>
          </a:p>
        </p:txBody>
      </p:sp>
      <p:sp>
        <p:nvSpPr>
          <p:cNvPr id="59" name="Subtitle 2">
            <a:extLst>
              <a:ext uri="{FF2B5EF4-FFF2-40B4-BE49-F238E27FC236}">
                <a16:creationId xmlns:a16="http://schemas.microsoft.com/office/drawing/2014/main" id="{0D01E395-E3B3-AA41-96BC-E06ED27985D3}"/>
              </a:ext>
            </a:extLst>
          </p:cNvPr>
          <p:cNvSpPr txBox="1">
            <a:spLocks/>
          </p:cNvSpPr>
          <p:nvPr/>
        </p:nvSpPr>
        <p:spPr>
          <a:xfrm>
            <a:off x="21263205" y="5021681"/>
            <a:ext cx="2990758" cy="1897379"/>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600" b="1"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Replacement of kerosene lanterns with solar lanterns. </a:t>
            </a:r>
          </a:p>
        </p:txBody>
      </p:sp>
      <p:sp>
        <p:nvSpPr>
          <p:cNvPr id="41" name="Subtitle 2">
            <a:extLst>
              <a:ext uri="{FF2B5EF4-FFF2-40B4-BE49-F238E27FC236}">
                <a16:creationId xmlns:a16="http://schemas.microsoft.com/office/drawing/2014/main" id="{BC168211-1F2C-4750-9943-8CCB7B13FD70}"/>
              </a:ext>
            </a:extLst>
          </p:cNvPr>
          <p:cNvSpPr txBox="1">
            <a:spLocks/>
          </p:cNvSpPr>
          <p:nvPr/>
        </p:nvSpPr>
        <p:spPr>
          <a:xfrm>
            <a:off x="478665" y="10787322"/>
            <a:ext cx="3414397" cy="2663806"/>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342900" indent="-342900" algn="l">
              <a:lnSpc>
                <a:spcPts val="3500"/>
              </a:lnSpc>
              <a:buFont typeface="Arial" panose="020B0604020202020204" pitchFamily="34" charset="0"/>
              <a:buChar char="•"/>
            </a:pPr>
            <a:r>
              <a:rPr lang="en-US" sz="2800" dirty="0" err="1">
                <a:solidFill>
                  <a:schemeClr val="tx1"/>
                </a:solidFill>
                <a:latin typeface="Candara" panose="020E0502030303020204" pitchFamily="34" charset="0"/>
                <a:ea typeface="Lato Light" panose="020F0502020204030203" pitchFamily="34" charset="0"/>
                <a:cs typeface="Mukta ExtraLight" panose="020B0000000000000000" pitchFamily="34" charset="77"/>
              </a:rPr>
              <a:t>Mienergy</a:t>
            </a:r>
            <a:r>
              <a:rPr lang="en-US" sz="2800"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 (20 MW)</a:t>
            </a:r>
          </a:p>
          <a:p>
            <a:pPr marL="342900" indent="-342900" algn="l">
              <a:lnSpc>
                <a:spcPts val="3500"/>
              </a:lnSpc>
              <a:buFont typeface="Arial" panose="020B0604020202020204" pitchFamily="34" charset="0"/>
              <a:buChar char="•"/>
            </a:pPr>
            <a:r>
              <a:rPr lang="en-US" sz="2800"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BXC (20 MW)</a:t>
            </a:r>
          </a:p>
          <a:p>
            <a:pPr marL="342900" indent="-342900" algn="l">
              <a:lnSpc>
                <a:spcPts val="3500"/>
              </a:lnSpc>
              <a:buFont typeface="Arial" panose="020B0604020202020204" pitchFamily="34" charset="0"/>
              <a:buChar char="•"/>
            </a:pPr>
            <a:r>
              <a:rPr lang="en-US" sz="2800"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BPA Solar (51MW)</a:t>
            </a:r>
          </a:p>
          <a:p>
            <a:pPr marL="342900" indent="-342900" algn="l">
              <a:lnSpc>
                <a:spcPts val="3500"/>
              </a:lnSpc>
              <a:buFont typeface="Arial" panose="020B0604020202020204" pitchFamily="34" charset="0"/>
              <a:buChar char="•"/>
            </a:pPr>
            <a:r>
              <a:rPr lang="en-US" sz="2800"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VRA Solar (17MW)</a:t>
            </a:r>
          </a:p>
          <a:p>
            <a:pPr marL="342900" indent="-342900" algn="l">
              <a:lnSpc>
                <a:spcPts val="3500"/>
              </a:lnSpc>
              <a:buFont typeface="Arial" panose="020B0604020202020204" pitchFamily="34" charset="0"/>
              <a:buChar char="•"/>
            </a:pPr>
            <a:r>
              <a:rPr lang="en-US" sz="2800" dirty="0" err="1">
                <a:solidFill>
                  <a:schemeClr val="tx1"/>
                </a:solidFill>
                <a:latin typeface="Candara" panose="020E0502030303020204" pitchFamily="34" charset="0"/>
                <a:ea typeface="Lato Light" panose="020F0502020204030203" pitchFamily="34" charset="0"/>
                <a:cs typeface="Mukta ExtraLight" panose="020B0000000000000000" pitchFamily="34" charset="77"/>
              </a:rPr>
              <a:t>Minigrids</a:t>
            </a:r>
            <a:r>
              <a:rPr lang="en-US" sz="2800" dirty="0">
                <a:solidFill>
                  <a:schemeClr val="tx1"/>
                </a:solidFill>
                <a:latin typeface="Candara" panose="020E0502030303020204" pitchFamily="34" charset="0"/>
                <a:ea typeface="Lato Light" panose="020F0502020204030203" pitchFamily="34" charset="0"/>
                <a:cs typeface="Mukta ExtraLight" panose="020B0000000000000000" pitchFamily="34" charset="77"/>
              </a:rPr>
              <a:t>(250kw)</a:t>
            </a:r>
          </a:p>
        </p:txBody>
      </p:sp>
      <p:pic>
        <p:nvPicPr>
          <p:cNvPr id="2050" name="Picture 2" descr="Bui Power Authority completes first floating solar project in Sub-Region">
            <a:extLst>
              <a:ext uri="{FF2B5EF4-FFF2-40B4-BE49-F238E27FC236}">
                <a16:creationId xmlns:a16="http://schemas.microsoft.com/office/drawing/2014/main" id="{7E4912BE-40C1-7B3E-B25B-3C22B3161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245" y="6026145"/>
            <a:ext cx="3863235" cy="25736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hana: Electricity Supply In Upper West To Improve As VRA Completes 6.85MW  Solar Park In Lawra (Video) | Energy News Africa">
            <a:extLst>
              <a:ext uri="{FF2B5EF4-FFF2-40B4-BE49-F238E27FC236}">
                <a16:creationId xmlns:a16="http://schemas.microsoft.com/office/drawing/2014/main" id="{82FF9D31-2160-D8CD-0917-8C216704F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244" y="3460683"/>
            <a:ext cx="3863235" cy="243837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8448C4B-DE27-0F49-9251-F1C9227E36B5}"/>
              </a:ext>
            </a:extLst>
          </p:cNvPr>
          <p:cNvSpPr txBox="1"/>
          <p:nvPr/>
        </p:nvSpPr>
        <p:spPr>
          <a:xfrm>
            <a:off x="2134764" y="7623599"/>
            <a:ext cx="2544142" cy="769441"/>
          </a:xfrm>
          <a:prstGeom prst="rect">
            <a:avLst/>
          </a:prstGeom>
          <a:noFill/>
        </p:spPr>
        <p:txBody>
          <a:bodyPr wrap="square" rtlCol="0" anchor="t" anchorCtr="0">
            <a:spAutoFit/>
          </a:bodyPr>
          <a:lstStyle/>
          <a:p>
            <a:pPr algn="ctr"/>
            <a:r>
              <a:rPr lang="en-US" sz="4400" b="1" dirty="0">
                <a:solidFill>
                  <a:schemeClr val="bg1"/>
                </a:solidFill>
                <a:latin typeface="Candara" panose="020E0502030303020204" pitchFamily="34" charset="0"/>
                <a:ea typeface="League Spartan" charset="0"/>
                <a:cs typeface="Poppins" pitchFamily="2" charset="77"/>
              </a:rPr>
              <a:t>01</a:t>
            </a:r>
          </a:p>
        </p:txBody>
      </p:sp>
      <p:pic>
        <p:nvPicPr>
          <p:cNvPr id="2054" name="Picture 6" descr="Impacts of renewable energy projects">
            <a:extLst>
              <a:ext uri="{FF2B5EF4-FFF2-40B4-BE49-F238E27FC236}">
                <a16:creationId xmlns:a16="http://schemas.microsoft.com/office/drawing/2014/main" id="{1384FEF4-2C92-2DBB-94A5-D46C676CD4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1030" y="2071324"/>
            <a:ext cx="3863234" cy="338453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79FE321E-65FC-4A45-ABE5-1C0B475A90E2}"/>
              </a:ext>
            </a:extLst>
          </p:cNvPr>
          <p:cNvSpPr txBox="1"/>
          <p:nvPr/>
        </p:nvSpPr>
        <p:spPr>
          <a:xfrm>
            <a:off x="5710576" y="2257472"/>
            <a:ext cx="2544142" cy="769441"/>
          </a:xfrm>
          <a:prstGeom prst="rect">
            <a:avLst/>
          </a:prstGeom>
          <a:noFill/>
        </p:spPr>
        <p:txBody>
          <a:bodyPr wrap="square" rtlCol="0" anchor="t" anchorCtr="0">
            <a:spAutoFit/>
          </a:bodyPr>
          <a:lstStyle/>
          <a:p>
            <a:pPr algn="ctr"/>
            <a:r>
              <a:rPr lang="en-US" sz="4400" b="1" dirty="0">
                <a:solidFill>
                  <a:schemeClr val="bg1"/>
                </a:solidFill>
                <a:latin typeface="Candara" panose="020E0502030303020204" pitchFamily="34" charset="0"/>
                <a:ea typeface="League Spartan" charset="0"/>
                <a:cs typeface="Poppins" pitchFamily="2" charset="77"/>
              </a:rPr>
              <a:t>02</a:t>
            </a:r>
          </a:p>
        </p:txBody>
      </p:sp>
      <p:pic>
        <p:nvPicPr>
          <p:cNvPr id="2056" name="Picture 8" descr="Buy Mitva MS-122 2W 7.4V 2200mAh Solar Lantern Online At Price ₹8302">
            <a:extLst>
              <a:ext uri="{FF2B5EF4-FFF2-40B4-BE49-F238E27FC236}">
                <a16:creationId xmlns:a16="http://schemas.microsoft.com/office/drawing/2014/main" id="{881E6FB9-012C-27CE-A38E-FAF8ED4BF8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63205" y="2409104"/>
            <a:ext cx="2646820" cy="264682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BD0F88BD-BD75-C84F-92C9-CF1F82C7E01B}"/>
              </a:ext>
            </a:extLst>
          </p:cNvPr>
          <p:cNvSpPr txBox="1"/>
          <p:nvPr/>
        </p:nvSpPr>
        <p:spPr>
          <a:xfrm>
            <a:off x="21579264" y="3300752"/>
            <a:ext cx="2544142" cy="769441"/>
          </a:xfrm>
          <a:prstGeom prst="rect">
            <a:avLst/>
          </a:prstGeom>
          <a:noFill/>
        </p:spPr>
        <p:txBody>
          <a:bodyPr wrap="square" rtlCol="0" anchor="t" anchorCtr="0">
            <a:spAutoFit/>
          </a:bodyPr>
          <a:lstStyle/>
          <a:p>
            <a:pPr algn="ctr"/>
            <a:r>
              <a:rPr lang="en-US" sz="4400" b="1" dirty="0">
                <a:solidFill>
                  <a:schemeClr val="bg1"/>
                </a:solidFill>
                <a:latin typeface="Candara" panose="020E0502030303020204" pitchFamily="34" charset="0"/>
                <a:ea typeface="League Spartan" charset="0"/>
                <a:cs typeface="Poppins" pitchFamily="2" charset="77"/>
              </a:rPr>
              <a:t>07</a:t>
            </a:r>
          </a:p>
        </p:txBody>
      </p:sp>
      <p:pic>
        <p:nvPicPr>
          <p:cNvPr id="2060" name="Picture 12">
            <a:extLst>
              <a:ext uri="{FF2B5EF4-FFF2-40B4-BE49-F238E27FC236}">
                <a16:creationId xmlns:a16="http://schemas.microsoft.com/office/drawing/2014/main" id="{60F72985-8E16-6F4F-D8E2-95489DD59330}"/>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19155"/>
          <a:stretch/>
        </p:blipFill>
        <p:spPr bwMode="auto">
          <a:xfrm>
            <a:off x="17769395" y="6858000"/>
            <a:ext cx="3493810" cy="285121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A72B489F-9879-DC44-B951-30F6B332A7CC}"/>
              </a:ext>
            </a:extLst>
          </p:cNvPr>
          <p:cNvSpPr txBox="1"/>
          <p:nvPr/>
        </p:nvSpPr>
        <p:spPr>
          <a:xfrm>
            <a:off x="18126143" y="8667352"/>
            <a:ext cx="2544142" cy="769441"/>
          </a:xfrm>
          <a:prstGeom prst="rect">
            <a:avLst/>
          </a:prstGeom>
          <a:noFill/>
        </p:spPr>
        <p:txBody>
          <a:bodyPr wrap="square" rtlCol="0" anchor="t" anchorCtr="0">
            <a:spAutoFit/>
          </a:bodyPr>
          <a:lstStyle/>
          <a:p>
            <a:pPr algn="ctr"/>
            <a:r>
              <a:rPr lang="en-US" sz="4400" b="1" dirty="0">
                <a:solidFill>
                  <a:schemeClr val="bg1"/>
                </a:solidFill>
                <a:latin typeface="Candara" panose="020E0502030303020204" pitchFamily="34" charset="0"/>
                <a:ea typeface="League Spartan" charset="0"/>
                <a:cs typeface="Poppins" pitchFamily="2" charset="77"/>
              </a:rPr>
              <a:t>06</a:t>
            </a:r>
          </a:p>
        </p:txBody>
      </p:sp>
      <p:pic>
        <p:nvPicPr>
          <p:cNvPr id="2062" name="Picture 14" descr="LPG Supply and Demand for Cooking in Northern Ghana - Order Gas Online!">
            <a:extLst>
              <a:ext uri="{FF2B5EF4-FFF2-40B4-BE49-F238E27FC236}">
                <a16:creationId xmlns:a16="http://schemas.microsoft.com/office/drawing/2014/main" id="{1CDE9CB0-C212-C64D-8D85-ECC7FDC28D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90463" y="9672246"/>
            <a:ext cx="3502420" cy="278537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D88883EC-BDF1-BE4C-91E9-147E4B0068BF}"/>
              </a:ext>
            </a:extLst>
          </p:cNvPr>
          <p:cNvSpPr txBox="1"/>
          <p:nvPr/>
        </p:nvSpPr>
        <p:spPr>
          <a:xfrm>
            <a:off x="14469602" y="10460148"/>
            <a:ext cx="2544142" cy="769441"/>
          </a:xfrm>
          <a:prstGeom prst="rect">
            <a:avLst/>
          </a:prstGeom>
          <a:noFill/>
        </p:spPr>
        <p:txBody>
          <a:bodyPr wrap="square" rtlCol="0" anchor="t" anchorCtr="0">
            <a:spAutoFit/>
          </a:bodyPr>
          <a:lstStyle/>
          <a:p>
            <a:pPr algn="ctr"/>
            <a:r>
              <a:rPr lang="en-US" sz="4400" b="1" dirty="0">
                <a:solidFill>
                  <a:schemeClr val="bg1"/>
                </a:solidFill>
                <a:latin typeface="Candara" panose="020E0502030303020204" pitchFamily="34" charset="0"/>
                <a:ea typeface="League Spartan" charset="0"/>
                <a:cs typeface="Poppins" pitchFamily="2" charset="77"/>
              </a:rPr>
              <a:t>05</a:t>
            </a:r>
          </a:p>
        </p:txBody>
      </p:sp>
      <p:pic>
        <p:nvPicPr>
          <p:cNvPr id="2066" name="Picture 18" descr="Ghana commences nuclear power programme - Prime News Ghana">
            <a:extLst>
              <a:ext uri="{FF2B5EF4-FFF2-40B4-BE49-F238E27FC236}">
                <a16:creationId xmlns:a16="http://schemas.microsoft.com/office/drawing/2014/main" id="{1DA45B8D-89AB-FD4B-1D82-78C41DE9FC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28187" y="2509309"/>
            <a:ext cx="4457861" cy="2892664"/>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F5EBA23E-665A-AC41-9E15-81BDCF2C5DF4}"/>
              </a:ext>
            </a:extLst>
          </p:cNvPr>
          <p:cNvSpPr txBox="1"/>
          <p:nvPr/>
        </p:nvSpPr>
        <p:spPr>
          <a:xfrm>
            <a:off x="12945474" y="4434487"/>
            <a:ext cx="2544142" cy="769441"/>
          </a:xfrm>
          <a:prstGeom prst="rect">
            <a:avLst/>
          </a:prstGeom>
          <a:noFill/>
        </p:spPr>
        <p:txBody>
          <a:bodyPr wrap="square" rtlCol="0" anchor="t" anchorCtr="0">
            <a:spAutoFit/>
          </a:bodyPr>
          <a:lstStyle/>
          <a:p>
            <a:pPr algn="ctr"/>
            <a:r>
              <a:rPr lang="en-US" sz="4400" b="1" dirty="0">
                <a:solidFill>
                  <a:schemeClr val="bg1"/>
                </a:solidFill>
                <a:latin typeface="Candara" panose="020E0502030303020204" pitchFamily="34" charset="0"/>
                <a:ea typeface="League Spartan" charset="0"/>
                <a:cs typeface="Poppins" pitchFamily="2" charset="77"/>
              </a:rPr>
              <a:t>03</a:t>
            </a:r>
          </a:p>
        </p:txBody>
      </p:sp>
      <p:pic>
        <p:nvPicPr>
          <p:cNvPr id="2068" name="Picture 20" descr="Ghana Gas Company to construct US$700m Gas Processing Plant |  ConstructAfrica">
            <a:extLst>
              <a:ext uri="{FF2B5EF4-FFF2-40B4-BE49-F238E27FC236}">
                <a16:creationId xmlns:a16="http://schemas.microsoft.com/office/drawing/2014/main" id="{315FFEDD-98CE-5F9B-AC50-58DE178A9C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2647" y="8258365"/>
            <a:ext cx="5055230" cy="3254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BC65EB-99C0-58A9-9C7D-C13220FA1F70}"/>
              </a:ext>
            </a:extLst>
          </p:cNvPr>
          <p:cNvSpPr txBox="1"/>
          <p:nvPr/>
        </p:nvSpPr>
        <p:spPr>
          <a:xfrm>
            <a:off x="9934681" y="10345934"/>
            <a:ext cx="2544142" cy="769441"/>
          </a:xfrm>
          <a:prstGeom prst="rect">
            <a:avLst/>
          </a:prstGeom>
          <a:noFill/>
        </p:spPr>
        <p:txBody>
          <a:bodyPr wrap="square" rtlCol="0" anchor="t" anchorCtr="0">
            <a:spAutoFit/>
          </a:bodyPr>
          <a:lstStyle/>
          <a:p>
            <a:pPr algn="ctr"/>
            <a:r>
              <a:rPr lang="en-US" sz="4400" b="1" dirty="0">
                <a:solidFill>
                  <a:schemeClr val="bg1"/>
                </a:solidFill>
                <a:latin typeface="Candara" panose="020E0502030303020204" pitchFamily="34" charset="0"/>
                <a:ea typeface="League Spartan" charset="0"/>
                <a:cs typeface="Poppins" pitchFamily="2" charset="77"/>
              </a:rPr>
              <a:t>04</a:t>
            </a:r>
          </a:p>
        </p:txBody>
      </p:sp>
    </p:spTree>
    <p:extLst>
      <p:ext uri="{BB962C8B-B14F-4D97-AF65-F5344CB8AC3E}">
        <p14:creationId xmlns:p14="http://schemas.microsoft.com/office/powerpoint/2010/main" val="289109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ppt_x"/>
                                          </p:val>
                                        </p:tav>
                                        <p:tav tm="100000">
                                          <p:val>
                                            <p:strVal val="#ppt_x"/>
                                          </p:val>
                                        </p:tav>
                                      </p:tavLst>
                                    </p:anim>
                                    <p:anim calcmode="lin" valueType="num">
                                      <p:cBhvr additive="base">
                                        <p:cTn id="12" dur="500" fill="hold"/>
                                        <p:tgtEl>
                                          <p:spTgt spid="205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ppt_x"/>
                                          </p:val>
                                        </p:tav>
                                        <p:tav tm="100000">
                                          <p:val>
                                            <p:strVal val="#ppt_x"/>
                                          </p:val>
                                        </p:tav>
                                      </p:tavLst>
                                    </p:anim>
                                    <p:anim calcmode="lin" valueType="num">
                                      <p:cBhvr additive="base">
                                        <p:cTn id="28" dur="500" fill="hold"/>
                                        <p:tgtEl>
                                          <p:spTgt spid="43"/>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54"/>
                                        </p:tgtEl>
                                        <p:attrNameLst>
                                          <p:attrName>style.visibility</p:attrName>
                                        </p:attrNameLst>
                                      </p:cBhvr>
                                      <p:to>
                                        <p:strVal val="visible"/>
                                      </p:to>
                                    </p:set>
                                    <p:anim calcmode="lin" valueType="num">
                                      <p:cBhvr additive="base">
                                        <p:cTn id="35" dur="500" fill="hold"/>
                                        <p:tgtEl>
                                          <p:spTgt spid="2054"/>
                                        </p:tgtEl>
                                        <p:attrNameLst>
                                          <p:attrName>ppt_x</p:attrName>
                                        </p:attrNameLst>
                                      </p:cBhvr>
                                      <p:tavLst>
                                        <p:tav tm="0">
                                          <p:val>
                                            <p:strVal val="#ppt_x"/>
                                          </p:val>
                                        </p:tav>
                                        <p:tav tm="100000">
                                          <p:val>
                                            <p:strVal val="#ppt_x"/>
                                          </p:val>
                                        </p:tav>
                                      </p:tavLst>
                                    </p:anim>
                                    <p:anim calcmode="lin" valueType="num">
                                      <p:cBhvr additive="base">
                                        <p:cTn id="36"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066"/>
                                        </p:tgtEl>
                                        <p:attrNameLst>
                                          <p:attrName>style.visibility</p:attrName>
                                        </p:attrNameLst>
                                      </p:cBhvr>
                                      <p:to>
                                        <p:strVal val="visible"/>
                                      </p:to>
                                    </p:set>
                                    <p:anim calcmode="lin" valueType="num">
                                      <p:cBhvr additive="base">
                                        <p:cTn id="41" dur="500" fill="hold"/>
                                        <p:tgtEl>
                                          <p:spTgt spid="2066"/>
                                        </p:tgtEl>
                                        <p:attrNameLst>
                                          <p:attrName>ppt_x</p:attrName>
                                        </p:attrNameLst>
                                      </p:cBhvr>
                                      <p:tavLst>
                                        <p:tav tm="0">
                                          <p:val>
                                            <p:strVal val="#ppt_x"/>
                                          </p:val>
                                        </p:tav>
                                        <p:tav tm="100000">
                                          <p:val>
                                            <p:strVal val="#ppt_x"/>
                                          </p:val>
                                        </p:tav>
                                      </p:tavLst>
                                    </p:anim>
                                    <p:anim calcmode="lin" valueType="num">
                                      <p:cBhvr additive="base">
                                        <p:cTn id="42" dur="500" fill="hold"/>
                                        <p:tgtEl>
                                          <p:spTgt spid="206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500" fill="hold"/>
                                        <p:tgtEl>
                                          <p:spTgt spid="46"/>
                                        </p:tgtEl>
                                        <p:attrNameLst>
                                          <p:attrName>ppt_x</p:attrName>
                                        </p:attrNameLst>
                                      </p:cBhvr>
                                      <p:tavLst>
                                        <p:tav tm="0">
                                          <p:val>
                                            <p:strVal val="#ppt_x"/>
                                          </p:val>
                                        </p:tav>
                                        <p:tav tm="100000">
                                          <p:val>
                                            <p:strVal val="#ppt_x"/>
                                          </p:val>
                                        </p:tav>
                                      </p:tavLst>
                                    </p:anim>
                                    <p:anim calcmode="lin" valueType="num">
                                      <p:cBhvr additive="base">
                                        <p:cTn id="46" dur="500" fill="hold"/>
                                        <p:tgtEl>
                                          <p:spTgt spid="46"/>
                                        </p:tgtEl>
                                        <p:attrNameLst>
                                          <p:attrName>ppt_y</p:attrName>
                                        </p:attrNameLst>
                                      </p:cBhvr>
                                      <p:tavLst>
                                        <p:tav tm="0">
                                          <p:val>
                                            <p:strVal val="1+#ppt_h/2"/>
                                          </p:val>
                                        </p:tav>
                                        <p:tav tm="100000">
                                          <p:val>
                                            <p:strVal val="#ppt_y"/>
                                          </p:val>
                                        </p:tav>
                                      </p:tavLst>
                                    </p:anim>
                                  </p:childTnLst>
                                </p:cTn>
                              </p:par>
                              <p:par>
                                <p:cTn id="47" presetID="2" presetClass="entr" presetSubtype="1"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500" fill="hold"/>
                                        <p:tgtEl>
                                          <p:spTgt spid="50"/>
                                        </p:tgtEl>
                                        <p:attrNameLst>
                                          <p:attrName>ppt_x</p:attrName>
                                        </p:attrNameLst>
                                      </p:cBhvr>
                                      <p:tavLst>
                                        <p:tav tm="0">
                                          <p:val>
                                            <p:strVal val="#ppt_x"/>
                                          </p:val>
                                        </p:tav>
                                        <p:tav tm="100000">
                                          <p:val>
                                            <p:strVal val="#ppt_x"/>
                                          </p:val>
                                        </p:tav>
                                      </p:tavLst>
                                    </p:anim>
                                    <p:anim calcmode="lin" valueType="num">
                                      <p:cBhvr additive="base">
                                        <p:cTn id="50" dur="500" fill="hold"/>
                                        <p:tgtEl>
                                          <p:spTgt spid="50"/>
                                        </p:tgtEl>
                                        <p:attrNameLst>
                                          <p:attrName>ppt_y</p:attrName>
                                        </p:attrNameLst>
                                      </p:cBhvr>
                                      <p:tavLst>
                                        <p:tav tm="0">
                                          <p:val>
                                            <p:strVal val="0-#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068"/>
                                        </p:tgtEl>
                                        <p:attrNameLst>
                                          <p:attrName>style.visibility</p:attrName>
                                        </p:attrNameLst>
                                      </p:cBhvr>
                                      <p:to>
                                        <p:strVal val="visible"/>
                                      </p:to>
                                    </p:set>
                                    <p:anim calcmode="lin" valueType="num">
                                      <p:cBhvr additive="base">
                                        <p:cTn id="53" dur="500" fill="hold"/>
                                        <p:tgtEl>
                                          <p:spTgt spid="2068"/>
                                        </p:tgtEl>
                                        <p:attrNameLst>
                                          <p:attrName>ppt_x</p:attrName>
                                        </p:attrNameLst>
                                      </p:cBhvr>
                                      <p:tavLst>
                                        <p:tav tm="0">
                                          <p:val>
                                            <p:strVal val="#ppt_x"/>
                                          </p:val>
                                        </p:tav>
                                        <p:tav tm="100000">
                                          <p:val>
                                            <p:strVal val="#ppt_x"/>
                                          </p:val>
                                        </p:tav>
                                      </p:tavLst>
                                    </p:anim>
                                    <p:anim calcmode="lin" valueType="num">
                                      <p:cBhvr additive="base">
                                        <p:cTn id="54" dur="500" fill="hold"/>
                                        <p:tgtEl>
                                          <p:spTgt spid="206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additive="base">
                                        <p:cTn id="57" dur="500" fill="hold"/>
                                        <p:tgtEl>
                                          <p:spTgt spid="47"/>
                                        </p:tgtEl>
                                        <p:attrNameLst>
                                          <p:attrName>ppt_x</p:attrName>
                                        </p:attrNameLst>
                                      </p:cBhvr>
                                      <p:tavLst>
                                        <p:tav tm="0">
                                          <p:val>
                                            <p:strVal val="#ppt_x"/>
                                          </p:val>
                                        </p:tav>
                                        <p:tav tm="100000">
                                          <p:val>
                                            <p:strVal val="#ppt_x"/>
                                          </p:val>
                                        </p:tav>
                                      </p:tavLst>
                                    </p:anim>
                                    <p:anim calcmode="lin" valueType="num">
                                      <p:cBhvr additive="base">
                                        <p:cTn id="58" dur="500" fill="hold"/>
                                        <p:tgtEl>
                                          <p:spTgt spid="4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ppt_x"/>
                                          </p:val>
                                        </p:tav>
                                        <p:tav tm="100000">
                                          <p:val>
                                            <p:strVal val="#ppt_x"/>
                                          </p:val>
                                        </p:tav>
                                      </p:tavLst>
                                    </p:anim>
                                    <p:anim calcmode="lin" valueType="num">
                                      <p:cBhvr additive="base">
                                        <p:cTn id="6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anim calcmode="lin" valueType="num">
                                      <p:cBhvr additive="base">
                                        <p:cTn id="67" dur="500" fill="hold"/>
                                        <p:tgtEl>
                                          <p:spTgt spid="52"/>
                                        </p:tgtEl>
                                        <p:attrNameLst>
                                          <p:attrName>ppt_x</p:attrName>
                                        </p:attrNameLst>
                                      </p:cBhvr>
                                      <p:tavLst>
                                        <p:tav tm="0">
                                          <p:val>
                                            <p:strVal val="#ppt_x"/>
                                          </p:val>
                                        </p:tav>
                                        <p:tav tm="100000">
                                          <p:val>
                                            <p:strVal val="#ppt_x"/>
                                          </p:val>
                                        </p:tav>
                                      </p:tavLst>
                                    </p:anim>
                                    <p:anim calcmode="lin" valueType="num">
                                      <p:cBhvr additive="base">
                                        <p:cTn id="68" dur="500" fill="hold"/>
                                        <p:tgtEl>
                                          <p:spTgt spid="52"/>
                                        </p:tgtEl>
                                        <p:attrNameLst>
                                          <p:attrName>ppt_y</p:attrName>
                                        </p:attrNameLst>
                                      </p:cBhvr>
                                      <p:tavLst>
                                        <p:tav tm="0">
                                          <p:val>
                                            <p:strVal val="1+#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 calcmode="lin" valueType="num">
                                      <p:cBhvr additive="base">
                                        <p:cTn id="71" dur="500" fill="hold"/>
                                        <p:tgtEl>
                                          <p:spTgt spid="56"/>
                                        </p:tgtEl>
                                        <p:attrNameLst>
                                          <p:attrName>ppt_x</p:attrName>
                                        </p:attrNameLst>
                                      </p:cBhvr>
                                      <p:tavLst>
                                        <p:tav tm="0">
                                          <p:val>
                                            <p:strVal val="#ppt_x"/>
                                          </p:val>
                                        </p:tav>
                                        <p:tav tm="100000">
                                          <p:val>
                                            <p:strVal val="#ppt_x"/>
                                          </p:val>
                                        </p:tav>
                                      </p:tavLst>
                                    </p:anim>
                                    <p:anim calcmode="lin" valueType="num">
                                      <p:cBhvr additive="base">
                                        <p:cTn id="72" dur="500" fill="hold"/>
                                        <p:tgtEl>
                                          <p:spTgt spid="56"/>
                                        </p:tgtEl>
                                        <p:attrNameLst>
                                          <p:attrName>ppt_y</p:attrName>
                                        </p:attrNameLst>
                                      </p:cBhvr>
                                      <p:tavLst>
                                        <p:tav tm="0">
                                          <p:val>
                                            <p:strVal val="0-#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060"/>
                                        </p:tgtEl>
                                        <p:attrNameLst>
                                          <p:attrName>style.visibility</p:attrName>
                                        </p:attrNameLst>
                                      </p:cBhvr>
                                      <p:to>
                                        <p:strVal val="visible"/>
                                      </p:to>
                                    </p:set>
                                    <p:anim calcmode="lin" valueType="num">
                                      <p:cBhvr additive="base">
                                        <p:cTn id="75" dur="500" fill="hold"/>
                                        <p:tgtEl>
                                          <p:spTgt spid="2060"/>
                                        </p:tgtEl>
                                        <p:attrNameLst>
                                          <p:attrName>ppt_x</p:attrName>
                                        </p:attrNameLst>
                                      </p:cBhvr>
                                      <p:tavLst>
                                        <p:tav tm="0">
                                          <p:val>
                                            <p:strVal val="#ppt_x"/>
                                          </p:val>
                                        </p:tav>
                                        <p:tav tm="100000">
                                          <p:val>
                                            <p:strVal val="#ppt_x"/>
                                          </p:val>
                                        </p:tav>
                                      </p:tavLst>
                                    </p:anim>
                                    <p:anim calcmode="lin" valueType="num">
                                      <p:cBhvr additive="base">
                                        <p:cTn id="76" dur="500" fill="hold"/>
                                        <p:tgtEl>
                                          <p:spTgt spid="206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3"/>
                                        </p:tgtEl>
                                        <p:attrNameLst>
                                          <p:attrName>style.visibility</p:attrName>
                                        </p:attrNameLst>
                                      </p:cBhvr>
                                      <p:to>
                                        <p:strVal val="visible"/>
                                      </p:to>
                                    </p:set>
                                    <p:anim calcmode="lin" valueType="num">
                                      <p:cBhvr additive="base">
                                        <p:cTn id="79" dur="500" fill="hold"/>
                                        <p:tgtEl>
                                          <p:spTgt spid="53"/>
                                        </p:tgtEl>
                                        <p:attrNameLst>
                                          <p:attrName>ppt_x</p:attrName>
                                        </p:attrNameLst>
                                      </p:cBhvr>
                                      <p:tavLst>
                                        <p:tav tm="0">
                                          <p:val>
                                            <p:strVal val="#ppt_x"/>
                                          </p:val>
                                        </p:tav>
                                        <p:tav tm="100000">
                                          <p:val>
                                            <p:strVal val="#ppt_x"/>
                                          </p:val>
                                        </p:tav>
                                      </p:tavLst>
                                    </p:anim>
                                    <p:anim calcmode="lin" valueType="num">
                                      <p:cBhvr additive="base">
                                        <p:cTn id="80" dur="500" fill="hold"/>
                                        <p:tgtEl>
                                          <p:spTgt spid="53"/>
                                        </p:tgtEl>
                                        <p:attrNameLst>
                                          <p:attrName>ppt_y</p:attrName>
                                        </p:attrNameLst>
                                      </p:cBhvr>
                                      <p:tavLst>
                                        <p:tav tm="0">
                                          <p:val>
                                            <p:strVal val="1+#ppt_h/2"/>
                                          </p:val>
                                        </p:tav>
                                        <p:tav tm="100000">
                                          <p:val>
                                            <p:strVal val="#ppt_y"/>
                                          </p:val>
                                        </p:tav>
                                      </p:tavLst>
                                    </p:anim>
                                  </p:childTnLst>
                                </p:cTn>
                              </p:par>
                              <p:par>
                                <p:cTn id="81" presetID="2" presetClass="entr" presetSubtype="1"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anim calcmode="lin" valueType="num">
                                      <p:cBhvr additive="base">
                                        <p:cTn id="83" dur="500" fill="hold"/>
                                        <p:tgtEl>
                                          <p:spTgt spid="55"/>
                                        </p:tgtEl>
                                        <p:attrNameLst>
                                          <p:attrName>ppt_x</p:attrName>
                                        </p:attrNameLst>
                                      </p:cBhvr>
                                      <p:tavLst>
                                        <p:tav tm="0">
                                          <p:val>
                                            <p:strVal val="#ppt_x"/>
                                          </p:val>
                                        </p:tav>
                                        <p:tav tm="100000">
                                          <p:val>
                                            <p:strVal val="#ppt_x"/>
                                          </p:val>
                                        </p:tav>
                                      </p:tavLst>
                                    </p:anim>
                                    <p:anim calcmode="lin" valueType="num">
                                      <p:cBhvr additive="base">
                                        <p:cTn id="84" dur="500" fill="hold"/>
                                        <p:tgtEl>
                                          <p:spTgt spid="55"/>
                                        </p:tgtEl>
                                        <p:attrNameLst>
                                          <p:attrName>ppt_y</p:attrName>
                                        </p:attrNameLst>
                                      </p:cBhvr>
                                      <p:tavLst>
                                        <p:tav tm="0">
                                          <p:val>
                                            <p:strVal val="0-#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2062"/>
                                        </p:tgtEl>
                                        <p:attrNameLst>
                                          <p:attrName>style.visibility</p:attrName>
                                        </p:attrNameLst>
                                      </p:cBhvr>
                                      <p:to>
                                        <p:strVal val="visible"/>
                                      </p:to>
                                    </p:set>
                                    <p:anim calcmode="lin" valueType="num">
                                      <p:cBhvr additive="base">
                                        <p:cTn id="87" dur="500" fill="hold"/>
                                        <p:tgtEl>
                                          <p:spTgt spid="2062"/>
                                        </p:tgtEl>
                                        <p:attrNameLst>
                                          <p:attrName>ppt_x</p:attrName>
                                        </p:attrNameLst>
                                      </p:cBhvr>
                                      <p:tavLst>
                                        <p:tav tm="0">
                                          <p:val>
                                            <p:strVal val="#ppt_x"/>
                                          </p:val>
                                        </p:tav>
                                        <p:tav tm="100000">
                                          <p:val>
                                            <p:strVal val="#ppt_x"/>
                                          </p:val>
                                        </p:tav>
                                      </p:tavLst>
                                    </p:anim>
                                    <p:anim calcmode="lin" valueType="num">
                                      <p:cBhvr additive="base">
                                        <p:cTn id="88" dur="500" fill="hold"/>
                                        <p:tgtEl>
                                          <p:spTgt spid="2062"/>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2056"/>
                                        </p:tgtEl>
                                        <p:attrNameLst>
                                          <p:attrName>style.visibility</p:attrName>
                                        </p:attrNameLst>
                                      </p:cBhvr>
                                      <p:to>
                                        <p:strVal val="visible"/>
                                      </p:to>
                                    </p:set>
                                    <p:anim calcmode="lin" valueType="num">
                                      <p:cBhvr additive="base">
                                        <p:cTn id="93" dur="500" fill="hold"/>
                                        <p:tgtEl>
                                          <p:spTgt spid="2056"/>
                                        </p:tgtEl>
                                        <p:attrNameLst>
                                          <p:attrName>ppt_x</p:attrName>
                                        </p:attrNameLst>
                                      </p:cBhvr>
                                      <p:tavLst>
                                        <p:tav tm="0">
                                          <p:val>
                                            <p:strVal val="#ppt_x"/>
                                          </p:val>
                                        </p:tav>
                                        <p:tav tm="100000">
                                          <p:val>
                                            <p:strVal val="#ppt_x"/>
                                          </p:val>
                                        </p:tav>
                                      </p:tavLst>
                                    </p:anim>
                                    <p:anim calcmode="lin" valueType="num">
                                      <p:cBhvr additive="base">
                                        <p:cTn id="94" dur="500" fill="hold"/>
                                        <p:tgtEl>
                                          <p:spTgt spid="2056"/>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59"/>
                                        </p:tgtEl>
                                        <p:attrNameLst>
                                          <p:attrName>style.visibility</p:attrName>
                                        </p:attrNameLst>
                                      </p:cBhvr>
                                      <p:to>
                                        <p:strVal val="visible"/>
                                      </p:to>
                                    </p:set>
                                    <p:anim calcmode="lin" valueType="num">
                                      <p:cBhvr additive="base">
                                        <p:cTn id="97" dur="500" fill="hold"/>
                                        <p:tgtEl>
                                          <p:spTgt spid="59"/>
                                        </p:tgtEl>
                                        <p:attrNameLst>
                                          <p:attrName>ppt_x</p:attrName>
                                        </p:attrNameLst>
                                      </p:cBhvr>
                                      <p:tavLst>
                                        <p:tav tm="0">
                                          <p:val>
                                            <p:strVal val="#ppt_x"/>
                                          </p:val>
                                        </p:tav>
                                        <p:tav tm="100000">
                                          <p:val>
                                            <p:strVal val="#ppt_x"/>
                                          </p:val>
                                        </p:tav>
                                      </p:tavLst>
                                    </p:anim>
                                    <p:anim calcmode="lin" valueType="num">
                                      <p:cBhvr additive="base">
                                        <p:cTn id="98" dur="500" fill="hold"/>
                                        <p:tgtEl>
                                          <p:spTgt spid="59"/>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58"/>
                                        </p:tgtEl>
                                        <p:attrNameLst>
                                          <p:attrName>style.visibility</p:attrName>
                                        </p:attrNameLst>
                                      </p:cBhvr>
                                      <p:to>
                                        <p:strVal val="visible"/>
                                      </p:to>
                                    </p:set>
                                    <p:anim calcmode="lin" valueType="num">
                                      <p:cBhvr additive="base">
                                        <p:cTn id="101" dur="500" fill="hold"/>
                                        <p:tgtEl>
                                          <p:spTgt spid="58"/>
                                        </p:tgtEl>
                                        <p:attrNameLst>
                                          <p:attrName>ppt_x</p:attrName>
                                        </p:attrNameLst>
                                      </p:cBhvr>
                                      <p:tavLst>
                                        <p:tav tm="0">
                                          <p:val>
                                            <p:strVal val="#ppt_x"/>
                                          </p:val>
                                        </p:tav>
                                        <p:tav tm="100000">
                                          <p:val>
                                            <p:strVal val="#ppt_x"/>
                                          </p:val>
                                        </p:tav>
                                      </p:tavLst>
                                    </p:anim>
                                    <p:anim calcmode="lin" valueType="num">
                                      <p:cBhvr additive="base">
                                        <p:cTn id="10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4" grpId="0"/>
      <p:bldP spid="47" grpId="0"/>
      <p:bldP spid="50" grpId="0"/>
      <p:bldP spid="53" grpId="0"/>
      <p:bldP spid="56" grpId="0"/>
      <p:bldP spid="59" grpId="0"/>
      <p:bldP spid="41" grpId="0"/>
      <p:bldP spid="39" grpId="0"/>
      <p:bldP spid="43" grpId="0"/>
      <p:bldP spid="58" grpId="0"/>
      <p:bldP spid="55" grpId="0"/>
      <p:bldP spid="52" grpId="0"/>
      <p:bldP spid="46"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6ADC7A02-E2D5-0840-A113-DA3AC1E8ED6B}"/>
              </a:ext>
            </a:extLst>
          </p:cNvPr>
          <p:cNvGrpSpPr/>
          <p:nvPr/>
        </p:nvGrpSpPr>
        <p:grpSpPr>
          <a:xfrm>
            <a:off x="1511904" y="4437032"/>
            <a:ext cx="21315386" cy="4030134"/>
            <a:chOff x="1582966" y="4842933"/>
            <a:chExt cx="21315386" cy="4030134"/>
          </a:xfrm>
        </p:grpSpPr>
        <p:grpSp>
          <p:nvGrpSpPr>
            <p:cNvPr id="5" name="Group 4">
              <a:extLst>
                <a:ext uri="{FF2B5EF4-FFF2-40B4-BE49-F238E27FC236}">
                  <a16:creationId xmlns:a16="http://schemas.microsoft.com/office/drawing/2014/main" id="{A5579114-182C-5748-B381-4ADBFB21405C}"/>
                </a:ext>
              </a:extLst>
            </p:cNvPr>
            <p:cNvGrpSpPr/>
            <p:nvPr/>
          </p:nvGrpSpPr>
          <p:grpSpPr>
            <a:xfrm>
              <a:off x="1582966" y="5404141"/>
              <a:ext cx="21315386" cy="2907719"/>
              <a:chOff x="4253948" y="5516880"/>
              <a:chExt cx="19662494" cy="2682240"/>
            </a:xfrm>
          </p:grpSpPr>
          <p:sp>
            <p:nvSpPr>
              <p:cNvPr id="2" name="Diamond 1">
                <a:extLst>
                  <a:ext uri="{FF2B5EF4-FFF2-40B4-BE49-F238E27FC236}">
                    <a16:creationId xmlns:a16="http://schemas.microsoft.com/office/drawing/2014/main" id="{56DDDA13-A7B6-C345-9324-B61AF1E17C31}"/>
                  </a:ext>
                </a:extLst>
              </p:cNvPr>
              <p:cNvSpPr/>
              <p:nvPr/>
            </p:nvSpPr>
            <p:spPr>
              <a:xfrm>
                <a:off x="21782842" y="5516880"/>
                <a:ext cx="2133600" cy="2682240"/>
              </a:xfrm>
              <a:prstGeom prst="diamon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3" name="Parallelogram 2">
                <a:extLst>
                  <a:ext uri="{FF2B5EF4-FFF2-40B4-BE49-F238E27FC236}">
                    <a16:creationId xmlns:a16="http://schemas.microsoft.com/office/drawing/2014/main" id="{56CC2AEC-D1F7-7D48-A022-640D2186E342}"/>
                  </a:ext>
                </a:extLst>
              </p:cNvPr>
              <p:cNvSpPr/>
              <p:nvPr/>
            </p:nvSpPr>
            <p:spPr>
              <a:xfrm>
                <a:off x="4253948" y="5516880"/>
                <a:ext cx="18572751" cy="1341120"/>
              </a:xfrm>
              <a:prstGeom prst="parallelogram">
                <a:avLst>
                  <a:gd name="adj" fmla="val 7911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4" name="Parallelogram 3">
                <a:extLst>
                  <a:ext uri="{FF2B5EF4-FFF2-40B4-BE49-F238E27FC236}">
                    <a16:creationId xmlns:a16="http://schemas.microsoft.com/office/drawing/2014/main" id="{F31B931D-E37F-6747-877D-F99B5369C391}"/>
                  </a:ext>
                </a:extLst>
              </p:cNvPr>
              <p:cNvSpPr/>
              <p:nvPr/>
            </p:nvSpPr>
            <p:spPr>
              <a:xfrm flipV="1">
                <a:off x="4253948" y="6857999"/>
                <a:ext cx="18572751" cy="1341121"/>
              </a:xfrm>
              <a:prstGeom prst="parallelogram">
                <a:avLst>
                  <a:gd name="adj" fmla="val 7911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grpSp>
        <p:sp>
          <p:nvSpPr>
            <p:cNvPr id="6" name="Parallelogram 5">
              <a:extLst>
                <a:ext uri="{FF2B5EF4-FFF2-40B4-BE49-F238E27FC236}">
                  <a16:creationId xmlns:a16="http://schemas.microsoft.com/office/drawing/2014/main" id="{49BA7572-A27E-0D4F-94CE-E44168D143AA}"/>
                </a:ext>
              </a:extLst>
            </p:cNvPr>
            <p:cNvSpPr/>
            <p:nvPr/>
          </p:nvSpPr>
          <p:spPr>
            <a:xfrm>
              <a:off x="2268763" y="4842933"/>
              <a:ext cx="4321176" cy="2015067"/>
            </a:xfrm>
            <a:prstGeom prst="parallelogram">
              <a:avLst>
                <a:gd name="adj" fmla="val 788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7" name="Parallelogram 6">
              <a:extLst>
                <a:ext uri="{FF2B5EF4-FFF2-40B4-BE49-F238E27FC236}">
                  <a16:creationId xmlns:a16="http://schemas.microsoft.com/office/drawing/2014/main" id="{7F6480F4-A304-ED49-A166-C63D761F36C5}"/>
                </a:ext>
              </a:extLst>
            </p:cNvPr>
            <p:cNvSpPr/>
            <p:nvPr/>
          </p:nvSpPr>
          <p:spPr>
            <a:xfrm flipV="1">
              <a:off x="2268763" y="6857999"/>
              <a:ext cx="4321176" cy="2015067"/>
            </a:xfrm>
            <a:prstGeom prst="parallelogram">
              <a:avLst>
                <a:gd name="adj" fmla="val 7881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8" name="Triangle 7">
              <a:extLst>
                <a:ext uri="{FF2B5EF4-FFF2-40B4-BE49-F238E27FC236}">
                  <a16:creationId xmlns:a16="http://schemas.microsoft.com/office/drawing/2014/main" id="{A7D26CD2-7CD1-7448-A65B-85E8ABBB4022}"/>
                </a:ext>
              </a:extLst>
            </p:cNvPr>
            <p:cNvSpPr/>
            <p:nvPr/>
          </p:nvSpPr>
          <p:spPr>
            <a:xfrm>
              <a:off x="6132738" y="4842933"/>
              <a:ext cx="914402" cy="561208"/>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9" name="Triangle 8">
              <a:extLst>
                <a:ext uri="{FF2B5EF4-FFF2-40B4-BE49-F238E27FC236}">
                  <a16:creationId xmlns:a16="http://schemas.microsoft.com/office/drawing/2014/main" id="{3E586586-F2B3-8C4F-85FA-BFD13294CAEB}"/>
                </a:ext>
              </a:extLst>
            </p:cNvPr>
            <p:cNvSpPr/>
            <p:nvPr/>
          </p:nvSpPr>
          <p:spPr>
            <a:xfrm rot="10800000">
              <a:off x="6132738" y="8311859"/>
              <a:ext cx="914402" cy="561208"/>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27" name="Parallelogram 26">
              <a:extLst>
                <a:ext uri="{FF2B5EF4-FFF2-40B4-BE49-F238E27FC236}">
                  <a16:creationId xmlns:a16="http://schemas.microsoft.com/office/drawing/2014/main" id="{424D8E31-DD9F-6B4E-BC4F-9E4EC6567F93}"/>
                </a:ext>
              </a:extLst>
            </p:cNvPr>
            <p:cNvSpPr/>
            <p:nvPr/>
          </p:nvSpPr>
          <p:spPr>
            <a:xfrm>
              <a:off x="7049213" y="4842933"/>
              <a:ext cx="4321176" cy="2015067"/>
            </a:xfrm>
            <a:prstGeom prst="parallelogram">
              <a:avLst>
                <a:gd name="adj" fmla="val 788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28" name="Parallelogram 27">
              <a:extLst>
                <a:ext uri="{FF2B5EF4-FFF2-40B4-BE49-F238E27FC236}">
                  <a16:creationId xmlns:a16="http://schemas.microsoft.com/office/drawing/2014/main" id="{8C5C5CF2-5248-5640-8E9B-DA49D15D8291}"/>
                </a:ext>
              </a:extLst>
            </p:cNvPr>
            <p:cNvSpPr/>
            <p:nvPr/>
          </p:nvSpPr>
          <p:spPr>
            <a:xfrm flipV="1">
              <a:off x="7049213" y="6857999"/>
              <a:ext cx="4321176" cy="2015067"/>
            </a:xfrm>
            <a:prstGeom prst="parallelogram">
              <a:avLst>
                <a:gd name="adj" fmla="val 7881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29" name="Triangle 28">
              <a:extLst>
                <a:ext uri="{FF2B5EF4-FFF2-40B4-BE49-F238E27FC236}">
                  <a16:creationId xmlns:a16="http://schemas.microsoft.com/office/drawing/2014/main" id="{4E6C26DF-76C0-F34A-AF9B-85096BE30115}"/>
                </a:ext>
              </a:extLst>
            </p:cNvPr>
            <p:cNvSpPr/>
            <p:nvPr/>
          </p:nvSpPr>
          <p:spPr>
            <a:xfrm>
              <a:off x="10913188" y="4842933"/>
              <a:ext cx="914402" cy="561208"/>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30" name="Triangle 29">
              <a:extLst>
                <a:ext uri="{FF2B5EF4-FFF2-40B4-BE49-F238E27FC236}">
                  <a16:creationId xmlns:a16="http://schemas.microsoft.com/office/drawing/2014/main" id="{5898667A-A133-6846-82A7-F3D8A91F1D6A}"/>
                </a:ext>
              </a:extLst>
            </p:cNvPr>
            <p:cNvSpPr/>
            <p:nvPr/>
          </p:nvSpPr>
          <p:spPr>
            <a:xfrm rot="10800000">
              <a:off x="10913188" y="8311859"/>
              <a:ext cx="914402" cy="561208"/>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32" name="Parallelogram 31">
              <a:extLst>
                <a:ext uri="{FF2B5EF4-FFF2-40B4-BE49-F238E27FC236}">
                  <a16:creationId xmlns:a16="http://schemas.microsoft.com/office/drawing/2014/main" id="{ECAE4483-5104-5B4B-AEE7-7D6DBCD5BFC7}"/>
                </a:ext>
              </a:extLst>
            </p:cNvPr>
            <p:cNvSpPr/>
            <p:nvPr/>
          </p:nvSpPr>
          <p:spPr>
            <a:xfrm>
              <a:off x="11827590" y="4842933"/>
              <a:ext cx="4321176" cy="2015067"/>
            </a:xfrm>
            <a:prstGeom prst="parallelogram">
              <a:avLst>
                <a:gd name="adj" fmla="val 7881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33" name="Parallelogram 32">
              <a:extLst>
                <a:ext uri="{FF2B5EF4-FFF2-40B4-BE49-F238E27FC236}">
                  <a16:creationId xmlns:a16="http://schemas.microsoft.com/office/drawing/2014/main" id="{D8574B67-B505-2243-B141-4FDBB5E8D76E}"/>
                </a:ext>
              </a:extLst>
            </p:cNvPr>
            <p:cNvSpPr/>
            <p:nvPr/>
          </p:nvSpPr>
          <p:spPr>
            <a:xfrm flipV="1">
              <a:off x="11827590" y="6857999"/>
              <a:ext cx="4321176" cy="2015067"/>
            </a:xfrm>
            <a:prstGeom prst="parallelogram">
              <a:avLst>
                <a:gd name="adj" fmla="val 7881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34" name="Triangle 33">
              <a:extLst>
                <a:ext uri="{FF2B5EF4-FFF2-40B4-BE49-F238E27FC236}">
                  <a16:creationId xmlns:a16="http://schemas.microsoft.com/office/drawing/2014/main" id="{8E92570C-5F58-D647-B598-2E655B1D7613}"/>
                </a:ext>
              </a:extLst>
            </p:cNvPr>
            <p:cNvSpPr/>
            <p:nvPr/>
          </p:nvSpPr>
          <p:spPr>
            <a:xfrm>
              <a:off x="15691565" y="4842933"/>
              <a:ext cx="914402" cy="561208"/>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35" name="Triangle 34">
              <a:extLst>
                <a:ext uri="{FF2B5EF4-FFF2-40B4-BE49-F238E27FC236}">
                  <a16:creationId xmlns:a16="http://schemas.microsoft.com/office/drawing/2014/main" id="{322BDBDB-311C-1B45-930C-C999BC651654}"/>
                </a:ext>
              </a:extLst>
            </p:cNvPr>
            <p:cNvSpPr/>
            <p:nvPr/>
          </p:nvSpPr>
          <p:spPr>
            <a:xfrm rot="10800000">
              <a:off x="15691565" y="8311859"/>
              <a:ext cx="914402" cy="561208"/>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37" name="Parallelogram 36">
              <a:extLst>
                <a:ext uri="{FF2B5EF4-FFF2-40B4-BE49-F238E27FC236}">
                  <a16:creationId xmlns:a16="http://schemas.microsoft.com/office/drawing/2014/main" id="{478B3DF3-A179-394A-92AD-8C5DB0C934C2}"/>
                </a:ext>
              </a:extLst>
            </p:cNvPr>
            <p:cNvSpPr/>
            <p:nvPr/>
          </p:nvSpPr>
          <p:spPr>
            <a:xfrm>
              <a:off x="16605967" y="4842933"/>
              <a:ext cx="4321176" cy="2015067"/>
            </a:xfrm>
            <a:prstGeom prst="parallelogram">
              <a:avLst>
                <a:gd name="adj" fmla="val 7881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38" name="Parallelogram 37">
              <a:extLst>
                <a:ext uri="{FF2B5EF4-FFF2-40B4-BE49-F238E27FC236}">
                  <a16:creationId xmlns:a16="http://schemas.microsoft.com/office/drawing/2014/main" id="{E8202B9B-E3CB-B748-9E35-2418ACB45C9D}"/>
                </a:ext>
              </a:extLst>
            </p:cNvPr>
            <p:cNvSpPr/>
            <p:nvPr/>
          </p:nvSpPr>
          <p:spPr>
            <a:xfrm flipV="1">
              <a:off x="16605967" y="6857999"/>
              <a:ext cx="4321176" cy="2015067"/>
            </a:xfrm>
            <a:prstGeom prst="parallelogram">
              <a:avLst>
                <a:gd name="adj" fmla="val 7881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39" name="Triangle 38">
              <a:extLst>
                <a:ext uri="{FF2B5EF4-FFF2-40B4-BE49-F238E27FC236}">
                  <a16:creationId xmlns:a16="http://schemas.microsoft.com/office/drawing/2014/main" id="{F14CF116-A599-6042-9921-6B643183951D}"/>
                </a:ext>
              </a:extLst>
            </p:cNvPr>
            <p:cNvSpPr/>
            <p:nvPr/>
          </p:nvSpPr>
          <p:spPr>
            <a:xfrm>
              <a:off x="20469942" y="4842933"/>
              <a:ext cx="914402" cy="56120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40" name="Triangle 39">
              <a:extLst>
                <a:ext uri="{FF2B5EF4-FFF2-40B4-BE49-F238E27FC236}">
                  <a16:creationId xmlns:a16="http://schemas.microsoft.com/office/drawing/2014/main" id="{165EF7BC-CEE7-AA43-A8BC-3910A6CB5AB6}"/>
                </a:ext>
              </a:extLst>
            </p:cNvPr>
            <p:cNvSpPr/>
            <p:nvPr/>
          </p:nvSpPr>
          <p:spPr>
            <a:xfrm rot="10800000">
              <a:off x="20469942" y="8311859"/>
              <a:ext cx="914402" cy="56120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grpSp>
      <p:sp>
        <p:nvSpPr>
          <p:cNvPr id="45" name="Subtitle 2">
            <a:extLst>
              <a:ext uri="{FF2B5EF4-FFF2-40B4-BE49-F238E27FC236}">
                <a16:creationId xmlns:a16="http://schemas.microsoft.com/office/drawing/2014/main" id="{A55767E1-0787-3C44-AC24-B0BC1F021AC9}"/>
              </a:ext>
            </a:extLst>
          </p:cNvPr>
          <p:cNvSpPr txBox="1">
            <a:spLocks/>
          </p:cNvSpPr>
          <p:nvPr/>
        </p:nvSpPr>
        <p:spPr>
          <a:xfrm>
            <a:off x="788482" y="9785635"/>
            <a:ext cx="6123288" cy="1438855"/>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600" b="1" dirty="0">
                <a:solidFill>
                  <a:schemeClr val="tx1"/>
                </a:solidFill>
                <a:latin typeface="Candara" panose="020E0502030303020204" pitchFamily="34" charset="0"/>
                <a:ea typeface="Open Sans Light" panose="020B0306030504020204" pitchFamily="34" charset="0"/>
                <a:cs typeface="Open Sans Light" panose="020B0306030504020204" pitchFamily="34" charset="0"/>
              </a:rPr>
              <a:t>Conversion of Single cycle thermal plants  to combine cycle thermal plants</a:t>
            </a:r>
          </a:p>
        </p:txBody>
      </p:sp>
      <p:sp>
        <p:nvSpPr>
          <p:cNvPr id="50" name="Subtitle 2">
            <a:extLst>
              <a:ext uri="{FF2B5EF4-FFF2-40B4-BE49-F238E27FC236}">
                <a16:creationId xmlns:a16="http://schemas.microsoft.com/office/drawing/2014/main" id="{61D1F3B7-A45A-D64C-9CFF-4239E5C23CD1}"/>
              </a:ext>
            </a:extLst>
          </p:cNvPr>
          <p:cNvSpPr txBox="1">
            <a:spLocks/>
          </p:cNvSpPr>
          <p:nvPr/>
        </p:nvSpPr>
        <p:spPr>
          <a:xfrm>
            <a:off x="7689983" y="10005213"/>
            <a:ext cx="4066720" cy="999697"/>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600" b="1" dirty="0">
                <a:solidFill>
                  <a:schemeClr val="tx1"/>
                </a:solidFill>
                <a:latin typeface="Candara" panose="020E0502030303020204" pitchFamily="34" charset="0"/>
                <a:ea typeface="Open Sans Light" panose="020B0306030504020204" pitchFamily="34" charset="0"/>
                <a:cs typeface="Open Sans Light" panose="020B0306030504020204" pitchFamily="34" charset="0"/>
              </a:rPr>
              <a:t>Zero Gas Flaring Policy</a:t>
            </a:r>
          </a:p>
        </p:txBody>
      </p:sp>
      <p:sp>
        <p:nvSpPr>
          <p:cNvPr id="53" name="Subtitle 2">
            <a:extLst>
              <a:ext uri="{FF2B5EF4-FFF2-40B4-BE49-F238E27FC236}">
                <a16:creationId xmlns:a16="http://schemas.microsoft.com/office/drawing/2014/main" id="{C8D85A8B-33F7-0542-8A6B-914431DA9694}"/>
              </a:ext>
            </a:extLst>
          </p:cNvPr>
          <p:cNvSpPr txBox="1">
            <a:spLocks/>
          </p:cNvSpPr>
          <p:nvPr/>
        </p:nvSpPr>
        <p:spPr>
          <a:xfrm>
            <a:off x="12383607" y="10229633"/>
            <a:ext cx="5004904" cy="55085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600" b="1" dirty="0">
                <a:solidFill>
                  <a:schemeClr val="tx1"/>
                </a:solidFill>
                <a:latin typeface="Candara" panose="020E0502030303020204" pitchFamily="34" charset="0"/>
                <a:ea typeface="Open Sans Light" panose="020B0306030504020204" pitchFamily="34" charset="0"/>
                <a:cs typeface="Open Sans Light" panose="020B0306030504020204" pitchFamily="34" charset="0"/>
              </a:rPr>
              <a:t>Shifting to e-mobility</a:t>
            </a:r>
          </a:p>
        </p:txBody>
      </p:sp>
      <p:sp>
        <p:nvSpPr>
          <p:cNvPr id="56" name="Subtitle 2">
            <a:extLst>
              <a:ext uri="{FF2B5EF4-FFF2-40B4-BE49-F238E27FC236}">
                <a16:creationId xmlns:a16="http://schemas.microsoft.com/office/drawing/2014/main" id="{08A8ED94-FC51-E441-89E2-F41E3F5083BA}"/>
              </a:ext>
            </a:extLst>
          </p:cNvPr>
          <p:cNvSpPr txBox="1">
            <a:spLocks/>
          </p:cNvSpPr>
          <p:nvPr/>
        </p:nvSpPr>
        <p:spPr>
          <a:xfrm>
            <a:off x="18166724" y="9791658"/>
            <a:ext cx="4066720" cy="1448538"/>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3600" b="1" dirty="0">
                <a:solidFill>
                  <a:schemeClr val="tx1"/>
                </a:solidFill>
                <a:latin typeface="Candara" panose="020E0502030303020204" pitchFamily="34" charset="0"/>
                <a:ea typeface="Open Sans Light" panose="020B0306030504020204" pitchFamily="34" charset="0"/>
                <a:cs typeface="Open Sans Light" panose="020B0306030504020204" pitchFamily="34" charset="0"/>
              </a:rPr>
              <a:t>Establishment of Ghana Petroleum Hub Corporation</a:t>
            </a:r>
          </a:p>
        </p:txBody>
      </p:sp>
      <p:sp>
        <p:nvSpPr>
          <p:cNvPr id="62" name="TextBox 61">
            <a:extLst>
              <a:ext uri="{FF2B5EF4-FFF2-40B4-BE49-F238E27FC236}">
                <a16:creationId xmlns:a16="http://schemas.microsoft.com/office/drawing/2014/main" id="{B597D50B-AF91-164A-AF39-B9BC9B8A95ED}"/>
              </a:ext>
            </a:extLst>
          </p:cNvPr>
          <p:cNvSpPr txBox="1"/>
          <p:nvPr/>
        </p:nvSpPr>
        <p:spPr>
          <a:xfrm>
            <a:off x="3415726" y="5436436"/>
            <a:ext cx="1184941" cy="1015663"/>
          </a:xfrm>
          <a:prstGeom prst="rect">
            <a:avLst/>
          </a:prstGeom>
          <a:noFill/>
        </p:spPr>
        <p:txBody>
          <a:bodyPr wrap="none" rtlCol="0" anchor="ctr">
            <a:spAutoFit/>
          </a:bodyPr>
          <a:lstStyle/>
          <a:p>
            <a:pPr algn="ctr"/>
            <a:r>
              <a:rPr lang="en-US" sz="6000" b="1" dirty="0">
                <a:solidFill>
                  <a:schemeClr val="bg1"/>
                </a:solidFill>
                <a:latin typeface="Poppins" pitchFamily="2" charset="77"/>
                <a:cs typeface="Poppins" pitchFamily="2" charset="77"/>
              </a:rPr>
              <a:t>08</a:t>
            </a:r>
          </a:p>
        </p:txBody>
      </p:sp>
      <p:sp>
        <p:nvSpPr>
          <p:cNvPr id="63" name="TextBox 62">
            <a:extLst>
              <a:ext uri="{FF2B5EF4-FFF2-40B4-BE49-F238E27FC236}">
                <a16:creationId xmlns:a16="http://schemas.microsoft.com/office/drawing/2014/main" id="{B4FD16EB-BCB4-9547-B3C3-639DEA5EC224}"/>
              </a:ext>
            </a:extLst>
          </p:cNvPr>
          <p:cNvSpPr txBox="1"/>
          <p:nvPr/>
        </p:nvSpPr>
        <p:spPr>
          <a:xfrm>
            <a:off x="8355706" y="5389773"/>
            <a:ext cx="1159293" cy="1015663"/>
          </a:xfrm>
          <a:prstGeom prst="rect">
            <a:avLst/>
          </a:prstGeom>
          <a:noFill/>
        </p:spPr>
        <p:txBody>
          <a:bodyPr wrap="none" rtlCol="0" anchor="ctr">
            <a:spAutoFit/>
          </a:bodyPr>
          <a:lstStyle/>
          <a:p>
            <a:pPr algn="ctr"/>
            <a:r>
              <a:rPr lang="en-US" sz="6000" b="1" dirty="0">
                <a:solidFill>
                  <a:schemeClr val="bg1"/>
                </a:solidFill>
                <a:latin typeface="Poppins" pitchFamily="2" charset="77"/>
                <a:cs typeface="Poppins" pitchFamily="2" charset="77"/>
              </a:rPr>
              <a:t>09</a:t>
            </a:r>
          </a:p>
        </p:txBody>
      </p:sp>
      <p:sp>
        <p:nvSpPr>
          <p:cNvPr id="64" name="TextBox 63">
            <a:extLst>
              <a:ext uri="{FF2B5EF4-FFF2-40B4-BE49-F238E27FC236}">
                <a16:creationId xmlns:a16="http://schemas.microsoft.com/office/drawing/2014/main" id="{929A1662-F742-2C4C-BC2C-C9D07EA65E30}"/>
              </a:ext>
            </a:extLst>
          </p:cNvPr>
          <p:cNvSpPr txBox="1"/>
          <p:nvPr/>
        </p:nvSpPr>
        <p:spPr>
          <a:xfrm>
            <a:off x="13296780" y="5436436"/>
            <a:ext cx="974947" cy="1015663"/>
          </a:xfrm>
          <a:prstGeom prst="rect">
            <a:avLst/>
          </a:prstGeom>
          <a:noFill/>
        </p:spPr>
        <p:txBody>
          <a:bodyPr wrap="none" rtlCol="0" anchor="ctr">
            <a:spAutoFit/>
          </a:bodyPr>
          <a:lstStyle/>
          <a:p>
            <a:pPr algn="ctr"/>
            <a:r>
              <a:rPr lang="en-US" sz="6000" b="1" dirty="0">
                <a:solidFill>
                  <a:schemeClr val="bg1"/>
                </a:solidFill>
                <a:latin typeface="Poppins" pitchFamily="2" charset="77"/>
                <a:cs typeface="Poppins" pitchFamily="2" charset="77"/>
              </a:rPr>
              <a:t>10</a:t>
            </a:r>
          </a:p>
        </p:txBody>
      </p:sp>
      <p:sp>
        <p:nvSpPr>
          <p:cNvPr id="65" name="TextBox 64">
            <a:extLst>
              <a:ext uri="{FF2B5EF4-FFF2-40B4-BE49-F238E27FC236}">
                <a16:creationId xmlns:a16="http://schemas.microsoft.com/office/drawing/2014/main" id="{88713766-2965-514D-84D4-D6CA8E446905}"/>
              </a:ext>
            </a:extLst>
          </p:cNvPr>
          <p:cNvSpPr txBox="1"/>
          <p:nvPr/>
        </p:nvSpPr>
        <p:spPr>
          <a:xfrm>
            <a:off x="18386274" y="5296731"/>
            <a:ext cx="761748" cy="1015663"/>
          </a:xfrm>
          <a:prstGeom prst="rect">
            <a:avLst/>
          </a:prstGeom>
          <a:noFill/>
        </p:spPr>
        <p:txBody>
          <a:bodyPr wrap="none" rtlCol="0" anchor="ctr">
            <a:spAutoFit/>
          </a:bodyPr>
          <a:lstStyle/>
          <a:p>
            <a:pPr algn="ctr"/>
            <a:r>
              <a:rPr lang="en-US" sz="6000" b="1" dirty="0">
                <a:solidFill>
                  <a:schemeClr val="bg1"/>
                </a:solidFill>
                <a:latin typeface="Poppins" pitchFamily="2" charset="77"/>
                <a:cs typeface="Poppins" pitchFamily="2" charset="77"/>
              </a:rPr>
              <a:t>11</a:t>
            </a:r>
          </a:p>
        </p:txBody>
      </p:sp>
      <p:sp>
        <p:nvSpPr>
          <p:cNvPr id="43" name="TextBox 42">
            <a:extLst>
              <a:ext uri="{FF2B5EF4-FFF2-40B4-BE49-F238E27FC236}">
                <a16:creationId xmlns:a16="http://schemas.microsoft.com/office/drawing/2014/main" id="{4DD52544-3890-4D7F-B00A-A289472813FC}"/>
              </a:ext>
            </a:extLst>
          </p:cNvPr>
          <p:cNvSpPr txBox="1"/>
          <p:nvPr/>
        </p:nvSpPr>
        <p:spPr>
          <a:xfrm>
            <a:off x="-251460" y="1120202"/>
            <a:ext cx="24629110" cy="1938992"/>
          </a:xfrm>
          <a:prstGeom prst="rect">
            <a:avLst/>
          </a:prstGeom>
          <a:noFill/>
        </p:spPr>
        <p:txBody>
          <a:bodyPr wrap="square" rtlCol="0">
            <a:spAutoFit/>
          </a:bodyPr>
          <a:lstStyle/>
          <a:p>
            <a:pPr algn="ctr"/>
            <a:r>
              <a:rPr lang="en-US" sz="6000" b="1" dirty="0">
                <a:solidFill>
                  <a:schemeClr val="accent6"/>
                </a:solidFill>
                <a:latin typeface="Bookman Old Style" panose="02050604050505020204" pitchFamily="18" charset="0"/>
                <a:cs typeface="Poppins" pitchFamily="2" charset="77"/>
              </a:rPr>
              <a:t>CURRENT ENERGY TRANSITION RELATED ACTIVITIES CONT’D </a:t>
            </a:r>
          </a:p>
        </p:txBody>
      </p:sp>
    </p:spTree>
    <p:extLst>
      <p:ext uri="{BB962C8B-B14F-4D97-AF65-F5344CB8AC3E}">
        <p14:creationId xmlns:p14="http://schemas.microsoft.com/office/powerpoint/2010/main" val="159007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randombar(horizontal)">
                                      <p:cBhvr>
                                        <p:cTn id="10" dur="500"/>
                                        <p:tgtEl>
                                          <p:spTgt spid="4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randombar(horizontal)">
                                      <p:cBhvr>
                                        <p:cTn id="13" dur="500"/>
                                        <p:tgtEl>
                                          <p:spTgt spid="5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randombar(horizontal)">
                                      <p:cBhvr>
                                        <p:cTn id="16" dur="500"/>
                                        <p:tgtEl>
                                          <p:spTgt spid="5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randombar(horizontal)">
                                      <p:cBhvr>
                                        <p:cTn id="19" dur="500"/>
                                        <p:tgtEl>
                                          <p:spTgt spid="5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randombar(horizontal)">
                                      <p:cBhvr>
                                        <p:cTn id="22" dur="500"/>
                                        <p:tgtEl>
                                          <p:spTgt spid="6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randombar(horizontal)">
                                      <p:cBhvr>
                                        <p:cTn id="25" dur="500"/>
                                        <p:tgtEl>
                                          <p:spTgt spid="6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randombar(horizontal)">
                                      <p:cBhvr>
                                        <p:cTn id="28" dur="500"/>
                                        <p:tgtEl>
                                          <p:spTgt spid="6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randombar(horizontal)">
                                      <p:cBhvr>
                                        <p:cTn id="3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0" grpId="0"/>
      <p:bldP spid="53" grpId="0"/>
      <p:bldP spid="56" grpId="0"/>
      <p:bldP spid="62" grpId="0"/>
      <p:bldP spid="63" grpId="0"/>
      <p:bldP spid="64" grpId="0"/>
      <p:bldP spid="6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A682A3-4C88-BA58-8437-DA245CFCD244}"/>
              </a:ext>
            </a:extLst>
          </p:cNvPr>
          <p:cNvSpPr txBox="1"/>
          <p:nvPr/>
        </p:nvSpPr>
        <p:spPr>
          <a:xfrm>
            <a:off x="875489" y="250561"/>
            <a:ext cx="22680250" cy="1015663"/>
          </a:xfrm>
          <a:prstGeom prst="rect">
            <a:avLst/>
          </a:prstGeom>
          <a:noFill/>
        </p:spPr>
        <p:txBody>
          <a:bodyPr wrap="square" rtlCol="0">
            <a:spAutoFit/>
          </a:bodyPr>
          <a:lstStyle/>
          <a:p>
            <a:pPr algn="ctr"/>
            <a:r>
              <a:rPr lang="en-US" sz="6000" b="1" dirty="0">
                <a:solidFill>
                  <a:schemeClr val="accent6"/>
                </a:solidFill>
                <a:latin typeface="Bookman Old Style" panose="02050604050505020204" pitchFamily="18" charset="0"/>
              </a:rPr>
              <a:t>SHORT TO MEDIUM TERM PLANS &amp; ACHIEVEMENTS</a:t>
            </a:r>
          </a:p>
        </p:txBody>
      </p:sp>
      <p:sp>
        <p:nvSpPr>
          <p:cNvPr id="3" name="TextBox 2">
            <a:extLst>
              <a:ext uri="{FF2B5EF4-FFF2-40B4-BE49-F238E27FC236}">
                <a16:creationId xmlns:a16="http://schemas.microsoft.com/office/drawing/2014/main" id="{0D71CF10-B2DE-0010-DA70-FB7ED07C73FF}"/>
              </a:ext>
            </a:extLst>
          </p:cNvPr>
          <p:cNvSpPr txBox="1"/>
          <p:nvPr/>
        </p:nvSpPr>
        <p:spPr>
          <a:xfrm>
            <a:off x="287279" y="1266224"/>
            <a:ext cx="24082546" cy="12280285"/>
          </a:xfrm>
          <a:prstGeom prst="rect">
            <a:avLst/>
          </a:prstGeom>
          <a:noFill/>
        </p:spPr>
        <p:txBody>
          <a:bodyPr wrap="square" rtlCol="0">
            <a:spAutoFit/>
          </a:bodyPr>
          <a:lstStyle/>
          <a:p>
            <a:pPr marL="571500" indent="-571500">
              <a:buFont typeface="Wingdings" panose="05000000000000000000" pitchFamily="2" charset="2"/>
              <a:buChar char="q"/>
            </a:pPr>
            <a:r>
              <a:rPr lang="en-US" sz="4400" dirty="0">
                <a:latin typeface="Bookman Old Style" panose="02050604050505020204" pitchFamily="18" charset="0"/>
              </a:rPr>
              <a:t>Collaborating with the Development Partners and ECOWAS to produce </a:t>
            </a:r>
            <a:r>
              <a:rPr lang="en-US" sz="4400" b="1" dirty="0">
                <a:solidFill>
                  <a:schemeClr val="accent6"/>
                </a:solidFill>
                <a:latin typeface="Bookman Old Style" panose="02050604050505020204" pitchFamily="18" charset="0"/>
              </a:rPr>
              <a:t>Green</a:t>
            </a:r>
            <a:r>
              <a:rPr lang="en-US" sz="4400" b="1" dirty="0">
                <a:solidFill>
                  <a:schemeClr val="accent6">
                    <a:lumMod val="75000"/>
                  </a:schemeClr>
                </a:solidFill>
                <a:latin typeface="Bookman Old Style" panose="02050604050505020204" pitchFamily="18" charset="0"/>
              </a:rPr>
              <a:t> </a:t>
            </a:r>
            <a:r>
              <a:rPr lang="en-US" sz="4400" b="1" dirty="0">
                <a:solidFill>
                  <a:schemeClr val="accent6"/>
                </a:solidFill>
                <a:latin typeface="Bookman Old Style" panose="02050604050505020204" pitchFamily="18" charset="0"/>
              </a:rPr>
              <a:t>Hydrogen</a:t>
            </a:r>
            <a:r>
              <a:rPr lang="en-US" sz="4400" dirty="0">
                <a:solidFill>
                  <a:schemeClr val="accent6">
                    <a:lumMod val="75000"/>
                  </a:schemeClr>
                </a:solidFill>
                <a:latin typeface="Bookman Old Style" panose="02050604050505020204" pitchFamily="18" charset="0"/>
              </a:rPr>
              <a:t> </a:t>
            </a:r>
            <a:r>
              <a:rPr lang="en-US" sz="4400" dirty="0">
                <a:latin typeface="Bookman Old Style" panose="02050604050505020204" pitchFamily="18" charset="0"/>
              </a:rPr>
              <a:t>as clean fuel</a:t>
            </a:r>
          </a:p>
          <a:p>
            <a:endParaRPr lang="en-US" sz="4400" dirty="0">
              <a:latin typeface="Bookman Old Style" panose="02050604050505020204" pitchFamily="18" charset="0"/>
            </a:endParaRPr>
          </a:p>
          <a:p>
            <a:pPr marL="571500" indent="-571500">
              <a:buFont typeface="Wingdings" panose="05000000000000000000" pitchFamily="2" charset="2"/>
              <a:buChar char="q"/>
            </a:pPr>
            <a:r>
              <a:rPr lang="en-US" sz="4400" dirty="0">
                <a:latin typeface="Bookman Old Style" panose="02050604050505020204" pitchFamily="18" charset="0"/>
              </a:rPr>
              <a:t>Regulation on road transportation of CNG completed to commence  the implementation of CNG as substitute fuel for public transportation</a:t>
            </a:r>
          </a:p>
          <a:p>
            <a:pPr marL="571500" indent="-571500">
              <a:buFont typeface="Wingdings" panose="05000000000000000000" pitchFamily="2" charset="2"/>
              <a:buChar char="q"/>
            </a:pPr>
            <a:endParaRPr lang="en-US" sz="4400" dirty="0">
              <a:latin typeface="Bookman Old Style" panose="02050604050505020204" pitchFamily="18" charset="0"/>
            </a:endParaRPr>
          </a:p>
          <a:p>
            <a:pPr marL="571500" indent="-571500">
              <a:buFont typeface="Wingdings" panose="05000000000000000000" pitchFamily="2" charset="2"/>
              <a:buChar char="q"/>
            </a:pPr>
            <a:r>
              <a:rPr lang="en-US" sz="4400" dirty="0">
                <a:latin typeface="Bookman Old Style" panose="02050604050505020204" pitchFamily="18" charset="0"/>
              </a:rPr>
              <a:t>Waived off taxes on the importation of </a:t>
            </a:r>
            <a:r>
              <a:rPr lang="en-US" sz="4400" b="1" dirty="0">
                <a:solidFill>
                  <a:schemeClr val="accent6"/>
                </a:solidFill>
                <a:latin typeface="Bookman Old Style" panose="02050604050505020204" pitchFamily="18" charset="0"/>
              </a:rPr>
              <a:t>Electric Vehicles</a:t>
            </a:r>
          </a:p>
          <a:p>
            <a:endParaRPr lang="en-US" sz="4400" b="1" dirty="0">
              <a:solidFill>
                <a:schemeClr val="accent6"/>
              </a:solidFill>
              <a:latin typeface="Bookman Old Style" panose="02050604050505020204" pitchFamily="18" charset="0"/>
            </a:endParaRPr>
          </a:p>
          <a:p>
            <a:pPr marL="571500" indent="-571500">
              <a:buFont typeface="Wingdings" panose="05000000000000000000" pitchFamily="2" charset="2"/>
              <a:buChar char="q"/>
            </a:pPr>
            <a:r>
              <a:rPr lang="en-US" sz="4400" dirty="0">
                <a:latin typeface="Bookman Old Style" panose="02050604050505020204" pitchFamily="18" charset="0"/>
              </a:rPr>
              <a:t>National electric vehicle policy developed</a:t>
            </a:r>
          </a:p>
          <a:p>
            <a:pPr marL="571500" indent="-571500">
              <a:buFont typeface="Wingdings" panose="05000000000000000000" pitchFamily="2" charset="2"/>
              <a:buChar char="q"/>
            </a:pPr>
            <a:r>
              <a:rPr lang="en-US" sz="4400" dirty="0">
                <a:latin typeface="Bookman Old Style" panose="02050604050505020204" pitchFamily="18" charset="0"/>
              </a:rPr>
              <a:t>Aggressively increasing Renewable Energy Penetration through SREP and NET-METERING </a:t>
            </a:r>
            <a:r>
              <a:rPr lang="en-US" sz="4400" dirty="0" err="1">
                <a:latin typeface="Bookman Old Style" panose="02050604050505020204" pitchFamily="18" charset="0"/>
              </a:rPr>
              <a:t>programme</a:t>
            </a:r>
            <a:r>
              <a:rPr lang="en-US" sz="4400" dirty="0">
                <a:latin typeface="Bookman Old Style" panose="02050604050505020204" pitchFamily="18" charset="0"/>
              </a:rPr>
              <a:t>.</a:t>
            </a:r>
          </a:p>
          <a:p>
            <a:pPr marL="571500" indent="-571500">
              <a:buFont typeface="Wingdings" panose="05000000000000000000" pitchFamily="2" charset="2"/>
              <a:buChar char="q"/>
            </a:pPr>
            <a:endParaRPr lang="en-US" sz="4400" dirty="0">
              <a:latin typeface="Bookman Old Style" panose="02050604050505020204" pitchFamily="18" charset="0"/>
            </a:endParaRPr>
          </a:p>
          <a:p>
            <a:pPr marL="571500" indent="-571500">
              <a:buFont typeface="Wingdings" panose="05000000000000000000" pitchFamily="2" charset="2"/>
              <a:buChar char="q"/>
            </a:pPr>
            <a:r>
              <a:rPr lang="en-US" sz="4400" dirty="0">
                <a:latin typeface="Bookman Old Style" panose="02050604050505020204" pitchFamily="18" charset="0"/>
              </a:rPr>
              <a:t>Dialogue on Bioethanol fuel blending has commenced with the NPA and its stakeholders</a:t>
            </a:r>
          </a:p>
          <a:p>
            <a:endParaRPr lang="en-US" sz="4400" dirty="0">
              <a:latin typeface="Bookman Old Style" panose="02050604050505020204" pitchFamily="18" charset="0"/>
            </a:endParaRPr>
          </a:p>
          <a:p>
            <a:pPr marL="571500" indent="-571500">
              <a:buFont typeface="Wingdings" panose="05000000000000000000" pitchFamily="2" charset="2"/>
              <a:buChar char="q"/>
            </a:pPr>
            <a:r>
              <a:rPr lang="en-US" sz="4400" dirty="0">
                <a:latin typeface="Bookman Old Style" panose="02050604050505020204" pitchFamily="18" charset="0"/>
              </a:rPr>
              <a:t>Carbon capture technology also aggressively being perused</a:t>
            </a:r>
          </a:p>
          <a:p>
            <a:pPr marL="571500" indent="-571500">
              <a:buFont typeface="Wingdings" panose="05000000000000000000" pitchFamily="2" charset="2"/>
              <a:buChar char="q"/>
            </a:pPr>
            <a:endParaRPr lang="en-US" sz="4400" dirty="0">
              <a:latin typeface="Bookman Old Style" panose="02050604050505020204" pitchFamily="18" charset="0"/>
            </a:endParaRPr>
          </a:p>
          <a:p>
            <a:pPr marL="571500" indent="-571500">
              <a:buFont typeface="Wingdings" panose="05000000000000000000" pitchFamily="2" charset="2"/>
              <a:buChar char="q"/>
            </a:pPr>
            <a:r>
              <a:rPr lang="en-US" sz="4400" dirty="0">
                <a:latin typeface="Bookman Old Style" panose="02050604050505020204" pitchFamily="18" charset="0"/>
              </a:rPr>
              <a:t>Ghana supports other African countries to develop their own Energy Transition Plan</a:t>
            </a:r>
          </a:p>
        </p:txBody>
      </p:sp>
    </p:spTree>
    <p:extLst>
      <p:ext uri="{BB962C8B-B14F-4D97-AF65-F5344CB8AC3E}">
        <p14:creationId xmlns:p14="http://schemas.microsoft.com/office/powerpoint/2010/main" val="11748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 calcmode="lin" valueType="num">
                                      <p:cBhvr additive="base">
                                        <p:cTn id="4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 calcmode="lin" valueType="num">
                                      <p:cBhvr additive="base">
                                        <p:cTn id="4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C17B52-B0F9-20AC-57A8-87C03ABA3007}"/>
              </a:ext>
            </a:extLst>
          </p:cNvPr>
          <p:cNvSpPr txBox="1"/>
          <p:nvPr/>
        </p:nvSpPr>
        <p:spPr>
          <a:xfrm>
            <a:off x="1776121" y="4572863"/>
            <a:ext cx="20215199" cy="2554545"/>
          </a:xfrm>
          <a:prstGeom prst="rect">
            <a:avLst/>
          </a:prstGeom>
          <a:noFill/>
        </p:spPr>
        <p:txBody>
          <a:bodyPr wrap="square" rtlCol="0">
            <a:spAutoFit/>
          </a:bodyPr>
          <a:lstStyle/>
          <a:p>
            <a:pPr algn="ctr"/>
            <a:r>
              <a:rPr lang="en-US" sz="8000" b="1" dirty="0">
                <a:latin typeface="Bookman Old Style" panose="02050604050505020204" pitchFamily="18" charset="0"/>
              </a:rPr>
              <a:t>MEDIUM TO LONG TERM PROJECTS IMPLEMENTATION AND PLANS</a:t>
            </a:r>
          </a:p>
        </p:txBody>
      </p:sp>
    </p:spTree>
    <p:extLst>
      <p:ext uri="{BB962C8B-B14F-4D97-AF65-F5344CB8AC3E}">
        <p14:creationId xmlns:p14="http://schemas.microsoft.com/office/powerpoint/2010/main" val="3535744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Chart 42">
            <a:extLst>
              <a:ext uri="{FF2B5EF4-FFF2-40B4-BE49-F238E27FC236}">
                <a16:creationId xmlns:a16="http://schemas.microsoft.com/office/drawing/2014/main" id="{76D1C5E8-D39E-8FA2-765B-B9F8AE5CF604}"/>
              </a:ext>
            </a:extLst>
          </p:cNvPr>
          <p:cNvGraphicFramePr/>
          <p:nvPr/>
        </p:nvGraphicFramePr>
        <p:xfrm>
          <a:off x="566236" y="421278"/>
          <a:ext cx="23524774" cy="12503545"/>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7">
            <a:extLst>
              <a:ext uri="{FF2B5EF4-FFF2-40B4-BE49-F238E27FC236}">
                <a16:creationId xmlns:a16="http://schemas.microsoft.com/office/drawing/2014/main" id="{C2107462-3D74-BB14-5DF3-4AEABA553CB5}"/>
              </a:ext>
            </a:extLst>
          </p:cNvPr>
          <p:cNvSpPr>
            <a:spLocks noChangeArrowheads="1"/>
          </p:cNvSpPr>
          <p:nvPr/>
        </p:nvSpPr>
        <p:spPr bwMode="auto">
          <a:xfrm>
            <a:off x="3175" y="45674"/>
            <a:ext cx="184682" cy="369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1800"/>
          </a:p>
        </p:txBody>
      </p:sp>
      <p:sp>
        <p:nvSpPr>
          <p:cNvPr id="14" name="Rectangle 13">
            <a:extLst>
              <a:ext uri="{FF2B5EF4-FFF2-40B4-BE49-F238E27FC236}">
                <a16:creationId xmlns:a16="http://schemas.microsoft.com/office/drawing/2014/main" id="{7421C8B1-CFAD-8AFB-948A-0BFCE6ADFFC0}"/>
              </a:ext>
            </a:extLst>
          </p:cNvPr>
          <p:cNvSpPr>
            <a:spLocks noChangeArrowheads="1"/>
          </p:cNvSpPr>
          <p:nvPr/>
        </p:nvSpPr>
        <p:spPr bwMode="auto">
          <a:xfrm>
            <a:off x="3175" y="274215"/>
            <a:ext cx="184682" cy="369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1800"/>
          </a:p>
        </p:txBody>
      </p:sp>
      <p:sp>
        <p:nvSpPr>
          <p:cNvPr id="16" name="Text Box 1">
            <a:extLst>
              <a:ext uri="{FF2B5EF4-FFF2-40B4-BE49-F238E27FC236}">
                <a16:creationId xmlns:a16="http://schemas.microsoft.com/office/drawing/2014/main" id="{FE669C7B-E783-51C9-5B73-443CE10A65A8}"/>
              </a:ext>
            </a:extLst>
          </p:cNvPr>
          <p:cNvSpPr txBox="1"/>
          <p:nvPr/>
        </p:nvSpPr>
        <p:spPr>
          <a:xfrm>
            <a:off x="3387974" y="782270"/>
            <a:ext cx="3883602" cy="1457260"/>
          </a:xfrm>
          <a:prstGeom prst="roundRect">
            <a:avLst/>
          </a:prstGeom>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23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New sales of household electrical appliances are best in class</a:t>
            </a:r>
            <a:endParaRPr lang="en-US" sz="2399" b="1" dirty="0">
              <a:solidFill>
                <a:schemeClr val="bg1"/>
              </a:solidFill>
              <a:ea typeface="Calibri" panose="020F0502020204030204" pitchFamily="34" charset="0"/>
              <a:cs typeface="Times New Roman" panose="02020603050405020304" pitchFamily="18" charset="0"/>
            </a:endParaRPr>
          </a:p>
        </p:txBody>
      </p:sp>
      <p:sp>
        <p:nvSpPr>
          <p:cNvPr id="21" name="Text Box 1">
            <a:extLst>
              <a:ext uri="{FF2B5EF4-FFF2-40B4-BE49-F238E27FC236}">
                <a16:creationId xmlns:a16="http://schemas.microsoft.com/office/drawing/2014/main" id="{BFECC672-D3C3-4784-59D0-CED69AB7EA5D}"/>
              </a:ext>
            </a:extLst>
          </p:cNvPr>
          <p:cNvSpPr txBox="1"/>
          <p:nvPr/>
        </p:nvSpPr>
        <p:spPr>
          <a:xfrm>
            <a:off x="10356697" y="12682726"/>
            <a:ext cx="4865374" cy="936830"/>
          </a:xfrm>
          <a:prstGeom prst="roundRect">
            <a:avLst/>
          </a:prstGeom>
          <a:solidFill>
            <a:schemeClr val="accent6">
              <a:lumMod val="20000"/>
              <a:lumOff val="80000"/>
            </a:schemeClr>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2399"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Carbon capture technology introduced in Gas thermal plants</a:t>
            </a:r>
            <a:endParaRPr lang="en-US" sz="2399" b="1" dirty="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DA6EC8A3-EEF1-650E-BC2E-405A65E6FB75}"/>
              </a:ext>
            </a:extLst>
          </p:cNvPr>
          <p:cNvSpPr txBox="1"/>
          <p:nvPr/>
        </p:nvSpPr>
        <p:spPr>
          <a:xfrm>
            <a:off x="4128400" y="118454"/>
            <a:ext cx="1861585" cy="769313"/>
          </a:xfrm>
          <a:prstGeom prst="rect">
            <a:avLst/>
          </a:prstGeom>
          <a:noFill/>
        </p:spPr>
        <p:txBody>
          <a:bodyPr wrap="square" rtlCol="0">
            <a:spAutoFit/>
          </a:bodyPr>
          <a:lstStyle/>
          <a:p>
            <a:r>
              <a:rPr lang="en-US" sz="4399" b="1" dirty="0"/>
              <a:t>2030</a:t>
            </a:r>
          </a:p>
        </p:txBody>
      </p:sp>
      <p:sp>
        <p:nvSpPr>
          <p:cNvPr id="23" name="TextBox 22">
            <a:extLst>
              <a:ext uri="{FF2B5EF4-FFF2-40B4-BE49-F238E27FC236}">
                <a16:creationId xmlns:a16="http://schemas.microsoft.com/office/drawing/2014/main" id="{AC43B8EF-337A-1297-BBF9-139702E9DBF4}"/>
              </a:ext>
            </a:extLst>
          </p:cNvPr>
          <p:cNvSpPr txBox="1"/>
          <p:nvPr/>
        </p:nvSpPr>
        <p:spPr>
          <a:xfrm>
            <a:off x="9371092" y="114721"/>
            <a:ext cx="1861585" cy="769313"/>
          </a:xfrm>
          <a:prstGeom prst="rect">
            <a:avLst/>
          </a:prstGeom>
          <a:noFill/>
        </p:spPr>
        <p:txBody>
          <a:bodyPr wrap="square" rtlCol="0">
            <a:spAutoFit/>
          </a:bodyPr>
          <a:lstStyle/>
          <a:p>
            <a:r>
              <a:rPr lang="en-US" sz="4399" b="1" dirty="0"/>
              <a:t>2040</a:t>
            </a:r>
          </a:p>
        </p:txBody>
      </p:sp>
      <p:sp>
        <p:nvSpPr>
          <p:cNvPr id="26" name="TextBox 25">
            <a:extLst>
              <a:ext uri="{FF2B5EF4-FFF2-40B4-BE49-F238E27FC236}">
                <a16:creationId xmlns:a16="http://schemas.microsoft.com/office/drawing/2014/main" id="{3F9FB18B-1627-4C89-D05D-3564EB5804F4}"/>
              </a:ext>
            </a:extLst>
          </p:cNvPr>
          <p:cNvSpPr txBox="1"/>
          <p:nvPr/>
        </p:nvSpPr>
        <p:spPr>
          <a:xfrm>
            <a:off x="15040288" y="156309"/>
            <a:ext cx="1795408" cy="769313"/>
          </a:xfrm>
          <a:prstGeom prst="rect">
            <a:avLst/>
          </a:prstGeom>
          <a:noFill/>
        </p:spPr>
        <p:txBody>
          <a:bodyPr wrap="square" rtlCol="0">
            <a:spAutoFit/>
          </a:bodyPr>
          <a:lstStyle/>
          <a:p>
            <a:r>
              <a:rPr lang="en-US" sz="4399" b="1" dirty="0"/>
              <a:t>2050</a:t>
            </a:r>
          </a:p>
        </p:txBody>
      </p:sp>
      <p:sp>
        <p:nvSpPr>
          <p:cNvPr id="29" name="Text Box 1">
            <a:extLst>
              <a:ext uri="{FF2B5EF4-FFF2-40B4-BE49-F238E27FC236}">
                <a16:creationId xmlns:a16="http://schemas.microsoft.com/office/drawing/2014/main" id="{5D76243F-4164-3DB5-46C5-7F4A1CEE98AD}"/>
              </a:ext>
            </a:extLst>
          </p:cNvPr>
          <p:cNvSpPr txBox="1"/>
          <p:nvPr/>
        </p:nvSpPr>
        <p:spPr>
          <a:xfrm>
            <a:off x="13981929" y="3164153"/>
            <a:ext cx="5322138" cy="1153907"/>
          </a:xfrm>
          <a:prstGeom prst="roundRect">
            <a:avLst/>
          </a:prstGeom>
          <a:solidFill>
            <a:srgbClr val="8497B0"/>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23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More than 90% of household electrical appliances are best in class</a:t>
            </a:r>
          </a:p>
        </p:txBody>
      </p:sp>
      <p:sp>
        <p:nvSpPr>
          <p:cNvPr id="30" name="Text Box 1">
            <a:extLst>
              <a:ext uri="{FF2B5EF4-FFF2-40B4-BE49-F238E27FC236}">
                <a16:creationId xmlns:a16="http://schemas.microsoft.com/office/drawing/2014/main" id="{4D0E68E7-5FB3-A969-A657-70DFE5817A1C}"/>
              </a:ext>
            </a:extLst>
          </p:cNvPr>
          <p:cNvSpPr txBox="1"/>
          <p:nvPr/>
        </p:nvSpPr>
        <p:spPr>
          <a:xfrm>
            <a:off x="14832741" y="4428008"/>
            <a:ext cx="4140709" cy="906674"/>
          </a:xfrm>
          <a:prstGeom prst="roundRect">
            <a:avLst/>
          </a:prstGeom>
          <a:solidFill>
            <a:srgbClr val="8497B0"/>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2399" b="1" dirty="0">
                <a:solidFill>
                  <a:schemeClr val="bg1"/>
                </a:solidFill>
                <a:latin typeface="Times New Roman" panose="02020603050405020304" pitchFamily="18" charset="0"/>
                <a:ea typeface="Calibri" panose="020F0502020204030204" pitchFamily="34" charset="0"/>
              </a:rPr>
              <a:t>More than 70% road vehicles are EVs and H</a:t>
            </a:r>
            <a:r>
              <a:rPr lang="en-US" sz="2399" b="1" baseline="-25000" dirty="0">
                <a:solidFill>
                  <a:schemeClr val="bg1"/>
                </a:solidFill>
                <a:latin typeface="Times New Roman" panose="02020603050405020304" pitchFamily="18" charset="0"/>
                <a:ea typeface="Calibri" panose="020F0502020204030204" pitchFamily="34" charset="0"/>
              </a:rPr>
              <a:t>2</a:t>
            </a:r>
          </a:p>
        </p:txBody>
      </p:sp>
      <p:sp>
        <p:nvSpPr>
          <p:cNvPr id="33" name="Text Box 1">
            <a:extLst>
              <a:ext uri="{FF2B5EF4-FFF2-40B4-BE49-F238E27FC236}">
                <a16:creationId xmlns:a16="http://schemas.microsoft.com/office/drawing/2014/main" id="{D595AFB8-BF6E-EB7B-A278-07BA5FB89C59}"/>
              </a:ext>
            </a:extLst>
          </p:cNvPr>
          <p:cNvSpPr txBox="1"/>
          <p:nvPr/>
        </p:nvSpPr>
        <p:spPr>
          <a:xfrm>
            <a:off x="20004587" y="4747232"/>
            <a:ext cx="4140711" cy="906674"/>
          </a:xfrm>
          <a:prstGeom prst="roundRect">
            <a:avLst/>
          </a:prstGeom>
          <a:solidFill>
            <a:schemeClr val="bg1">
              <a:lumMod val="65000"/>
            </a:schemeClr>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23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Net-zero emission in electricity generation in mid-60s</a:t>
            </a:r>
          </a:p>
        </p:txBody>
      </p:sp>
      <p:sp>
        <p:nvSpPr>
          <p:cNvPr id="37" name="TextBox 36">
            <a:extLst>
              <a:ext uri="{FF2B5EF4-FFF2-40B4-BE49-F238E27FC236}">
                <a16:creationId xmlns:a16="http://schemas.microsoft.com/office/drawing/2014/main" id="{85D101B1-9B43-2E5D-1A33-494C01096DD9}"/>
              </a:ext>
            </a:extLst>
          </p:cNvPr>
          <p:cNvSpPr txBox="1"/>
          <p:nvPr/>
        </p:nvSpPr>
        <p:spPr>
          <a:xfrm>
            <a:off x="21053363" y="156307"/>
            <a:ext cx="1861585" cy="769313"/>
          </a:xfrm>
          <a:prstGeom prst="rect">
            <a:avLst/>
          </a:prstGeom>
          <a:noFill/>
        </p:spPr>
        <p:txBody>
          <a:bodyPr wrap="square" rtlCol="0">
            <a:spAutoFit/>
          </a:bodyPr>
          <a:lstStyle/>
          <a:p>
            <a:r>
              <a:rPr lang="en-US" sz="4399" b="1" dirty="0"/>
              <a:t>2070</a:t>
            </a:r>
          </a:p>
        </p:txBody>
      </p:sp>
      <p:sp>
        <p:nvSpPr>
          <p:cNvPr id="38" name="Text Box 1">
            <a:extLst>
              <a:ext uri="{FF2B5EF4-FFF2-40B4-BE49-F238E27FC236}">
                <a16:creationId xmlns:a16="http://schemas.microsoft.com/office/drawing/2014/main" id="{F0D31922-EDF9-D9DC-3113-323FCF559BFE}"/>
              </a:ext>
            </a:extLst>
          </p:cNvPr>
          <p:cNvSpPr txBox="1"/>
          <p:nvPr/>
        </p:nvSpPr>
        <p:spPr>
          <a:xfrm>
            <a:off x="19714538" y="989983"/>
            <a:ext cx="4489459" cy="1127468"/>
          </a:xfrm>
          <a:prstGeom prst="roundRect">
            <a:avLst/>
          </a:prstGeom>
          <a:solidFill>
            <a:srgbClr val="4472C4"/>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23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More than 70% of rural households use LPG for cooking</a:t>
            </a:r>
          </a:p>
        </p:txBody>
      </p:sp>
      <p:sp>
        <p:nvSpPr>
          <p:cNvPr id="39" name="Text Box 1">
            <a:extLst>
              <a:ext uri="{FF2B5EF4-FFF2-40B4-BE49-F238E27FC236}">
                <a16:creationId xmlns:a16="http://schemas.microsoft.com/office/drawing/2014/main" id="{7BFAD2F4-32EE-C8AC-A9BE-7E11F9658372}"/>
              </a:ext>
            </a:extLst>
          </p:cNvPr>
          <p:cNvSpPr txBox="1"/>
          <p:nvPr/>
        </p:nvSpPr>
        <p:spPr>
          <a:xfrm>
            <a:off x="20004589" y="2276457"/>
            <a:ext cx="4140711" cy="1347805"/>
          </a:xfrm>
          <a:prstGeom prst="roundRect">
            <a:avLst/>
          </a:prstGeom>
          <a:solidFill>
            <a:srgbClr val="00B0F0"/>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23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More than 98% of all appliances and cooling systems are best in class</a:t>
            </a:r>
          </a:p>
        </p:txBody>
      </p:sp>
      <p:sp>
        <p:nvSpPr>
          <p:cNvPr id="41" name="Text Box 1">
            <a:extLst>
              <a:ext uri="{FF2B5EF4-FFF2-40B4-BE49-F238E27FC236}">
                <a16:creationId xmlns:a16="http://schemas.microsoft.com/office/drawing/2014/main" id="{1BDD4C15-5987-6228-9C36-03BAE340AF10}"/>
              </a:ext>
            </a:extLst>
          </p:cNvPr>
          <p:cNvSpPr txBox="1"/>
          <p:nvPr/>
        </p:nvSpPr>
        <p:spPr>
          <a:xfrm>
            <a:off x="19950301" y="3778664"/>
            <a:ext cx="4140709" cy="906674"/>
          </a:xfrm>
          <a:prstGeom prst="roundRect">
            <a:avLst/>
          </a:prstGeom>
          <a:solidFill>
            <a:srgbClr val="8497B0"/>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2399" b="1" dirty="0">
                <a:solidFill>
                  <a:schemeClr val="bg1"/>
                </a:solidFill>
                <a:latin typeface="Times New Roman" panose="02020603050405020304" pitchFamily="18" charset="0"/>
                <a:ea typeface="Calibri" panose="020F0502020204030204" pitchFamily="34" charset="0"/>
              </a:rPr>
              <a:t>All road and rail mobility are electricity and H</a:t>
            </a:r>
            <a:r>
              <a:rPr lang="en-US" sz="2399" b="1" baseline="-25000" dirty="0">
                <a:solidFill>
                  <a:schemeClr val="bg1"/>
                </a:solidFill>
                <a:latin typeface="Times New Roman" panose="02020603050405020304" pitchFamily="18" charset="0"/>
                <a:ea typeface="Calibri" panose="020F0502020204030204" pitchFamily="34" charset="0"/>
              </a:rPr>
              <a:t>2</a:t>
            </a:r>
            <a:r>
              <a:rPr lang="en-US" sz="2399" b="1" dirty="0">
                <a:solidFill>
                  <a:schemeClr val="bg1"/>
                </a:solidFill>
                <a:latin typeface="Times New Roman" panose="02020603050405020304" pitchFamily="18" charset="0"/>
                <a:ea typeface="Calibri" panose="020F0502020204030204" pitchFamily="34" charset="0"/>
              </a:rPr>
              <a:t> fueled</a:t>
            </a:r>
          </a:p>
        </p:txBody>
      </p:sp>
      <p:sp>
        <p:nvSpPr>
          <p:cNvPr id="31" name="Text Box 1">
            <a:extLst>
              <a:ext uri="{FF2B5EF4-FFF2-40B4-BE49-F238E27FC236}">
                <a16:creationId xmlns:a16="http://schemas.microsoft.com/office/drawing/2014/main" id="{686A585E-9E2F-B886-A770-8A5330C3534F}"/>
              </a:ext>
            </a:extLst>
          </p:cNvPr>
          <p:cNvSpPr txBox="1"/>
          <p:nvPr/>
        </p:nvSpPr>
        <p:spPr>
          <a:xfrm>
            <a:off x="187857" y="12056437"/>
            <a:ext cx="6570538" cy="980235"/>
          </a:xfrm>
          <a:prstGeom prst="roundRect">
            <a:avLst/>
          </a:prstGeom>
          <a:solidFill>
            <a:schemeClr val="accent6">
              <a:lumMod val="20000"/>
              <a:lumOff val="80000"/>
            </a:schemeClr>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2399"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Minimum of 30% Renewable Energy (</a:t>
            </a:r>
            <a:r>
              <a:rPr lang="en-US" sz="2399"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10% - Solar and Wind</a:t>
            </a:r>
            <a:r>
              <a:rPr lang="en-US" sz="2399"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in the electricity generation mix </a:t>
            </a:r>
            <a:endParaRPr lang="en-US" sz="2399" b="1" dirty="0">
              <a:ea typeface="Calibri" panose="020F0502020204030204" pitchFamily="34" charset="0"/>
              <a:cs typeface="Times New Roman" panose="02020603050405020304" pitchFamily="18" charset="0"/>
            </a:endParaRPr>
          </a:p>
        </p:txBody>
      </p:sp>
      <p:sp>
        <p:nvSpPr>
          <p:cNvPr id="32" name="Text Box 1">
            <a:extLst>
              <a:ext uri="{FF2B5EF4-FFF2-40B4-BE49-F238E27FC236}">
                <a16:creationId xmlns:a16="http://schemas.microsoft.com/office/drawing/2014/main" id="{3181F391-FE64-9A8D-AF27-7C5B62E3A475}"/>
              </a:ext>
            </a:extLst>
          </p:cNvPr>
          <p:cNvSpPr txBox="1"/>
          <p:nvPr/>
        </p:nvSpPr>
        <p:spPr>
          <a:xfrm>
            <a:off x="17469259" y="12705019"/>
            <a:ext cx="6824684" cy="936828"/>
          </a:xfrm>
          <a:prstGeom prst="roundRect">
            <a:avLst/>
          </a:prstGeom>
          <a:solidFill>
            <a:schemeClr val="accent6">
              <a:lumMod val="20000"/>
              <a:lumOff val="80000"/>
            </a:schemeClr>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2399"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Renewable, Nuclear and Carbon-Capture Gas-to-Power technology in the electricity generation mix</a:t>
            </a:r>
            <a:endParaRPr lang="en-US" sz="2399" b="1" dirty="0">
              <a:ea typeface="Calibri" panose="020F0502020204030204" pitchFamily="34" charset="0"/>
              <a:cs typeface="Times New Roman" panose="02020603050405020304" pitchFamily="18" charset="0"/>
            </a:endParaRPr>
          </a:p>
        </p:txBody>
      </p:sp>
      <p:sp>
        <p:nvSpPr>
          <p:cNvPr id="34" name="Text Box 1">
            <a:extLst>
              <a:ext uri="{FF2B5EF4-FFF2-40B4-BE49-F238E27FC236}">
                <a16:creationId xmlns:a16="http://schemas.microsoft.com/office/drawing/2014/main" id="{166F8C37-A4A1-C5D7-9B58-8B4F63363B92}"/>
              </a:ext>
            </a:extLst>
          </p:cNvPr>
          <p:cNvSpPr txBox="1"/>
          <p:nvPr/>
        </p:nvSpPr>
        <p:spPr>
          <a:xfrm>
            <a:off x="3430820" y="13124501"/>
            <a:ext cx="6266657" cy="473045"/>
          </a:xfrm>
          <a:prstGeom prst="roundRect">
            <a:avLst/>
          </a:prstGeom>
          <a:solidFill>
            <a:schemeClr val="accent6">
              <a:lumMod val="20000"/>
              <a:lumOff val="80000"/>
            </a:schemeClr>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2399"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Nuclear Energy introduced in Generation Mix</a:t>
            </a:r>
            <a:endParaRPr lang="en-US" sz="2399" b="1" dirty="0">
              <a:ea typeface="Calibri" panose="020F0502020204030204" pitchFamily="34" charset="0"/>
              <a:cs typeface="Times New Roman" panose="02020603050405020304" pitchFamily="18" charset="0"/>
            </a:endParaRPr>
          </a:p>
        </p:txBody>
      </p:sp>
      <p:sp>
        <p:nvSpPr>
          <p:cNvPr id="35" name="Text Box 1">
            <a:extLst>
              <a:ext uri="{FF2B5EF4-FFF2-40B4-BE49-F238E27FC236}">
                <a16:creationId xmlns:a16="http://schemas.microsoft.com/office/drawing/2014/main" id="{1A0F423B-5861-8811-43EF-A7EA050B21BC}"/>
              </a:ext>
            </a:extLst>
          </p:cNvPr>
          <p:cNvSpPr txBox="1"/>
          <p:nvPr/>
        </p:nvSpPr>
        <p:spPr>
          <a:xfrm>
            <a:off x="18589001" y="9736263"/>
            <a:ext cx="4928723" cy="817563"/>
          </a:xfrm>
          <a:prstGeom prst="roundRect">
            <a:avLst/>
          </a:prstGeom>
          <a:noFill/>
          <a:ln w="3175">
            <a:solidFill>
              <a:schemeClr val="tx1"/>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31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180 Mt CO</a:t>
            </a:r>
            <a:r>
              <a:rPr lang="en-US" sz="3199" b="1"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en-US" sz="31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-eq Avoided</a:t>
            </a:r>
          </a:p>
          <a:p>
            <a:pPr>
              <a:lnSpc>
                <a:spcPct val="107000"/>
              </a:lnSpc>
              <a:spcAft>
                <a:spcPts val="800"/>
              </a:spcAft>
            </a:pPr>
            <a:endParaRPr lang="en-US" sz="31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Text Box 1">
            <a:extLst>
              <a:ext uri="{FF2B5EF4-FFF2-40B4-BE49-F238E27FC236}">
                <a16:creationId xmlns:a16="http://schemas.microsoft.com/office/drawing/2014/main" id="{48B40C1A-6980-F1B7-A578-FE309985069D}"/>
              </a:ext>
            </a:extLst>
          </p:cNvPr>
          <p:cNvSpPr txBox="1"/>
          <p:nvPr/>
        </p:nvSpPr>
        <p:spPr>
          <a:xfrm>
            <a:off x="13169724" y="9247134"/>
            <a:ext cx="4667434" cy="817563"/>
          </a:xfrm>
          <a:prstGeom prst="roundRect">
            <a:avLst/>
          </a:prstGeom>
          <a:noFill/>
          <a:ln w="3175">
            <a:solidFill>
              <a:schemeClr val="tx1"/>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31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85 Mt CO</a:t>
            </a:r>
            <a:r>
              <a:rPr lang="en-US" sz="3199" b="1"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en-US" sz="31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-eq Avoided</a:t>
            </a:r>
          </a:p>
          <a:p>
            <a:pPr>
              <a:lnSpc>
                <a:spcPct val="107000"/>
              </a:lnSpc>
              <a:spcAft>
                <a:spcPts val="800"/>
              </a:spcAft>
            </a:pPr>
            <a:endParaRPr lang="en-US" sz="31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 Box 1">
            <a:extLst>
              <a:ext uri="{FF2B5EF4-FFF2-40B4-BE49-F238E27FC236}">
                <a16:creationId xmlns:a16="http://schemas.microsoft.com/office/drawing/2014/main" id="{8060D479-79A9-39B6-5C16-E39DD132D570}"/>
              </a:ext>
            </a:extLst>
          </p:cNvPr>
          <p:cNvSpPr txBox="1"/>
          <p:nvPr/>
        </p:nvSpPr>
        <p:spPr>
          <a:xfrm>
            <a:off x="19950300" y="5788565"/>
            <a:ext cx="4140711" cy="906674"/>
          </a:xfrm>
          <a:prstGeom prst="roundRect">
            <a:avLst/>
          </a:prstGeom>
          <a:solidFill>
            <a:schemeClr val="bg1">
              <a:lumMod val="65000"/>
            </a:schemeClr>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1600"/>
              </a:spcAft>
            </a:pPr>
            <a:r>
              <a:rPr lang="en-US" sz="23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20% of electricity generation capacity is RE</a:t>
            </a:r>
            <a:endParaRPr lang="en-US" sz="2399" b="1" dirty="0">
              <a:solidFill>
                <a:schemeClr val="bg1"/>
              </a:solidFill>
              <a:ea typeface="Calibri" panose="020F0502020204030204" pitchFamily="34" charset="0"/>
              <a:cs typeface="Times New Roman" panose="02020603050405020304" pitchFamily="18" charset="0"/>
            </a:endParaRPr>
          </a:p>
        </p:txBody>
      </p:sp>
      <p:sp>
        <p:nvSpPr>
          <p:cNvPr id="46" name="Text Box 1">
            <a:extLst>
              <a:ext uri="{FF2B5EF4-FFF2-40B4-BE49-F238E27FC236}">
                <a16:creationId xmlns:a16="http://schemas.microsoft.com/office/drawing/2014/main" id="{8F76EEAC-973C-F454-0E3B-A6C3290C787E}"/>
              </a:ext>
            </a:extLst>
          </p:cNvPr>
          <p:cNvSpPr txBox="1"/>
          <p:nvPr/>
        </p:nvSpPr>
        <p:spPr>
          <a:xfrm>
            <a:off x="3325864" y="2345185"/>
            <a:ext cx="4140711" cy="1347805"/>
          </a:xfrm>
          <a:prstGeom prst="roundRect">
            <a:avLst/>
          </a:prstGeom>
          <a:solidFill>
            <a:srgbClr val="00B0F0"/>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23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More than 60% of cooling appliances and systems are best in class </a:t>
            </a:r>
            <a:endParaRPr lang="en-US" sz="2399" b="1" dirty="0">
              <a:solidFill>
                <a:schemeClr val="bg1"/>
              </a:solidFill>
              <a:ea typeface="Calibri" panose="020F0502020204030204" pitchFamily="34" charset="0"/>
              <a:cs typeface="Times New Roman" panose="02020603050405020304" pitchFamily="18" charset="0"/>
            </a:endParaRPr>
          </a:p>
        </p:txBody>
      </p:sp>
      <p:sp>
        <p:nvSpPr>
          <p:cNvPr id="47" name="Text Box 1">
            <a:extLst>
              <a:ext uri="{FF2B5EF4-FFF2-40B4-BE49-F238E27FC236}">
                <a16:creationId xmlns:a16="http://schemas.microsoft.com/office/drawing/2014/main" id="{ED21DFD5-B4FB-FE52-86C6-C12ABC6660CC}"/>
              </a:ext>
            </a:extLst>
          </p:cNvPr>
          <p:cNvSpPr txBox="1"/>
          <p:nvPr/>
        </p:nvSpPr>
        <p:spPr>
          <a:xfrm>
            <a:off x="3306993" y="3749758"/>
            <a:ext cx="4140709" cy="1128888"/>
          </a:xfrm>
          <a:prstGeom prst="roundRect">
            <a:avLst/>
          </a:prstGeom>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2399" b="1" dirty="0">
                <a:solidFill>
                  <a:schemeClr val="bg1"/>
                </a:solidFill>
                <a:latin typeface="Times New Roman" panose="02020603050405020304" pitchFamily="18" charset="0"/>
                <a:ea typeface="Calibri" panose="020F0502020204030204" pitchFamily="34" charset="0"/>
              </a:rPr>
              <a:t>More than 95% of households are electrified</a:t>
            </a:r>
            <a:endParaRPr lang="en-US" sz="2399" b="1" dirty="0">
              <a:solidFill>
                <a:schemeClr val="bg1"/>
              </a:solidFill>
              <a:ea typeface="Calibri" panose="020F0502020204030204" pitchFamily="34" charset="0"/>
              <a:cs typeface="Times New Roman" panose="02020603050405020304" pitchFamily="18" charset="0"/>
            </a:endParaRPr>
          </a:p>
        </p:txBody>
      </p:sp>
      <p:sp>
        <p:nvSpPr>
          <p:cNvPr id="48" name="Text Box 1">
            <a:extLst>
              <a:ext uri="{FF2B5EF4-FFF2-40B4-BE49-F238E27FC236}">
                <a16:creationId xmlns:a16="http://schemas.microsoft.com/office/drawing/2014/main" id="{D46C311E-E1B8-97CC-0E7F-6CA87CA0C79E}"/>
              </a:ext>
            </a:extLst>
          </p:cNvPr>
          <p:cNvSpPr txBox="1"/>
          <p:nvPr/>
        </p:nvSpPr>
        <p:spPr>
          <a:xfrm>
            <a:off x="3325863" y="5876394"/>
            <a:ext cx="4140711" cy="906674"/>
          </a:xfrm>
          <a:prstGeom prst="roundRect">
            <a:avLst/>
          </a:prstGeom>
          <a:solidFill>
            <a:schemeClr val="bg1">
              <a:lumMod val="65000"/>
            </a:schemeClr>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1600"/>
              </a:spcAft>
            </a:pPr>
            <a:r>
              <a:rPr lang="en-US" sz="23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10% of electricity generation capacity is RE </a:t>
            </a:r>
            <a:endParaRPr lang="en-US" sz="2399" b="1" dirty="0">
              <a:solidFill>
                <a:schemeClr val="bg1"/>
              </a:solidFill>
              <a:ea typeface="Calibri" panose="020F0502020204030204" pitchFamily="34" charset="0"/>
              <a:cs typeface="Times New Roman" panose="02020603050405020304" pitchFamily="18" charset="0"/>
            </a:endParaRPr>
          </a:p>
        </p:txBody>
      </p:sp>
      <p:sp>
        <p:nvSpPr>
          <p:cNvPr id="49" name="Text Box 1">
            <a:extLst>
              <a:ext uri="{FF2B5EF4-FFF2-40B4-BE49-F238E27FC236}">
                <a16:creationId xmlns:a16="http://schemas.microsoft.com/office/drawing/2014/main" id="{7D8BCA39-E20A-1E49-0075-C076D5ADDA85}"/>
              </a:ext>
            </a:extLst>
          </p:cNvPr>
          <p:cNvSpPr txBox="1"/>
          <p:nvPr/>
        </p:nvSpPr>
        <p:spPr>
          <a:xfrm>
            <a:off x="8689994" y="874184"/>
            <a:ext cx="4140711" cy="1457260"/>
          </a:xfrm>
          <a:prstGeom prst="roundRect">
            <a:avLst/>
          </a:prstGeom>
          <a:solidFill>
            <a:schemeClr val="bg1">
              <a:lumMod val="65000"/>
            </a:schemeClr>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23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Commencement of net-zero emission in electricity generation</a:t>
            </a:r>
          </a:p>
        </p:txBody>
      </p:sp>
      <p:sp>
        <p:nvSpPr>
          <p:cNvPr id="50" name="Text Box 1">
            <a:extLst>
              <a:ext uri="{FF2B5EF4-FFF2-40B4-BE49-F238E27FC236}">
                <a16:creationId xmlns:a16="http://schemas.microsoft.com/office/drawing/2014/main" id="{70EA9612-F855-A845-1095-F8D031259BFA}"/>
              </a:ext>
            </a:extLst>
          </p:cNvPr>
          <p:cNvSpPr txBox="1"/>
          <p:nvPr/>
        </p:nvSpPr>
        <p:spPr>
          <a:xfrm>
            <a:off x="8660157" y="2407316"/>
            <a:ext cx="4140709" cy="882608"/>
          </a:xfrm>
          <a:prstGeom prst="roundRect">
            <a:avLst/>
          </a:prstGeom>
          <a:solidFill>
            <a:srgbClr val="8497B0"/>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1600"/>
              </a:spcAft>
            </a:pPr>
            <a:r>
              <a:rPr lang="en-US" sz="2399" b="1" dirty="0">
                <a:solidFill>
                  <a:schemeClr val="bg1"/>
                </a:solidFill>
                <a:latin typeface="Times New Roman" panose="02020603050405020304" pitchFamily="18" charset="0"/>
                <a:ea typeface="Calibri" panose="020F0502020204030204" pitchFamily="34" charset="0"/>
              </a:rPr>
              <a:t>Introduction of  sustainable aviation fuel</a:t>
            </a:r>
          </a:p>
        </p:txBody>
      </p:sp>
      <p:sp>
        <p:nvSpPr>
          <p:cNvPr id="51" name="Text Box 1">
            <a:extLst>
              <a:ext uri="{FF2B5EF4-FFF2-40B4-BE49-F238E27FC236}">
                <a16:creationId xmlns:a16="http://schemas.microsoft.com/office/drawing/2014/main" id="{A5E9EAAC-DEB5-817A-F8AF-1189E0B36D72}"/>
              </a:ext>
            </a:extLst>
          </p:cNvPr>
          <p:cNvSpPr txBox="1"/>
          <p:nvPr/>
        </p:nvSpPr>
        <p:spPr>
          <a:xfrm>
            <a:off x="14184975" y="791176"/>
            <a:ext cx="4704996" cy="1141230"/>
          </a:xfrm>
          <a:prstGeom prst="roundRect">
            <a:avLst/>
          </a:prstGeom>
          <a:solidFill>
            <a:srgbClr val="00B0F0"/>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23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More than 50% of water heating systems are solar heaters</a:t>
            </a:r>
          </a:p>
        </p:txBody>
      </p:sp>
      <p:sp>
        <p:nvSpPr>
          <p:cNvPr id="52" name="Text Box 1">
            <a:extLst>
              <a:ext uri="{FF2B5EF4-FFF2-40B4-BE49-F238E27FC236}">
                <a16:creationId xmlns:a16="http://schemas.microsoft.com/office/drawing/2014/main" id="{37E990C1-82B6-218D-A59C-5DB66513BCF2}"/>
              </a:ext>
            </a:extLst>
          </p:cNvPr>
          <p:cNvSpPr txBox="1"/>
          <p:nvPr/>
        </p:nvSpPr>
        <p:spPr>
          <a:xfrm>
            <a:off x="14400511" y="1965042"/>
            <a:ext cx="4489459" cy="1128890"/>
          </a:xfrm>
          <a:prstGeom prst="roundRect">
            <a:avLst/>
          </a:prstGeom>
          <a:solidFill>
            <a:srgbClr val="8497B0"/>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23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More than 50% of metro urban households use electric stove</a:t>
            </a:r>
          </a:p>
        </p:txBody>
      </p:sp>
      <p:sp>
        <p:nvSpPr>
          <p:cNvPr id="53" name="Text Box 1">
            <a:extLst>
              <a:ext uri="{FF2B5EF4-FFF2-40B4-BE49-F238E27FC236}">
                <a16:creationId xmlns:a16="http://schemas.microsoft.com/office/drawing/2014/main" id="{A48A018D-32BC-B9E6-F26E-7DF01722A6FD}"/>
              </a:ext>
            </a:extLst>
          </p:cNvPr>
          <p:cNvSpPr txBox="1"/>
          <p:nvPr/>
        </p:nvSpPr>
        <p:spPr>
          <a:xfrm>
            <a:off x="8614140" y="4401068"/>
            <a:ext cx="4140711" cy="906674"/>
          </a:xfrm>
          <a:prstGeom prst="roundRect">
            <a:avLst/>
          </a:prstGeom>
          <a:solidFill>
            <a:schemeClr val="bg1">
              <a:lumMod val="65000"/>
            </a:schemeClr>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1600"/>
              </a:spcAft>
            </a:pPr>
            <a:r>
              <a:rPr lang="en-US" sz="23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Phase out fossil liquid-fuel for electricity initiated</a:t>
            </a:r>
            <a:endParaRPr lang="en-US" sz="2399" b="1" dirty="0">
              <a:solidFill>
                <a:schemeClr val="bg1"/>
              </a:solidFill>
              <a:ea typeface="Calibri" panose="020F0502020204030204" pitchFamily="34" charset="0"/>
              <a:cs typeface="Times New Roman" panose="02020603050405020304" pitchFamily="18" charset="0"/>
            </a:endParaRPr>
          </a:p>
        </p:txBody>
      </p:sp>
      <p:sp>
        <p:nvSpPr>
          <p:cNvPr id="54" name="Text Box 1">
            <a:extLst>
              <a:ext uri="{FF2B5EF4-FFF2-40B4-BE49-F238E27FC236}">
                <a16:creationId xmlns:a16="http://schemas.microsoft.com/office/drawing/2014/main" id="{4C7BE91A-20AD-75D9-6C0A-5A41399CABD2}"/>
              </a:ext>
            </a:extLst>
          </p:cNvPr>
          <p:cNvSpPr txBox="1"/>
          <p:nvPr/>
        </p:nvSpPr>
        <p:spPr>
          <a:xfrm>
            <a:off x="8689993" y="3431557"/>
            <a:ext cx="4140709" cy="882608"/>
          </a:xfrm>
          <a:prstGeom prst="roundRect">
            <a:avLst/>
          </a:prstGeom>
          <a:solidFill>
            <a:srgbClr val="8497B0"/>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800"/>
              </a:spcAft>
            </a:pPr>
            <a:r>
              <a:rPr lang="en-US" sz="2399" b="1" dirty="0">
                <a:solidFill>
                  <a:schemeClr val="bg1"/>
                </a:solidFill>
                <a:latin typeface="Times New Roman" panose="02020603050405020304" pitchFamily="18" charset="0"/>
                <a:ea typeface="Calibri" panose="020F0502020204030204" pitchFamily="34" charset="0"/>
              </a:rPr>
              <a:t>Phasing out of off-road fossil-fueled ICEs</a:t>
            </a:r>
          </a:p>
        </p:txBody>
      </p:sp>
      <p:sp>
        <p:nvSpPr>
          <p:cNvPr id="55" name="Text Box 1">
            <a:extLst>
              <a:ext uri="{FF2B5EF4-FFF2-40B4-BE49-F238E27FC236}">
                <a16:creationId xmlns:a16="http://schemas.microsoft.com/office/drawing/2014/main" id="{BA31F6DD-ED24-AF69-31AA-893D01EA86D9}"/>
              </a:ext>
            </a:extLst>
          </p:cNvPr>
          <p:cNvSpPr txBox="1"/>
          <p:nvPr/>
        </p:nvSpPr>
        <p:spPr>
          <a:xfrm>
            <a:off x="3333847" y="4905957"/>
            <a:ext cx="4140709" cy="882608"/>
          </a:xfrm>
          <a:prstGeom prst="roundRect">
            <a:avLst/>
          </a:prstGeom>
          <a:solidFill>
            <a:schemeClr val="bg2">
              <a:lumMod val="60000"/>
              <a:lumOff val="40000"/>
            </a:schemeClr>
          </a:solidFill>
          <a:ln/>
        </p:spPr>
        <p:style>
          <a:lnRef idx="3">
            <a:schemeClr val="lt1"/>
          </a:lnRef>
          <a:fillRef idx="1">
            <a:schemeClr val="accent1"/>
          </a:fillRef>
          <a:effectRef idx="1">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nSpc>
                <a:spcPct val="107000"/>
              </a:lnSpc>
              <a:spcAft>
                <a:spcPts val="1600"/>
              </a:spcAft>
            </a:pPr>
            <a:r>
              <a:rPr lang="en-US" sz="2399" b="1" dirty="0">
                <a:solidFill>
                  <a:schemeClr val="tx1"/>
                </a:solidFill>
                <a:latin typeface="Times New Roman" panose="02020603050405020304" pitchFamily="18" charset="0"/>
                <a:ea typeface="Calibri" panose="020F0502020204030204" pitchFamily="34" charset="0"/>
              </a:rPr>
              <a:t>Introduction of CNG-fueled ICEs and trains</a:t>
            </a:r>
          </a:p>
        </p:txBody>
      </p:sp>
    </p:spTree>
    <p:extLst>
      <p:ext uri="{BB962C8B-B14F-4D97-AF65-F5344CB8AC3E}">
        <p14:creationId xmlns:p14="http://schemas.microsoft.com/office/powerpoint/2010/main" val="402252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2" presetClass="entr" presetSubtype="8"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0-#ppt_w/2"/>
                                          </p:val>
                                        </p:tav>
                                        <p:tav tm="100000">
                                          <p:val>
                                            <p:strVal val="#ppt_x"/>
                                          </p:val>
                                        </p:tav>
                                      </p:tavLst>
                                    </p:anim>
                                    <p:anim calcmode="lin" valueType="num">
                                      <p:cBhvr additive="base">
                                        <p:cTn id="14" dur="500" fill="hold"/>
                                        <p:tgtEl>
                                          <p:spTgt spid="3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0-#ppt_w/2"/>
                                          </p:val>
                                        </p:tav>
                                        <p:tav tm="100000">
                                          <p:val>
                                            <p:strVal val="#ppt_x"/>
                                          </p:val>
                                        </p:tav>
                                      </p:tavLst>
                                    </p:anim>
                                    <p:anim calcmode="lin" valueType="num">
                                      <p:cBhvr additive="base">
                                        <p:cTn id="18" dur="500" fill="hold"/>
                                        <p:tgtEl>
                                          <p:spTgt spid="34"/>
                                        </p:tgtEl>
                                        <p:attrNameLst>
                                          <p:attrName>ppt_y</p:attrName>
                                        </p:attrNameLst>
                                      </p:cBhvr>
                                      <p:tavLst>
                                        <p:tav tm="0">
                                          <p:val>
                                            <p:strVal val="#ppt_y"/>
                                          </p:val>
                                        </p:tav>
                                        <p:tav tm="100000">
                                          <p:val>
                                            <p:strVal val="#ppt_y"/>
                                          </p:val>
                                        </p:tav>
                                      </p:tavLst>
                                    </p:anim>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2" presetClass="entr" presetSubtype="8"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0-#ppt_w/2"/>
                                          </p:val>
                                        </p:tav>
                                        <p:tav tm="100000">
                                          <p:val>
                                            <p:strVal val="#ppt_x"/>
                                          </p:val>
                                        </p:tav>
                                      </p:tavLst>
                                    </p:anim>
                                    <p:anim calcmode="lin" valueType="num">
                                      <p:cBhvr additive="base">
                                        <p:cTn id="26" dur="500" fill="hold"/>
                                        <p:tgtEl>
                                          <p:spTgt spid="47"/>
                                        </p:tgtEl>
                                        <p:attrNameLst>
                                          <p:attrName>ppt_y</p:attrName>
                                        </p:attrNameLst>
                                      </p:cBhvr>
                                      <p:tavLst>
                                        <p:tav tm="0">
                                          <p:val>
                                            <p:strVal val="#ppt_y"/>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2" presetClass="entr" presetSubtype="4"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fill="hold"/>
                                        <p:tgtEl>
                                          <p:spTgt spid="55"/>
                                        </p:tgtEl>
                                        <p:attrNameLst>
                                          <p:attrName>ppt_x</p:attrName>
                                        </p:attrNameLst>
                                      </p:cBhvr>
                                      <p:tavLst>
                                        <p:tav tm="0">
                                          <p:val>
                                            <p:strVal val="#ppt_x"/>
                                          </p:val>
                                        </p:tav>
                                        <p:tav tm="100000">
                                          <p:val>
                                            <p:strVal val="#ppt_x"/>
                                          </p:val>
                                        </p:tav>
                                      </p:tavLst>
                                    </p:anim>
                                    <p:anim calcmode="lin" valueType="num">
                                      <p:cBhvr additive="base">
                                        <p:cTn id="32" dur="500" fill="hold"/>
                                        <p:tgtEl>
                                          <p:spTgt spid="55"/>
                                        </p:tgtEl>
                                        <p:attrNameLst>
                                          <p:attrName>ppt_y</p:attrName>
                                        </p:attrNameLst>
                                      </p:cBhvr>
                                      <p:tavLst>
                                        <p:tav tm="0">
                                          <p:val>
                                            <p:strVal val="1+#ppt_h/2"/>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0-#ppt_w/2"/>
                                          </p:val>
                                        </p:tav>
                                        <p:tav tm="100000">
                                          <p:val>
                                            <p:strVal val="#ppt_x"/>
                                          </p:val>
                                        </p:tav>
                                      </p:tavLst>
                                    </p:anim>
                                    <p:anim calcmode="lin" valueType="num">
                                      <p:cBhvr additive="base">
                                        <p:cTn id="36" dur="500" fill="hold"/>
                                        <p:tgtEl>
                                          <p:spTgt spid="48"/>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0-#ppt_w/2"/>
                                          </p:val>
                                        </p:tav>
                                        <p:tav tm="100000">
                                          <p:val>
                                            <p:strVal val="#ppt_x"/>
                                          </p:val>
                                        </p:tav>
                                      </p:tavLst>
                                    </p:anim>
                                    <p:anim calcmode="lin" valueType="num">
                                      <p:cBhvr additive="base">
                                        <p:cTn id="4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additive="base">
                                        <p:cTn id="45" dur="500" fill="hold"/>
                                        <p:tgtEl>
                                          <p:spTgt spid="49"/>
                                        </p:tgtEl>
                                        <p:attrNameLst>
                                          <p:attrName>ppt_x</p:attrName>
                                        </p:attrNameLst>
                                      </p:cBhvr>
                                      <p:tavLst>
                                        <p:tav tm="0">
                                          <p:val>
                                            <p:strVal val="#ppt_x"/>
                                          </p:val>
                                        </p:tav>
                                        <p:tav tm="100000">
                                          <p:val>
                                            <p:strVal val="#ppt_x"/>
                                          </p:val>
                                        </p:tav>
                                      </p:tavLst>
                                    </p:anim>
                                    <p:anim calcmode="lin" valueType="num">
                                      <p:cBhvr additive="base">
                                        <p:cTn id="46" dur="500" fill="hold"/>
                                        <p:tgtEl>
                                          <p:spTgt spid="49"/>
                                        </p:tgtEl>
                                        <p:attrNameLst>
                                          <p:attrName>ppt_y</p:attrName>
                                        </p:attrNameLst>
                                      </p:cBhvr>
                                      <p:tavLst>
                                        <p:tav tm="0">
                                          <p:val>
                                            <p:strVal val="1+#ppt_h/2"/>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500" fill="hold"/>
                                        <p:tgtEl>
                                          <p:spTgt spid="53"/>
                                        </p:tgtEl>
                                        <p:attrNameLst>
                                          <p:attrName>ppt_x</p:attrName>
                                        </p:attrNameLst>
                                      </p:cBhvr>
                                      <p:tavLst>
                                        <p:tav tm="0">
                                          <p:val>
                                            <p:strVal val="0-#ppt_w/2"/>
                                          </p:val>
                                        </p:tav>
                                        <p:tav tm="100000">
                                          <p:val>
                                            <p:strVal val="#ppt_x"/>
                                          </p:val>
                                        </p:tav>
                                      </p:tavLst>
                                    </p:anim>
                                    <p:anim calcmode="lin" valueType="num">
                                      <p:cBhvr additive="base">
                                        <p:cTn id="50" dur="500" fill="hold"/>
                                        <p:tgtEl>
                                          <p:spTgt spid="53"/>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0-#ppt_w/2"/>
                                          </p:val>
                                        </p:tav>
                                        <p:tav tm="100000">
                                          <p:val>
                                            <p:strVal val="#ppt_x"/>
                                          </p:val>
                                        </p:tav>
                                      </p:tavLst>
                                    </p:anim>
                                    <p:anim calcmode="lin" valueType="num">
                                      <p:cBhvr additive="base">
                                        <p:cTn id="54" dur="500" fill="hold"/>
                                        <p:tgtEl>
                                          <p:spTgt spid="21"/>
                                        </p:tgtEl>
                                        <p:attrNameLst>
                                          <p:attrName>ppt_y</p:attrName>
                                        </p:attrNameLst>
                                      </p:cBhvr>
                                      <p:tavLst>
                                        <p:tav tm="0">
                                          <p:val>
                                            <p:strVal val="#ppt_y"/>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fill="hold"/>
                                        <p:tgtEl>
                                          <p:spTgt spid="50"/>
                                        </p:tgtEl>
                                        <p:attrNameLst>
                                          <p:attrName>ppt_x</p:attrName>
                                        </p:attrNameLst>
                                      </p:cBhvr>
                                      <p:tavLst>
                                        <p:tav tm="0">
                                          <p:val>
                                            <p:strVal val="#ppt_x"/>
                                          </p:val>
                                        </p:tav>
                                        <p:tav tm="100000">
                                          <p:val>
                                            <p:strVal val="#ppt_x"/>
                                          </p:val>
                                        </p:tav>
                                      </p:tavLst>
                                    </p:anim>
                                    <p:anim calcmode="lin" valueType="num">
                                      <p:cBhvr additive="base">
                                        <p:cTn id="58" dur="500" fill="hold"/>
                                        <p:tgtEl>
                                          <p:spTgt spid="5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additive="base">
                                        <p:cTn id="61" dur="500" fill="hold"/>
                                        <p:tgtEl>
                                          <p:spTgt spid="54"/>
                                        </p:tgtEl>
                                        <p:attrNameLst>
                                          <p:attrName>ppt_x</p:attrName>
                                        </p:attrNameLst>
                                      </p:cBhvr>
                                      <p:tavLst>
                                        <p:tav tm="0">
                                          <p:val>
                                            <p:strVal val="#ppt_x"/>
                                          </p:val>
                                        </p:tav>
                                        <p:tav tm="100000">
                                          <p:val>
                                            <p:strVal val="#ppt_x"/>
                                          </p:val>
                                        </p:tav>
                                      </p:tavLst>
                                    </p:anim>
                                    <p:anim calcmode="lin" valueType="num">
                                      <p:cBhvr additive="base">
                                        <p:cTn id="62" dur="500" fill="hold"/>
                                        <p:tgtEl>
                                          <p:spTgt spid="54"/>
                                        </p:tgtEl>
                                        <p:attrNameLst>
                                          <p:attrName>ppt_y</p:attrName>
                                        </p:attrNameLst>
                                      </p:cBhvr>
                                      <p:tavLst>
                                        <p:tav tm="0">
                                          <p:val>
                                            <p:strVal val="1+#ppt_h/2"/>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000"/>
                                        <p:tgtEl>
                                          <p:spTgt spid="36"/>
                                        </p:tgtEl>
                                      </p:cBhvr>
                                    </p:animEffect>
                                    <p:anim calcmode="lin" valueType="num">
                                      <p:cBhvr>
                                        <p:cTn id="66" dur="1000" fill="hold"/>
                                        <p:tgtEl>
                                          <p:spTgt spid="36"/>
                                        </p:tgtEl>
                                        <p:attrNameLst>
                                          <p:attrName>ppt_x</p:attrName>
                                        </p:attrNameLst>
                                      </p:cBhvr>
                                      <p:tavLst>
                                        <p:tav tm="0">
                                          <p:val>
                                            <p:strVal val="#ppt_x"/>
                                          </p:val>
                                        </p:tav>
                                        <p:tav tm="100000">
                                          <p:val>
                                            <p:strVal val="#ppt_x"/>
                                          </p:val>
                                        </p:tav>
                                      </p:tavLst>
                                    </p:anim>
                                    <p:anim calcmode="lin" valueType="num">
                                      <p:cBhvr>
                                        <p:cTn id="6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1000"/>
                                        <p:tgtEl>
                                          <p:spTgt spid="51"/>
                                        </p:tgtEl>
                                      </p:cBhvr>
                                    </p:animEffect>
                                    <p:anim calcmode="lin" valueType="num">
                                      <p:cBhvr>
                                        <p:cTn id="73" dur="1000" fill="hold"/>
                                        <p:tgtEl>
                                          <p:spTgt spid="51"/>
                                        </p:tgtEl>
                                        <p:attrNameLst>
                                          <p:attrName>ppt_x</p:attrName>
                                        </p:attrNameLst>
                                      </p:cBhvr>
                                      <p:tavLst>
                                        <p:tav tm="0">
                                          <p:val>
                                            <p:strVal val="#ppt_x"/>
                                          </p:val>
                                        </p:tav>
                                        <p:tav tm="100000">
                                          <p:val>
                                            <p:strVal val="#ppt_x"/>
                                          </p:val>
                                        </p:tav>
                                      </p:tavLst>
                                    </p:anim>
                                    <p:anim calcmode="lin" valueType="num">
                                      <p:cBhvr>
                                        <p:cTn id="74" dur="1000" fill="hold"/>
                                        <p:tgtEl>
                                          <p:spTgt spid="51"/>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fade">
                                      <p:cBhvr>
                                        <p:cTn id="77" dur="1000"/>
                                        <p:tgtEl>
                                          <p:spTgt spid="52"/>
                                        </p:tgtEl>
                                      </p:cBhvr>
                                    </p:animEffect>
                                    <p:anim calcmode="lin" valueType="num">
                                      <p:cBhvr>
                                        <p:cTn id="78" dur="1000" fill="hold"/>
                                        <p:tgtEl>
                                          <p:spTgt spid="52"/>
                                        </p:tgtEl>
                                        <p:attrNameLst>
                                          <p:attrName>ppt_x</p:attrName>
                                        </p:attrNameLst>
                                      </p:cBhvr>
                                      <p:tavLst>
                                        <p:tav tm="0">
                                          <p:val>
                                            <p:strVal val="#ppt_x"/>
                                          </p:val>
                                        </p:tav>
                                        <p:tav tm="100000">
                                          <p:val>
                                            <p:strVal val="#ppt_x"/>
                                          </p:val>
                                        </p:tav>
                                      </p:tavLst>
                                    </p:anim>
                                    <p:anim calcmode="lin" valueType="num">
                                      <p:cBhvr>
                                        <p:cTn id="79" dur="1000" fill="hold"/>
                                        <p:tgtEl>
                                          <p:spTgt spid="52"/>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1000"/>
                                        <p:tgtEl>
                                          <p:spTgt spid="30"/>
                                        </p:tgtEl>
                                      </p:cBhvr>
                                    </p:animEffect>
                                    <p:anim calcmode="lin" valueType="num">
                                      <p:cBhvr>
                                        <p:cTn id="83" dur="1000" fill="hold"/>
                                        <p:tgtEl>
                                          <p:spTgt spid="30"/>
                                        </p:tgtEl>
                                        <p:attrNameLst>
                                          <p:attrName>ppt_x</p:attrName>
                                        </p:attrNameLst>
                                      </p:cBhvr>
                                      <p:tavLst>
                                        <p:tav tm="0">
                                          <p:val>
                                            <p:strVal val="#ppt_x"/>
                                          </p:val>
                                        </p:tav>
                                        <p:tav tm="100000">
                                          <p:val>
                                            <p:strVal val="#ppt_x"/>
                                          </p:val>
                                        </p:tav>
                                      </p:tavLst>
                                    </p:anim>
                                    <p:anim calcmode="lin" valueType="num">
                                      <p:cBhvr>
                                        <p:cTn id="84" dur="1000" fill="hold"/>
                                        <p:tgtEl>
                                          <p:spTgt spid="30"/>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anim calcmode="lin" valueType="num">
                                      <p:cBhvr>
                                        <p:cTn id="88" dur="1000" fill="hold"/>
                                        <p:tgtEl>
                                          <p:spTgt spid="29"/>
                                        </p:tgtEl>
                                        <p:attrNameLst>
                                          <p:attrName>ppt_x</p:attrName>
                                        </p:attrNameLst>
                                      </p:cBhvr>
                                      <p:tavLst>
                                        <p:tav tm="0">
                                          <p:val>
                                            <p:strVal val="#ppt_x"/>
                                          </p:val>
                                        </p:tav>
                                        <p:tav tm="100000">
                                          <p:val>
                                            <p:strVal val="#ppt_x"/>
                                          </p:val>
                                        </p:tav>
                                      </p:tavLst>
                                    </p:anim>
                                    <p:anim calcmode="lin" valueType="num">
                                      <p:cBhvr>
                                        <p:cTn id="8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grpId="0" nodeType="click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additive="base">
                                        <p:cTn id="94" dur="500" fill="hold"/>
                                        <p:tgtEl>
                                          <p:spTgt spid="38"/>
                                        </p:tgtEl>
                                        <p:attrNameLst>
                                          <p:attrName>ppt_x</p:attrName>
                                        </p:attrNameLst>
                                      </p:cBhvr>
                                      <p:tavLst>
                                        <p:tav tm="0">
                                          <p:val>
                                            <p:strVal val="1+#ppt_w/2"/>
                                          </p:val>
                                        </p:tav>
                                        <p:tav tm="100000">
                                          <p:val>
                                            <p:strVal val="#ppt_x"/>
                                          </p:val>
                                        </p:tav>
                                      </p:tavLst>
                                    </p:anim>
                                    <p:anim calcmode="lin" valueType="num">
                                      <p:cBhvr additive="base">
                                        <p:cTn id="95" dur="500" fill="hold"/>
                                        <p:tgtEl>
                                          <p:spTgt spid="38"/>
                                        </p:tgtEl>
                                        <p:attrNameLst>
                                          <p:attrName>ppt_y</p:attrName>
                                        </p:attrNameLst>
                                      </p:cBhvr>
                                      <p:tavLst>
                                        <p:tav tm="0">
                                          <p:val>
                                            <p:strVal val="#ppt_y"/>
                                          </p:val>
                                        </p:tav>
                                        <p:tav tm="100000">
                                          <p:val>
                                            <p:strVal val="#ppt_y"/>
                                          </p:val>
                                        </p:tav>
                                      </p:tavLst>
                                    </p:anim>
                                  </p:childTnLst>
                                </p:cTn>
                              </p:par>
                              <p:par>
                                <p:cTn id="96" presetID="2" presetClass="entr" presetSubtype="2" fill="hold" grpId="0" nodeType="withEffect">
                                  <p:stCondLst>
                                    <p:cond delay="0"/>
                                  </p:stCondLst>
                                  <p:childTnLst>
                                    <p:set>
                                      <p:cBhvr>
                                        <p:cTn id="97" dur="1" fill="hold">
                                          <p:stCondLst>
                                            <p:cond delay="0"/>
                                          </p:stCondLst>
                                        </p:cTn>
                                        <p:tgtEl>
                                          <p:spTgt spid="41"/>
                                        </p:tgtEl>
                                        <p:attrNameLst>
                                          <p:attrName>style.visibility</p:attrName>
                                        </p:attrNameLst>
                                      </p:cBhvr>
                                      <p:to>
                                        <p:strVal val="visible"/>
                                      </p:to>
                                    </p:set>
                                    <p:anim calcmode="lin" valueType="num">
                                      <p:cBhvr additive="base">
                                        <p:cTn id="98" dur="500" fill="hold"/>
                                        <p:tgtEl>
                                          <p:spTgt spid="41"/>
                                        </p:tgtEl>
                                        <p:attrNameLst>
                                          <p:attrName>ppt_x</p:attrName>
                                        </p:attrNameLst>
                                      </p:cBhvr>
                                      <p:tavLst>
                                        <p:tav tm="0">
                                          <p:val>
                                            <p:strVal val="1+#ppt_w/2"/>
                                          </p:val>
                                        </p:tav>
                                        <p:tav tm="100000">
                                          <p:val>
                                            <p:strVal val="#ppt_x"/>
                                          </p:val>
                                        </p:tav>
                                      </p:tavLst>
                                    </p:anim>
                                    <p:anim calcmode="lin" valueType="num">
                                      <p:cBhvr additive="base">
                                        <p:cTn id="99" dur="500" fill="hold"/>
                                        <p:tgtEl>
                                          <p:spTgt spid="41"/>
                                        </p:tgtEl>
                                        <p:attrNameLst>
                                          <p:attrName>ppt_y</p:attrName>
                                        </p:attrNameLst>
                                      </p:cBhvr>
                                      <p:tavLst>
                                        <p:tav tm="0">
                                          <p:val>
                                            <p:strVal val="#ppt_y"/>
                                          </p:val>
                                        </p:tav>
                                        <p:tav tm="100000">
                                          <p:val>
                                            <p:strVal val="#ppt_y"/>
                                          </p:val>
                                        </p:tav>
                                      </p:tavLst>
                                    </p:anim>
                                  </p:childTnLst>
                                </p:cTn>
                              </p:par>
                              <p:par>
                                <p:cTn id="100" presetID="2" presetClass="entr" presetSubtype="8" fill="hold" grpId="0" nodeType="withEffect">
                                  <p:stCondLst>
                                    <p:cond delay="0"/>
                                  </p:stCondLst>
                                  <p:childTnLst>
                                    <p:set>
                                      <p:cBhvr>
                                        <p:cTn id="101" dur="1" fill="hold">
                                          <p:stCondLst>
                                            <p:cond delay="0"/>
                                          </p:stCondLst>
                                        </p:cTn>
                                        <p:tgtEl>
                                          <p:spTgt spid="32"/>
                                        </p:tgtEl>
                                        <p:attrNameLst>
                                          <p:attrName>style.visibility</p:attrName>
                                        </p:attrNameLst>
                                      </p:cBhvr>
                                      <p:to>
                                        <p:strVal val="visible"/>
                                      </p:to>
                                    </p:set>
                                    <p:anim calcmode="lin" valueType="num">
                                      <p:cBhvr additive="base">
                                        <p:cTn id="102" dur="500" fill="hold"/>
                                        <p:tgtEl>
                                          <p:spTgt spid="32"/>
                                        </p:tgtEl>
                                        <p:attrNameLst>
                                          <p:attrName>ppt_x</p:attrName>
                                        </p:attrNameLst>
                                      </p:cBhvr>
                                      <p:tavLst>
                                        <p:tav tm="0">
                                          <p:val>
                                            <p:strVal val="0-#ppt_w/2"/>
                                          </p:val>
                                        </p:tav>
                                        <p:tav tm="100000">
                                          <p:val>
                                            <p:strVal val="#ppt_x"/>
                                          </p:val>
                                        </p:tav>
                                      </p:tavLst>
                                    </p:anim>
                                    <p:anim calcmode="lin" valueType="num">
                                      <p:cBhvr additive="base">
                                        <p:cTn id="103" dur="500" fill="hold"/>
                                        <p:tgtEl>
                                          <p:spTgt spid="32"/>
                                        </p:tgtEl>
                                        <p:attrNameLst>
                                          <p:attrName>ppt_y</p:attrName>
                                        </p:attrNameLst>
                                      </p:cBhvr>
                                      <p:tavLst>
                                        <p:tav tm="0">
                                          <p:val>
                                            <p:strVal val="#ppt_y"/>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fade">
                                      <p:cBhvr>
                                        <p:cTn id="106" dur="1000"/>
                                        <p:tgtEl>
                                          <p:spTgt spid="33"/>
                                        </p:tgtEl>
                                      </p:cBhvr>
                                    </p:animEffect>
                                    <p:anim calcmode="lin" valueType="num">
                                      <p:cBhvr>
                                        <p:cTn id="107" dur="1000" fill="hold"/>
                                        <p:tgtEl>
                                          <p:spTgt spid="33"/>
                                        </p:tgtEl>
                                        <p:attrNameLst>
                                          <p:attrName>ppt_x</p:attrName>
                                        </p:attrNameLst>
                                      </p:cBhvr>
                                      <p:tavLst>
                                        <p:tav tm="0">
                                          <p:val>
                                            <p:strVal val="#ppt_x"/>
                                          </p:val>
                                        </p:tav>
                                        <p:tav tm="100000">
                                          <p:val>
                                            <p:strVal val="#ppt_x"/>
                                          </p:val>
                                        </p:tav>
                                      </p:tavLst>
                                    </p:anim>
                                    <p:anim calcmode="lin" valueType="num">
                                      <p:cBhvr>
                                        <p:cTn id="108" dur="1000" fill="hold"/>
                                        <p:tgtEl>
                                          <p:spTgt spid="33"/>
                                        </p:tgtEl>
                                        <p:attrNameLst>
                                          <p:attrName>ppt_y</p:attrName>
                                        </p:attrNameLst>
                                      </p:cBhvr>
                                      <p:tavLst>
                                        <p:tav tm="0">
                                          <p:val>
                                            <p:strVal val="#ppt_y-.1"/>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39"/>
                                        </p:tgtEl>
                                        <p:attrNameLst>
                                          <p:attrName>style.visibility</p:attrName>
                                        </p:attrNameLst>
                                      </p:cBhvr>
                                      <p:to>
                                        <p:strVal val="visible"/>
                                      </p:to>
                                    </p:set>
                                    <p:anim calcmode="lin" valueType="num">
                                      <p:cBhvr additive="base">
                                        <p:cTn id="111" dur="500" fill="hold"/>
                                        <p:tgtEl>
                                          <p:spTgt spid="39"/>
                                        </p:tgtEl>
                                        <p:attrNameLst>
                                          <p:attrName>ppt_x</p:attrName>
                                        </p:attrNameLst>
                                      </p:cBhvr>
                                      <p:tavLst>
                                        <p:tav tm="0">
                                          <p:val>
                                            <p:strVal val="1+#ppt_w/2"/>
                                          </p:val>
                                        </p:tav>
                                        <p:tav tm="100000">
                                          <p:val>
                                            <p:strVal val="#ppt_x"/>
                                          </p:val>
                                        </p:tav>
                                      </p:tavLst>
                                    </p:anim>
                                    <p:anim calcmode="lin" valueType="num">
                                      <p:cBhvr additive="base">
                                        <p:cTn id="112" dur="500" fill="hold"/>
                                        <p:tgtEl>
                                          <p:spTgt spid="39"/>
                                        </p:tgtEl>
                                        <p:attrNameLst>
                                          <p:attrName>ppt_y</p:attrName>
                                        </p:attrNameLst>
                                      </p:cBhvr>
                                      <p:tavLst>
                                        <p:tav tm="0">
                                          <p:val>
                                            <p:strVal val="#ppt_y"/>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fade">
                                      <p:cBhvr>
                                        <p:cTn id="115" dur="1000"/>
                                        <p:tgtEl>
                                          <p:spTgt spid="42"/>
                                        </p:tgtEl>
                                      </p:cBhvr>
                                    </p:animEffect>
                                    <p:anim calcmode="lin" valueType="num">
                                      <p:cBhvr>
                                        <p:cTn id="116" dur="1000" fill="hold"/>
                                        <p:tgtEl>
                                          <p:spTgt spid="42"/>
                                        </p:tgtEl>
                                        <p:attrNameLst>
                                          <p:attrName>ppt_x</p:attrName>
                                        </p:attrNameLst>
                                      </p:cBhvr>
                                      <p:tavLst>
                                        <p:tav tm="0">
                                          <p:val>
                                            <p:strVal val="#ppt_x"/>
                                          </p:val>
                                        </p:tav>
                                        <p:tav tm="100000">
                                          <p:val>
                                            <p:strVal val="#ppt_x"/>
                                          </p:val>
                                        </p:tav>
                                      </p:tavLst>
                                    </p:anim>
                                    <p:anim calcmode="lin" valueType="num">
                                      <p:cBhvr>
                                        <p:cTn id="117" dur="1000" fill="hold"/>
                                        <p:tgtEl>
                                          <p:spTgt spid="42"/>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Effect transition="in" filter="fade">
                                      <p:cBhvr>
                                        <p:cTn id="120" dur="1000"/>
                                        <p:tgtEl>
                                          <p:spTgt spid="35"/>
                                        </p:tgtEl>
                                      </p:cBhvr>
                                    </p:animEffect>
                                    <p:anim calcmode="lin" valueType="num">
                                      <p:cBhvr>
                                        <p:cTn id="121" dur="1000" fill="hold"/>
                                        <p:tgtEl>
                                          <p:spTgt spid="35"/>
                                        </p:tgtEl>
                                        <p:attrNameLst>
                                          <p:attrName>ppt_x</p:attrName>
                                        </p:attrNameLst>
                                      </p:cBhvr>
                                      <p:tavLst>
                                        <p:tav tm="0">
                                          <p:val>
                                            <p:strVal val="#ppt_x"/>
                                          </p:val>
                                        </p:tav>
                                        <p:tav tm="100000">
                                          <p:val>
                                            <p:strVal val="#ppt_x"/>
                                          </p:val>
                                        </p:tav>
                                      </p:tavLst>
                                    </p:anim>
                                    <p:anim calcmode="lin" valueType="num">
                                      <p:cBhvr>
                                        <p:cTn id="12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2" grpId="0"/>
      <p:bldP spid="23" grpId="0"/>
      <p:bldP spid="26" grpId="0"/>
      <p:bldP spid="29" grpId="0" animBg="1"/>
      <p:bldP spid="30" grpId="0" animBg="1"/>
      <p:bldP spid="33" grpId="0" animBg="1"/>
      <p:bldP spid="37" grpId="0"/>
      <p:bldP spid="38" grpId="0" animBg="1"/>
      <p:bldP spid="39" grpId="0" animBg="1"/>
      <p:bldP spid="41" grpId="0" animBg="1"/>
      <p:bldP spid="31" grpId="0" animBg="1"/>
      <p:bldP spid="32" grpId="0" animBg="1"/>
      <p:bldP spid="34" grpId="0" animBg="1"/>
      <p:bldP spid="35" grpId="0" animBg="1"/>
      <p:bldP spid="36" grpId="0" animBg="1"/>
      <p:bldP spid="42"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C24B3B-B5A6-7F58-B3D7-6CF47539B2F3}"/>
              </a:ext>
            </a:extLst>
          </p:cNvPr>
          <p:cNvSpPr txBox="1"/>
          <p:nvPr/>
        </p:nvSpPr>
        <p:spPr>
          <a:xfrm>
            <a:off x="4373218" y="6073170"/>
            <a:ext cx="14868939" cy="1569660"/>
          </a:xfrm>
          <a:prstGeom prst="rect">
            <a:avLst/>
          </a:prstGeom>
          <a:noFill/>
        </p:spPr>
        <p:txBody>
          <a:bodyPr wrap="square" rtlCol="0">
            <a:spAutoFit/>
          </a:bodyPr>
          <a:lstStyle/>
          <a:p>
            <a:pPr algn="ctr"/>
            <a:r>
              <a:rPr lang="en-US" sz="9600" b="1" dirty="0"/>
              <a:t>CONCLUSION</a:t>
            </a:r>
          </a:p>
        </p:txBody>
      </p:sp>
    </p:spTree>
    <p:extLst>
      <p:ext uri="{BB962C8B-B14F-4D97-AF65-F5344CB8AC3E}">
        <p14:creationId xmlns:p14="http://schemas.microsoft.com/office/powerpoint/2010/main" val="2022242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5DCF2911-E77B-D3B8-F515-82B3A1313FD4}"/>
              </a:ext>
            </a:extLst>
          </p:cNvPr>
          <p:cNvSpPr>
            <a:spLocks noChangeArrowheads="1"/>
          </p:cNvSpPr>
          <p:nvPr/>
        </p:nvSpPr>
        <p:spPr bwMode="auto">
          <a:xfrm>
            <a:off x="4188277" y="209826"/>
            <a:ext cx="15366991" cy="76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62" tIns="34282" rIns="68562" bIns="34282" anchor="ctr">
            <a:spAutoFit/>
          </a:bodyPr>
          <a:lstStyle>
            <a:lvl1pPr defTabSz="912813">
              <a:defRPr sz="3600">
                <a:solidFill>
                  <a:schemeClr val="tx1"/>
                </a:solidFill>
                <a:latin typeface="Calibri" panose="020F0502020204030204" pitchFamily="34" charset="0"/>
              </a:defRPr>
            </a:lvl1pPr>
            <a:lvl2pPr marL="742950" indent="-285750" defTabSz="912813">
              <a:defRPr sz="3600">
                <a:solidFill>
                  <a:schemeClr val="tx1"/>
                </a:solidFill>
                <a:latin typeface="Calibri" panose="020F0502020204030204" pitchFamily="34" charset="0"/>
              </a:defRPr>
            </a:lvl2pPr>
            <a:lvl3pPr marL="1143000" indent="-228600" defTabSz="912813">
              <a:defRPr sz="3600">
                <a:solidFill>
                  <a:schemeClr val="tx1"/>
                </a:solidFill>
                <a:latin typeface="Calibri" panose="020F0502020204030204" pitchFamily="34" charset="0"/>
              </a:defRPr>
            </a:lvl3pPr>
            <a:lvl4pPr marL="1600200" indent="-228600" defTabSz="912813">
              <a:defRPr sz="3600">
                <a:solidFill>
                  <a:schemeClr val="tx1"/>
                </a:solidFill>
                <a:latin typeface="Calibri" panose="020F0502020204030204" pitchFamily="34" charset="0"/>
              </a:defRPr>
            </a:lvl4pPr>
            <a:lvl5pPr marL="2057400" indent="-228600" defTabSz="912813">
              <a:defRPr sz="3600">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sz="3600">
                <a:solidFill>
                  <a:schemeClr val="tx1"/>
                </a:solidFill>
                <a:latin typeface="Calibri" panose="020F0502020204030204" pitchFamily="34" charset="0"/>
              </a:defRPr>
            </a:lvl9pPr>
          </a:lstStyle>
          <a:p>
            <a:pPr>
              <a:buClr>
                <a:srgbClr val="000000"/>
              </a:buClr>
            </a:pPr>
            <a:r>
              <a:rPr lang="en-US" altLang="en-US" sz="4500" b="1" dirty="0">
                <a:solidFill>
                  <a:schemeClr val="accent6"/>
                </a:solidFill>
                <a:latin typeface="Century Gothic" panose="020B0502020202020204" pitchFamily="34" charset="0"/>
                <a:sym typeface="Arial" panose="020B0604020202020204" pitchFamily="34" charset="0"/>
              </a:rPr>
              <a:t>GHANA’S ENERGY TRANSITION PROJECTED ENERGY MIX</a:t>
            </a:r>
          </a:p>
        </p:txBody>
      </p:sp>
      <p:grpSp>
        <p:nvGrpSpPr>
          <p:cNvPr id="2" name="Group 1">
            <a:extLst>
              <a:ext uri="{FF2B5EF4-FFF2-40B4-BE49-F238E27FC236}">
                <a16:creationId xmlns:a16="http://schemas.microsoft.com/office/drawing/2014/main" id="{6E6D6153-D311-B5F1-E78B-44320C67FDD0}"/>
              </a:ext>
            </a:extLst>
          </p:cNvPr>
          <p:cNvGrpSpPr/>
          <p:nvPr/>
        </p:nvGrpSpPr>
        <p:grpSpPr>
          <a:xfrm>
            <a:off x="0" y="1414677"/>
            <a:ext cx="22513693" cy="11648377"/>
            <a:chOff x="3481787" y="3086100"/>
            <a:chExt cx="17414075" cy="9820572"/>
          </a:xfrm>
        </p:grpSpPr>
        <p:sp>
          <p:nvSpPr>
            <p:cNvPr id="4" name="Rectangle 3">
              <a:extLst>
                <a:ext uri="{FF2B5EF4-FFF2-40B4-BE49-F238E27FC236}">
                  <a16:creationId xmlns:a16="http://schemas.microsoft.com/office/drawing/2014/main" id="{E62A25CA-28D2-12D4-8D25-080773C664C4}"/>
                </a:ext>
              </a:extLst>
            </p:cNvPr>
            <p:cNvSpPr>
              <a:spLocks noChangeArrowheads="1"/>
            </p:cNvSpPr>
            <p:nvPr/>
          </p:nvSpPr>
          <p:spPr bwMode="auto">
            <a:xfrm>
              <a:off x="3481787" y="4237094"/>
              <a:ext cx="138528" cy="392399"/>
            </a:xfrm>
            <a:prstGeom prst="rect">
              <a:avLst/>
            </a:prstGeom>
            <a:noFill/>
            <a:ln>
              <a:noFill/>
            </a:ln>
            <a:effectLst/>
          </p:spPr>
          <p:txBody>
            <a:bodyPr wrap="none" lIns="68562" tIns="34282" rIns="68562" bIns="34282" anchor="ctr">
              <a:spAutoFit/>
            </a:bodyPr>
            <a:lstStyle/>
            <a:p>
              <a:pPr defTabSz="1370984">
                <a:buClr>
                  <a:srgbClr val="000000"/>
                </a:buClr>
                <a:defRPr/>
              </a:pPr>
              <a:endParaRPr lang="en-US" sz="2100" kern="0">
                <a:solidFill>
                  <a:prstClr val="black"/>
                </a:solidFill>
                <a:latin typeface="Candara" panose="020E0502030303020204" pitchFamily="34" charset="0"/>
                <a:cs typeface="Arial"/>
                <a:sym typeface="Arial"/>
              </a:endParaRPr>
            </a:p>
          </p:txBody>
        </p:sp>
        <p:graphicFrame>
          <p:nvGraphicFramePr>
            <p:cNvPr id="9" name="Chart 8">
              <a:extLst>
                <a:ext uri="{FF2B5EF4-FFF2-40B4-BE49-F238E27FC236}">
                  <a16:creationId xmlns:a16="http://schemas.microsoft.com/office/drawing/2014/main" id="{06D3F966-C23B-7511-4D4D-88E400DCA58C}"/>
                </a:ext>
              </a:extLst>
            </p:cNvPr>
            <p:cNvGraphicFramePr>
              <a:graphicFrameLocks/>
            </p:cNvGraphicFramePr>
            <p:nvPr/>
          </p:nvGraphicFramePr>
          <p:xfrm>
            <a:off x="4433064" y="3086100"/>
            <a:ext cx="16462798" cy="982057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3B76AD48-3DBC-5A79-766F-6C6CB89191D6}"/>
                </a:ext>
              </a:extLst>
            </p:cNvPr>
            <p:cNvSpPr txBox="1"/>
            <p:nvPr/>
          </p:nvSpPr>
          <p:spPr>
            <a:xfrm>
              <a:off x="6189336" y="8883530"/>
              <a:ext cx="3657600" cy="1323357"/>
            </a:xfrm>
            <a:prstGeom prst="rect">
              <a:avLst/>
            </a:prstGeom>
            <a:noFill/>
          </p:spPr>
          <p:txBody>
            <a:bodyPr wrap="square" rtlCol="0">
              <a:spAutoFit/>
            </a:bodyPr>
            <a:lstStyle/>
            <a:p>
              <a:pPr marL="428626" indent="-428626">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30% Renewable (</a:t>
              </a:r>
              <a:r>
                <a:rPr lang="en-US" sz="3200" i="1" dirty="0">
                  <a:solidFill>
                    <a:srgbClr val="00B050"/>
                  </a:solidFill>
                  <a:latin typeface="Times New Roman" panose="02020603050405020304" pitchFamily="18" charset="0"/>
                  <a:cs typeface="Times New Roman" panose="02020603050405020304" pitchFamily="18" charset="0"/>
                </a:rPr>
                <a:t>10% Modern Renewable</a:t>
              </a:r>
              <a:r>
                <a:rPr lang="en-US" sz="3200" dirty="0">
                  <a:latin typeface="Times New Roman" panose="02020603050405020304" pitchFamily="18" charset="0"/>
                  <a:cs typeface="Times New Roman" panose="02020603050405020304" pitchFamily="18" charset="0"/>
                </a:rPr>
                <a:t>)</a:t>
              </a:r>
            </a:p>
            <a:p>
              <a:pPr marL="428626" indent="-428626">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70% Gas Thermal</a:t>
              </a:r>
            </a:p>
          </p:txBody>
        </p:sp>
        <p:sp>
          <p:nvSpPr>
            <p:cNvPr id="5" name="TextBox 4">
              <a:extLst>
                <a:ext uri="{FF2B5EF4-FFF2-40B4-BE49-F238E27FC236}">
                  <a16:creationId xmlns:a16="http://schemas.microsoft.com/office/drawing/2014/main" id="{9667B521-E96C-9737-4AD5-1D0D0AEB1277}"/>
                </a:ext>
              </a:extLst>
            </p:cNvPr>
            <p:cNvSpPr txBox="1"/>
            <p:nvPr/>
          </p:nvSpPr>
          <p:spPr>
            <a:xfrm>
              <a:off x="7342505" y="5276602"/>
              <a:ext cx="6387332" cy="1738528"/>
            </a:xfrm>
            <a:prstGeom prst="rect">
              <a:avLst/>
            </a:prstGeom>
            <a:noFill/>
          </p:spPr>
          <p:txBody>
            <a:bodyPr wrap="square" rtlCol="0">
              <a:spAutoFit/>
            </a:bodyPr>
            <a:lstStyle/>
            <a:p>
              <a:pPr marL="428626" indent="-428626">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26% Renewable</a:t>
              </a:r>
            </a:p>
            <a:p>
              <a:pPr marL="428626" indent="-428626">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70% Gas Thermal (</a:t>
              </a:r>
              <a:r>
                <a:rPr lang="en-US" sz="3200" i="1" dirty="0">
                  <a:solidFill>
                    <a:schemeClr val="accent4">
                      <a:lumMod val="75000"/>
                    </a:schemeClr>
                  </a:solidFill>
                  <a:latin typeface="Times New Roman" panose="02020603050405020304" pitchFamily="18" charset="0"/>
                  <a:cs typeface="Times New Roman" panose="02020603050405020304" pitchFamily="18" charset="0"/>
                </a:rPr>
                <a:t>Intro. of Carbon Capture</a:t>
              </a:r>
              <a:r>
                <a:rPr lang="en-US" sz="3200" dirty="0">
                  <a:latin typeface="Times New Roman" panose="02020603050405020304" pitchFamily="18" charset="0"/>
                  <a:cs typeface="Times New Roman" panose="02020603050405020304" pitchFamily="18" charset="0"/>
                </a:rPr>
                <a:t>)</a:t>
              </a:r>
            </a:p>
            <a:p>
              <a:pPr marL="428626" indent="-428626">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5% Nuclear Energy (</a:t>
              </a:r>
              <a:r>
                <a:rPr lang="en-US" sz="3200" i="1" dirty="0">
                  <a:solidFill>
                    <a:srgbClr val="0070C0"/>
                  </a:solidFill>
                  <a:latin typeface="Times New Roman" panose="02020603050405020304" pitchFamily="18" charset="0"/>
                  <a:cs typeface="Times New Roman" panose="02020603050405020304" pitchFamily="18" charset="0"/>
                </a:rPr>
                <a:t>First nuclear plant in energy mix</a:t>
              </a:r>
              <a:r>
                <a:rPr lang="en-US" sz="32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1C705C9E-EED3-E00E-D258-6ACFAF6B0B52}"/>
                </a:ext>
              </a:extLst>
            </p:cNvPr>
            <p:cNvSpPr txBox="1"/>
            <p:nvPr/>
          </p:nvSpPr>
          <p:spPr>
            <a:xfrm>
              <a:off x="12404939" y="3967814"/>
              <a:ext cx="4275295" cy="1323357"/>
            </a:xfrm>
            <a:prstGeom prst="rect">
              <a:avLst/>
            </a:prstGeom>
            <a:noFill/>
          </p:spPr>
          <p:txBody>
            <a:bodyPr wrap="square" rtlCol="0">
              <a:spAutoFit/>
            </a:bodyPr>
            <a:lstStyle/>
            <a:p>
              <a:pPr marL="428626" indent="-428626">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27% Renewable</a:t>
              </a:r>
            </a:p>
            <a:p>
              <a:pPr marL="428626" indent="-428626">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40% Gas Thermal</a:t>
              </a:r>
            </a:p>
            <a:p>
              <a:pPr marL="428626" indent="-428626">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33% Nuclear Energy</a:t>
              </a:r>
            </a:p>
          </p:txBody>
        </p:sp>
        <p:sp>
          <p:nvSpPr>
            <p:cNvPr id="8" name="TextBox 7">
              <a:extLst>
                <a:ext uri="{FF2B5EF4-FFF2-40B4-BE49-F238E27FC236}">
                  <a16:creationId xmlns:a16="http://schemas.microsoft.com/office/drawing/2014/main" id="{0E1A50DD-95C1-8343-B814-D27C84C0D6D0}"/>
                </a:ext>
              </a:extLst>
            </p:cNvPr>
            <p:cNvSpPr txBox="1"/>
            <p:nvPr/>
          </p:nvSpPr>
          <p:spPr>
            <a:xfrm>
              <a:off x="16680234" y="3306136"/>
              <a:ext cx="3803888" cy="1323357"/>
            </a:xfrm>
            <a:prstGeom prst="rect">
              <a:avLst/>
            </a:prstGeom>
            <a:noFill/>
          </p:spPr>
          <p:txBody>
            <a:bodyPr wrap="square" rtlCol="0">
              <a:spAutoFit/>
            </a:bodyPr>
            <a:lstStyle/>
            <a:p>
              <a:pPr marL="138112" indent="-138112">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20% Renewable (</a:t>
              </a:r>
              <a:r>
                <a:rPr lang="en-US" sz="3200" b="1" dirty="0">
                  <a:latin typeface="Times New Roman" panose="02020603050405020304" pitchFamily="18" charset="0"/>
                  <a:cs typeface="Times New Roman" panose="02020603050405020304" pitchFamily="18" charset="0"/>
                </a:rPr>
                <a:t>21GW</a:t>
              </a:r>
              <a:r>
                <a:rPr lang="en-US" sz="3200" dirty="0">
                  <a:latin typeface="Times New Roman" panose="02020603050405020304" pitchFamily="18" charset="0"/>
                  <a:cs typeface="Times New Roman" panose="02020603050405020304" pitchFamily="18" charset="0"/>
                </a:rPr>
                <a:t>)</a:t>
              </a:r>
            </a:p>
            <a:p>
              <a:pPr marL="138112" indent="-138112">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34% Gas Thermal</a:t>
              </a:r>
            </a:p>
            <a:p>
              <a:pPr marL="138112" indent="-138112">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46% Nuclear Energy</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6263C-EB92-AB6C-FC85-2D7D5E92E7A1}"/>
              </a:ext>
            </a:extLst>
          </p:cNvPr>
          <p:cNvSpPr>
            <a:spLocks noGrp="1"/>
          </p:cNvSpPr>
          <p:nvPr>
            <p:ph type="title"/>
          </p:nvPr>
        </p:nvSpPr>
        <p:spPr>
          <a:xfrm>
            <a:off x="3419061" y="1052522"/>
            <a:ext cx="18072790" cy="1433316"/>
          </a:xfrm>
        </p:spPr>
        <p:txBody>
          <a:bodyPr>
            <a:normAutofit fontScale="90000"/>
          </a:bodyPr>
          <a:lstStyle/>
          <a:p>
            <a:r>
              <a:rPr lang="en-US" b="1" dirty="0">
                <a:solidFill>
                  <a:srgbClr val="00B050"/>
                </a:solidFill>
                <a:effectLst>
                  <a:outerShdw blurRad="38100" dist="38100" dir="2700000" algn="tl">
                    <a:srgbClr val="000000">
                      <a:alpha val="43137"/>
                    </a:srgbClr>
                  </a:outerShdw>
                </a:effectLst>
              </a:rPr>
              <a:t>SOURCES OF GREENHOUSE GASES</a:t>
            </a:r>
          </a:p>
        </p:txBody>
      </p:sp>
      <p:sp>
        <p:nvSpPr>
          <p:cNvPr id="6" name="TextBox 5">
            <a:extLst>
              <a:ext uri="{FF2B5EF4-FFF2-40B4-BE49-F238E27FC236}">
                <a16:creationId xmlns:a16="http://schemas.microsoft.com/office/drawing/2014/main" id="{DFAD063E-7F01-33DF-7F04-6D3C833F51BC}"/>
              </a:ext>
            </a:extLst>
          </p:cNvPr>
          <p:cNvSpPr txBox="1"/>
          <p:nvPr/>
        </p:nvSpPr>
        <p:spPr>
          <a:xfrm>
            <a:off x="6913513" y="10573532"/>
            <a:ext cx="13969552" cy="2308324"/>
          </a:xfrm>
          <a:prstGeom prst="rect">
            <a:avLst/>
          </a:prstGeom>
          <a:noFill/>
        </p:spPr>
        <p:txBody>
          <a:bodyPr wrap="square">
            <a:spAutoFit/>
          </a:bodyPr>
          <a:lstStyle/>
          <a:p>
            <a:pPr algn="just" defTabSz="1828800" eaLnBrk="0" fontAlgn="base" hangingPunct="0">
              <a:spcBef>
                <a:spcPct val="0"/>
              </a:spcBef>
              <a:spcAft>
                <a:spcPct val="0"/>
              </a:spcAft>
              <a:defRPr/>
            </a:pPr>
            <a:r>
              <a:rPr lang="en-US" altLang="en-US" b="1" dirty="0">
                <a:solidFill>
                  <a:prstClr val="black"/>
                </a:solidFill>
                <a:latin typeface="Arial" panose="020B0604020202020204" pitchFamily="34" charset="0"/>
              </a:rPr>
              <a:t>Deforestation to create farms or pastures</a:t>
            </a:r>
            <a:r>
              <a:rPr lang="en-US" altLang="en-US" dirty="0">
                <a:solidFill>
                  <a:prstClr val="black"/>
                </a:solidFill>
                <a:latin typeface="Arial" panose="020B0604020202020204" pitchFamily="34" charset="0"/>
              </a:rPr>
              <a:t>, or for other reasons, causes emissions, since trees, when they are cut, release the stored carbon. Forest absorb carbon dioxide, destroying them also limits nature’s ability to keep emissions out of the atmosphere.</a:t>
            </a:r>
          </a:p>
        </p:txBody>
      </p:sp>
      <p:pic>
        <p:nvPicPr>
          <p:cNvPr id="7" name="Picture 4">
            <a:extLst>
              <a:ext uri="{FF2B5EF4-FFF2-40B4-BE49-F238E27FC236}">
                <a16:creationId xmlns:a16="http://schemas.microsoft.com/office/drawing/2014/main" id="{E42EDDAF-BA0F-CB59-C886-BC357B9C0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033" y="10372967"/>
            <a:ext cx="2967136" cy="27094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ACFA06D-4540-D9DE-EAA2-0525DD9C8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3097" y="2825552"/>
            <a:ext cx="2934072" cy="18466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1F22351-E919-18D9-3B56-211878BD9933}"/>
              </a:ext>
            </a:extLst>
          </p:cNvPr>
          <p:cNvSpPr txBox="1"/>
          <p:nvPr/>
        </p:nvSpPr>
        <p:spPr>
          <a:xfrm>
            <a:off x="6871184" y="2825552"/>
            <a:ext cx="13969552" cy="1754326"/>
          </a:xfrm>
          <a:prstGeom prst="rect">
            <a:avLst/>
          </a:prstGeom>
          <a:noFill/>
        </p:spPr>
        <p:txBody>
          <a:bodyPr wrap="square">
            <a:spAutoFit/>
          </a:bodyPr>
          <a:lstStyle/>
          <a:p>
            <a:pPr algn="just" defTabSz="1828800" eaLnBrk="0" fontAlgn="base" hangingPunct="0">
              <a:spcBef>
                <a:spcPct val="0"/>
              </a:spcBef>
              <a:spcAft>
                <a:spcPct val="0"/>
              </a:spcAft>
            </a:pPr>
            <a:r>
              <a:rPr lang="en-US" altLang="en-US" b="1" dirty="0">
                <a:solidFill>
                  <a:prstClr val="black"/>
                </a:solidFill>
                <a:latin typeface="Arial" panose="020B0604020202020204" pitchFamily="34" charset="0"/>
              </a:rPr>
              <a:t>Generating electricity and heat by burning fossil fuels </a:t>
            </a:r>
            <a:r>
              <a:rPr lang="en-US" altLang="en-US" dirty="0">
                <a:solidFill>
                  <a:prstClr val="black"/>
                </a:solidFill>
                <a:latin typeface="Arial" panose="020B0604020202020204" pitchFamily="34" charset="0"/>
              </a:rPr>
              <a:t>such as coal, oil and natural gas causes a large chunk of global emissions. Most electricity is still produced from fossil fuels.</a:t>
            </a:r>
          </a:p>
        </p:txBody>
      </p:sp>
      <p:pic>
        <p:nvPicPr>
          <p:cNvPr id="11" name="Picture 3">
            <a:extLst>
              <a:ext uri="{FF2B5EF4-FFF2-40B4-BE49-F238E27FC236}">
                <a16:creationId xmlns:a16="http://schemas.microsoft.com/office/drawing/2014/main" id="{1B16BF24-4B98-261C-E7D5-CB2039A0A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4050" y="5155355"/>
            <a:ext cx="2967134" cy="184666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97625E5-7E36-D24E-E799-DC2C7AB76EBE}"/>
              </a:ext>
            </a:extLst>
          </p:cNvPr>
          <p:cNvSpPr txBox="1"/>
          <p:nvPr/>
        </p:nvSpPr>
        <p:spPr>
          <a:xfrm>
            <a:off x="6871182" y="5033407"/>
            <a:ext cx="14246634" cy="2308324"/>
          </a:xfrm>
          <a:prstGeom prst="rect">
            <a:avLst/>
          </a:prstGeom>
          <a:noFill/>
        </p:spPr>
        <p:txBody>
          <a:bodyPr wrap="square">
            <a:spAutoFit/>
          </a:bodyPr>
          <a:lstStyle/>
          <a:p>
            <a:pPr algn="just" defTabSz="1828800" eaLnBrk="0" fontAlgn="base" hangingPunct="0">
              <a:spcBef>
                <a:spcPct val="0"/>
              </a:spcBef>
              <a:spcAft>
                <a:spcPct val="0"/>
              </a:spcAft>
            </a:pPr>
            <a:r>
              <a:rPr lang="en-US" altLang="en-US" b="1" dirty="0">
                <a:solidFill>
                  <a:prstClr val="black"/>
                </a:solidFill>
                <a:latin typeface="Arial" panose="020B0604020202020204" pitchFamily="34" charset="0"/>
              </a:rPr>
              <a:t>Manufacturing and industry produce emissions</a:t>
            </a:r>
            <a:r>
              <a:rPr lang="en-US" altLang="en-US" dirty="0">
                <a:solidFill>
                  <a:prstClr val="black"/>
                </a:solidFill>
                <a:latin typeface="Arial" panose="020B0604020202020204" pitchFamily="34" charset="0"/>
              </a:rPr>
              <a:t>, mostly from burning fossil fuels to produce energy for making things like cement, iron, steel, electronics, plastics, clothes and other goods. Mining and other industrial processes also release gases</a:t>
            </a:r>
          </a:p>
        </p:txBody>
      </p:sp>
      <p:pic>
        <p:nvPicPr>
          <p:cNvPr id="14" name="Picture 5">
            <a:extLst>
              <a:ext uri="{FF2B5EF4-FFF2-40B4-BE49-F238E27FC236}">
                <a16:creationId xmlns:a16="http://schemas.microsoft.com/office/drawing/2014/main" id="{85F3C9BD-72FF-4FF1-B74A-D5EFF594AF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4048" y="7512753"/>
            <a:ext cx="2967134" cy="24006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135A6A1-A0CE-D30B-29C7-BEBD1B1626BA}"/>
              </a:ext>
            </a:extLst>
          </p:cNvPr>
          <p:cNvSpPr txBox="1"/>
          <p:nvPr/>
        </p:nvSpPr>
        <p:spPr>
          <a:xfrm>
            <a:off x="6913513" y="7481679"/>
            <a:ext cx="14246632" cy="2308324"/>
          </a:xfrm>
          <a:prstGeom prst="rect">
            <a:avLst/>
          </a:prstGeom>
          <a:noFill/>
        </p:spPr>
        <p:txBody>
          <a:bodyPr wrap="square">
            <a:spAutoFit/>
          </a:bodyPr>
          <a:lstStyle/>
          <a:p>
            <a:pPr algn="just" defTabSz="1828800" eaLnBrk="0" fontAlgn="base" hangingPunct="0">
              <a:spcBef>
                <a:spcPct val="0"/>
              </a:spcBef>
              <a:spcAft>
                <a:spcPct val="0"/>
              </a:spcAft>
            </a:pPr>
            <a:r>
              <a:rPr lang="en-US" altLang="en-US" b="1" dirty="0">
                <a:solidFill>
                  <a:prstClr val="black"/>
                </a:solidFill>
                <a:latin typeface="Arial" panose="020B0604020202020204" pitchFamily="34" charset="0"/>
              </a:rPr>
              <a:t>Most vehicles, vessels and air planes run on fossil fuels</a:t>
            </a:r>
            <a:r>
              <a:rPr lang="en-US" altLang="en-US" dirty="0">
                <a:solidFill>
                  <a:prstClr val="black"/>
                </a:solidFill>
                <a:latin typeface="Arial" panose="020B0604020202020204" pitchFamily="34" charset="0"/>
              </a:rPr>
              <a:t>. That makes transportation a major contributor of greenhouse gases, especially carbon-dioxide emissions. Road vehicles account for the largest part, but emissions from ships and planes continue to grow. </a:t>
            </a:r>
          </a:p>
        </p:txBody>
      </p:sp>
    </p:spTree>
    <p:extLst>
      <p:ext uri="{BB962C8B-B14F-4D97-AF65-F5344CB8AC3E}">
        <p14:creationId xmlns:p14="http://schemas.microsoft.com/office/powerpoint/2010/main" val="51574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C9F5A3-EEDB-D9D8-9389-E85DD5E494F2}"/>
              </a:ext>
            </a:extLst>
          </p:cNvPr>
          <p:cNvSpPr txBox="1"/>
          <p:nvPr/>
        </p:nvSpPr>
        <p:spPr>
          <a:xfrm>
            <a:off x="479869" y="680360"/>
            <a:ext cx="23417911" cy="13339229"/>
          </a:xfrm>
          <a:prstGeom prst="rect">
            <a:avLst/>
          </a:prstGeom>
          <a:noFill/>
        </p:spPr>
        <p:txBody>
          <a:bodyPr wrap="square">
            <a:spAutoFit/>
          </a:bodyPr>
          <a:lstStyle/>
          <a:p>
            <a:pPr marL="571500" indent="-571500">
              <a:lnSpc>
                <a:spcPct val="150000"/>
              </a:lnSpc>
              <a:buFont typeface="Wingdings" panose="05000000000000000000" pitchFamily="2" charset="2"/>
              <a:buChar char="q"/>
            </a:pPr>
            <a:r>
              <a:rPr lang="en-US" sz="4000" b="0" i="0" u="none" strike="noStrike" baseline="0" dirty="0">
                <a:solidFill>
                  <a:srgbClr val="000000"/>
                </a:solidFill>
                <a:latin typeface="Times New Roman" panose="02020603050405020304" pitchFamily="18" charset="0"/>
              </a:rPr>
              <a:t>It is a long-term framework (2022 – 2070); </a:t>
            </a:r>
          </a:p>
          <a:p>
            <a:pPr marL="571500" indent="-571500">
              <a:lnSpc>
                <a:spcPct val="150000"/>
              </a:lnSpc>
              <a:buFont typeface="Wingdings" panose="05000000000000000000" pitchFamily="2" charset="2"/>
              <a:buChar char="q"/>
            </a:pPr>
            <a:r>
              <a:rPr lang="en-US" sz="4000" b="0" i="0" u="none" strike="noStrike" baseline="0" dirty="0">
                <a:solidFill>
                  <a:srgbClr val="000000"/>
                </a:solidFill>
                <a:latin typeface="Times New Roman" panose="02020603050405020304" pitchFamily="18" charset="0"/>
              </a:rPr>
              <a:t>Guarantees the best fuel supply security due to a diversified fuel mix including natural gas and nuclear energy; </a:t>
            </a:r>
          </a:p>
          <a:p>
            <a:pPr marL="571500" indent="-571500">
              <a:lnSpc>
                <a:spcPct val="150000"/>
              </a:lnSpc>
              <a:buFont typeface="Wingdings" panose="05000000000000000000" pitchFamily="2" charset="2"/>
              <a:buChar char="q"/>
            </a:pPr>
            <a:r>
              <a:rPr lang="en-US" sz="4000" b="0" i="0" u="none" strike="noStrike" baseline="0" dirty="0">
                <a:solidFill>
                  <a:srgbClr val="000000"/>
                </a:solidFill>
                <a:latin typeface="Times New Roman" panose="02020603050405020304" pitchFamily="18" charset="0"/>
              </a:rPr>
              <a:t>Estimated 200MtCO</a:t>
            </a:r>
            <a:r>
              <a:rPr lang="en-US" sz="4000" b="0" i="0" u="none" strike="noStrike" baseline="-25000" dirty="0">
                <a:solidFill>
                  <a:srgbClr val="000000"/>
                </a:solidFill>
                <a:latin typeface="Times New Roman" panose="02020603050405020304" pitchFamily="18" charset="0"/>
              </a:rPr>
              <a:t>2</a:t>
            </a:r>
            <a:r>
              <a:rPr lang="en-US" sz="4000" b="0" i="0" u="none" strike="noStrike" baseline="0" dirty="0">
                <a:solidFill>
                  <a:srgbClr val="000000"/>
                </a:solidFill>
                <a:latin typeface="Times New Roman" panose="02020603050405020304" pitchFamily="18" charset="0"/>
              </a:rPr>
              <a:t>-eq emission avoided (T1 emission - 14.5MtCO</a:t>
            </a:r>
            <a:r>
              <a:rPr lang="en-US" sz="4000" b="0" i="0" u="none" strike="noStrike" baseline="-25000" dirty="0">
                <a:solidFill>
                  <a:srgbClr val="000000"/>
                </a:solidFill>
                <a:latin typeface="Times New Roman" panose="02020603050405020304" pitchFamily="18" charset="0"/>
              </a:rPr>
              <a:t>2</a:t>
            </a:r>
            <a:r>
              <a:rPr lang="en-US" sz="4000" b="0" i="0" u="none" strike="noStrike" baseline="0" dirty="0">
                <a:solidFill>
                  <a:srgbClr val="000000"/>
                </a:solidFill>
                <a:latin typeface="Times New Roman" panose="02020603050405020304" pitchFamily="18" charset="0"/>
              </a:rPr>
              <a:t>-eq); </a:t>
            </a:r>
          </a:p>
          <a:p>
            <a:pPr marL="571500" indent="-571500">
              <a:lnSpc>
                <a:spcPct val="150000"/>
              </a:lnSpc>
              <a:buFont typeface="Wingdings" panose="05000000000000000000" pitchFamily="2" charset="2"/>
              <a:buChar char="q"/>
            </a:pPr>
            <a:r>
              <a:rPr lang="en-US" sz="4000" b="0" i="0" u="none" strike="noStrike" baseline="0" dirty="0">
                <a:solidFill>
                  <a:srgbClr val="000000"/>
                </a:solidFill>
                <a:latin typeface="Times New Roman" panose="02020603050405020304" pitchFamily="18" charset="0"/>
              </a:rPr>
              <a:t>Access to and commercialization of the green trade market (21GW of installed capacity); </a:t>
            </a:r>
          </a:p>
          <a:p>
            <a:pPr marL="571500" indent="-571500">
              <a:lnSpc>
                <a:spcPct val="150000"/>
              </a:lnSpc>
              <a:buFont typeface="Wingdings" panose="05000000000000000000" pitchFamily="2" charset="2"/>
              <a:buChar char="q"/>
            </a:pPr>
            <a:r>
              <a:rPr lang="en-US" sz="4000" b="0" i="0" u="none" strike="noStrike" baseline="0" dirty="0">
                <a:solidFill>
                  <a:srgbClr val="000000"/>
                </a:solidFill>
                <a:latin typeface="Times New Roman" panose="02020603050405020304" pitchFamily="18" charset="0"/>
              </a:rPr>
              <a:t>Achieves universal access to electricity – 99.8% by 2030; </a:t>
            </a:r>
          </a:p>
          <a:p>
            <a:pPr marL="571500" indent="-571500">
              <a:lnSpc>
                <a:spcPct val="150000"/>
              </a:lnSpc>
              <a:buFont typeface="Wingdings" panose="05000000000000000000" pitchFamily="2" charset="2"/>
              <a:buChar char="q"/>
            </a:pPr>
            <a:r>
              <a:rPr lang="en-US" sz="4000" b="0" i="0" u="none" strike="noStrike" baseline="0" dirty="0">
                <a:solidFill>
                  <a:srgbClr val="000000"/>
                </a:solidFill>
                <a:latin typeface="Times New Roman" panose="02020603050405020304" pitchFamily="18" charset="0"/>
              </a:rPr>
              <a:t>Lower long-term cost of electricity generation - below 4.5cents/kWh; </a:t>
            </a:r>
          </a:p>
          <a:p>
            <a:pPr marL="571500" indent="-571500">
              <a:lnSpc>
                <a:spcPct val="150000"/>
              </a:lnSpc>
              <a:buFont typeface="Wingdings" panose="05000000000000000000" pitchFamily="2" charset="2"/>
              <a:buChar char="q"/>
            </a:pPr>
            <a:r>
              <a:rPr lang="en-US" sz="4000" b="0" i="0" u="none" strike="noStrike" baseline="0" dirty="0">
                <a:solidFill>
                  <a:srgbClr val="000000"/>
                </a:solidFill>
                <a:latin typeface="Times New Roman" panose="02020603050405020304" pitchFamily="18" charset="0"/>
              </a:rPr>
              <a:t>Meets future electricity demand of 380,000 GWh (83GW install capacity) due to fuel switch; </a:t>
            </a:r>
          </a:p>
          <a:p>
            <a:pPr marL="571500" indent="-571500">
              <a:buFont typeface="Wingdings" panose="05000000000000000000" pitchFamily="2" charset="2"/>
              <a:buChar char="q"/>
            </a:pPr>
            <a:r>
              <a:rPr lang="en-US" sz="4000" b="0" i="0" u="none" strike="noStrike" baseline="0" dirty="0" err="1">
                <a:solidFill>
                  <a:srgbClr val="000000"/>
                </a:solidFill>
                <a:latin typeface="Times New Roman" panose="02020603050405020304" pitchFamily="18" charset="0"/>
              </a:rPr>
              <a:t>Minimises</a:t>
            </a:r>
            <a:r>
              <a:rPr lang="en-US" sz="4000" b="0" i="0" u="none" strike="noStrike" baseline="0" dirty="0">
                <a:solidFill>
                  <a:srgbClr val="000000"/>
                </a:solidFill>
                <a:latin typeface="Times New Roman" panose="02020603050405020304" pitchFamily="18" charset="0"/>
              </a:rPr>
              <a:t> energy-related indoor air pollution and its related illnesses - 48,218 premature deaths avoided due to improvement in air quality and health; </a:t>
            </a:r>
          </a:p>
          <a:p>
            <a:pPr marL="571500" indent="-571500">
              <a:buFont typeface="Wingdings" panose="05000000000000000000" pitchFamily="2" charset="2"/>
              <a:buChar char="q"/>
            </a:pPr>
            <a:endParaRPr lang="en-US" sz="1400" b="0" i="0" u="none" strike="noStrike" baseline="0" dirty="0">
              <a:solidFill>
                <a:srgbClr val="000000"/>
              </a:solidFill>
              <a:latin typeface="Times New Roman" panose="02020603050405020304" pitchFamily="18" charset="0"/>
            </a:endParaRPr>
          </a:p>
          <a:p>
            <a:pPr marL="571500" indent="-571500">
              <a:buFont typeface="Wingdings" panose="05000000000000000000" pitchFamily="2" charset="2"/>
              <a:buChar char="q"/>
            </a:pPr>
            <a:r>
              <a:rPr lang="en-US" sz="4000" b="0" i="0" u="none" strike="noStrike" baseline="0" dirty="0">
                <a:solidFill>
                  <a:srgbClr val="000000"/>
                </a:solidFill>
                <a:latin typeface="Times New Roman" panose="02020603050405020304" pitchFamily="18" charset="0"/>
              </a:rPr>
              <a:t>30.05 million productive hours gained due to the upscaled adoption of clean cooking fuels. This would have a significant impact on women and children who are the main gatherers of firewood; </a:t>
            </a:r>
          </a:p>
          <a:p>
            <a:pPr marL="571500" indent="-571500">
              <a:buFont typeface="Wingdings" panose="05000000000000000000" pitchFamily="2" charset="2"/>
              <a:buChar char="q"/>
            </a:pPr>
            <a:endParaRPr lang="en-US" sz="1400" b="0" i="0" u="none" strike="noStrike" baseline="0" dirty="0">
              <a:solidFill>
                <a:srgbClr val="000000"/>
              </a:solidFill>
              <a:latin typeface="Times New Roman" panose="02020603050405020304" pitchFamily="18" charset="0"/>
            </a:endParaRPr>
          </a:p>
          <a:p>
            <a:pPr marL="571500" indent="-571500">
              <a:buFont typeface="Wingdings" panose="05000000000000000000" pitchFamily="2" charset="2"/>
              <a:buChar char="q"/>
            </a:pPr>
            <a:r>
              <a:rPr lang="en-US" sz="4000" b="0" i="0" u="none" strike="noStrike" baseline="0" dirty="0">
                <a:solidFill>
                  <a:srgbClr val="000000"/>
                </a:solidFill>
                <a:latin typeface="Times New Roman" panose="02020603050405020304" pitchFamily="18" charset="0"/>
              </a:rPr>
              <a:t>New job opportunities to be created is estimated at 1,404,702 due to the introduction of new technologies such as CCUS, Nuclear, Hydrogen, EV charging stations, etc.; </a:t>
            </a:r>
          </a:p>
          <a:p>
            <a:pPr marL="571500" indent="-571500">
              <a:buFont typeface="Wingdings" panose="05000000000000000000" pitchFamily="2" charset="2"/>
              <a:buChar char="q"/>
            </a:pPr>
            <a:endParaRPr lang="en-US" sz="1400" b="0" i="0" u="none" strike="noStrike" baseline="0" dirty="0">
              <a:solidFill>
                <a:srgbClr val="000000"/>
              </a:solidFill>
              <a:latin typeface="Times New Roman" panose="02020603050405020304" pitchFamily="18" charset="0"/>
            </a:endParaRPr>
          </a:p>
          <a:p>
            <a:pPr marL="571500" indent="-571500">
              <a:buFont typeface="Wingdings" panose="05000000000000000000" pitchFamily="2" charset="2"/>
              <a:buChar char="q"/>
            </a:pPr>
            <a:r>
              <a:rPr lang="en-US" sz="4000" b="0" i="0" u="none" strike="noStrike" baseline="0" dirty="0">
                <a:solidFill>
                  <a:srgbClr val="000000"/>
                </a:solidFill>
                <a:latin typeface="Times New Roman" panose="02020603050405020304" pitchFamily="18" charset="0"/>
              </a:rPr>
              <a:t>Achieves just and equitable transition both in universal access to electricity and the exploitation of our natural resources to support economic development; and </a:t>
            </a:r>
          </a:p>
          <a:p>
            <a:pPr marL="571500" indent="-571500">
              <a:lnSpc>
                <a:spcPct val="150000"/>
              </a:lnSpc>
              <a:buFont typeface="Wingdings" panose="05000000000000000000" pitchFamily="2" charset="2"/>
              <a:buChar char="q"/>
            </a:pPr>
            <a:r>
              <a:rPr lang="en-US" sz="4000" b="0" i="0" u="none" strike="noStrike" baseline="0" dirty="0">
                <a:solidFill>
                  <a:srgbClr val="000000"/>
                </a:solidFill>
                <a:latin typeface="Times New Roman" panose="02020603050405020304" pitchFamily="18" charset="0"/>
              </a:rPr>
              <a:t>Requires estimated financing to the tune of US$562 billion. </a:t>
            </a:r>
          </a:p>
        </p:txBody>
      </p:sp>
      <p:sp>
        <p:nvSpPr>
          <p:cNvPr id="4" name="TextBox 3">
            <a:extLst>
              <a:ext uri="{FF2B5EF4-FFF2-40B4-BE49-F238E27FC236}">
                <a16:creationId xmlns:a16="http://schemas.microsoft.com/office/drawing/2014/main" id="{EB81DA19-26C8-3FAC-66A7-FAD290C51DCF}"/>
              </a:ext>
            </a:extLst>
          </p:cNvPr>
          <p:cNvSpPr txBox="1"/>
          <p:nvPr/>
        </p:nvSpPr>
        <p:spPr>
          <a:xfrm>
            <a:off x="1901952" y="54864"/>
            <a:ext cx="21490767" cy="830997"/>
          </a:xfrm>
          <a:prstGeom prst="rect">
            <a:avLst/>
          </a:prstGeom>
          <a:noFill/>
        </p:spPr>
        <p:txBody>
          <a:bodyPr wrap="square" rtlCol="0">
            <a:spAutoFit/>
          </a:bodyPr>
          <a:lstStyle/>
          <a:p>
            <a:r>
              <a:rPr lang="en-US" sz="4800" b="1" dirty="0">
                <a:solidFill>
                  <a:srgbClr val="00B050"/>
                </a:solidFill>
                <a:latin typeface="Times New Roman" panose="02020603050405020304" pitchFamily="18" charset="0"/>
                <a:cs typeface="Times New Roman" panose="02020603050405020304" pitchFamily="18" charset="0"/>
              </a:rPr>
              <a:t>HIGHLIGHTS OF GHANA’S ENERGY TRANSITION FRAMEWORK</a:t>
            </a:r>
            <a:endParaRPr lang="en-GH" sz="48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66901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62412" y="476830"/>
            <a:ext cx="24308430" cy="12939640"/>
          </a:xfrm>
          <a:prstGeom prst="rect">
            <a:avLst/>
          </a:prstGeom>
        </p:spPr>
        <p:txBody>
          <a:bodyPr wrap="square" lIns="0" tIns="46759" rIns="0" bIns="0" rtlCol="0">
            <a:noAutofit/>
          </a:bodyPr>
          <a:lstStyle/>
          <a:p>
            <a:pPr marL="2295751">
              <a:lnSpc>
                <a:spcPts val="7364"/>
              </a:lnSpc>
            </a:pPr>
            <a:r>
              <a:rPr sz="6606" b="1" dirty="0">
                <a:latin typeface="Arial Narrow"/>
                <a:cs typeface="Arial Narrow"/>
              </a:rPr>
              <a:t>Conclusion                                                                                   </a:t>
            </a:r>
            <a:r>
              <a:rPr sz="6606" b="1" spc="1421" dirty="0">
                <a:latin typeface="Arial Narrow"/>
                <a:cs typeface="Arial Narrow"/>
              </a:rPr>
              <a:t> </a:t>
            </a:r>
            <a:r>
              <a:rPr sz="3636" baseline="8696" dirty="0">
                <a:solidFill>
                  <a:srgbClr val="FFFFFF"/>
                </a:solidFill>
                <a:latin typeface="Times New Roman"/>
                <a:cs typeface="Times New Roman"/>
              </a:rPr>
              <a:t>16</a:t>
            </a:r>
            <a:endParaRPr sz="2424">
              <a:latin typeface="Times New Roman"/>
              <a:cs typeface="Times New Roman"/>
            </a:endParaRPr>
          </a:p>
          <a:p>
            <a:pPr marL="1006352">
              <a:lnSpc>
                <a:spcPts val="2642"/>
              </a:lnSpc>
              <a:spcBef>
                <a:spcPts val="91643"/>
              </a:spcBef>
            </a:pPr>
            <a:r>
              <a:rPr sz="2424" b="1" spc="4" dirty="0">
                <a:solidFill>
                  <a:srgbClr val="FFFFFF"/>
                </a:solidFill>
                <a:latin typeface="Abadi MT Condensed Extra Bold"/>
                <a:cs typeface="Abadi MT Condensed Extra Bold"/>
              </a:rPr>
              <a:t>NATIONAL ENERGY TRANSITION COMMITTEE</a:t>
            </a:r>
            <a:endParaRPr sz="2424">
              <a:latin typeface="Abadi MT Condensed Extra Bold"/>
              <a:cs typeface="Abadi MT Condensed Extra Bold"/>
            </a:endParaRPr>
          </a:p>
        </p:txBody>
      </p:sp>
      <p:sp>
        <p:nvSpPr>
          <p:cNvPr id="7" name="object 7"/>
          <p:cNvSpPr/>
          <p:nvPr/>
        </p:nvSpPr>
        <p:spPr>
          <a:xfrm>
            <a:off x="22133702" y="738858"/>
            <a:ext cx="700772" cy="700772"/>
          </a:xfrm>
          <a:custGeom>
            <a:avLst/>
            <a:gdLst/>
            <a:ahLst/>
            <a:cxnLst/>
            <a:rect l="l" t="t" r="r" b="b"/>
            <a:pathLst>
              <a:path w="578137" h="578137">
                <a:moveTo>
                  <a:pt x="0" y="289068"/>
                </a:moveTo>
                <a:lnTo>
                  <a:pt x="958" y="312772"/>
                </a:lnTo>
                <a:lnTo>
                  <a:pt x="3784" y="335949"/>
                </a:lnTo>
                <a:lnTo>
                  <a:pt x="8402" y="358524"/>
                </a:lnTo>
                <a:lnTo>
                  <a:pt x="14739" y="380424"/>
                </a:lnTo>
                <a:lnTo>
                  <a:pt x="22720" y="401573"/>
                </a:lnTo>
                <a:lnTo>
                  <a:pt x="32271" y="421898"/>
                </a:lnTo>
                <a:lnTo>
                  <a:pt x="43316" y="441323"/>
                </a:lnTo>
                <a:lnTo>
                  <a:pt x="55782" y="459775"/>
                </a:lnTo>
                <a:lnTo>
                  <a:pt x="69594" y="477178"/>
                </a:lnTo>
                <a:lnTo>
                  <a:pt x="84678" y="493459"/>
                </a:lnTo>
                <a:lnTo>
                  <a:pt x="100958" y="508542"/>
                </a:lnTo>
                <a:lnTo>
                  <a:pt x="118362" y="522354"/>
                </a:lnTo>
                <a:lnTo>
                  <a:pt x="136813" y="534820"/>
                </a:lnTo>
                <a:lnTo>
                  <a:pt x="156239" y="545866"/>
                </a:lnTo>
                <a:lnTo>
                  <a:pt x="176563" y="555416"/>
                </a:lnTo>
                <a:lnTo>
                  <a:pt x="197712" y="563397"/>
                </a:lnTo>
                <a:lnTo>
                  <a:pt x="219612" y="569734"/>
                </a:lnTo>
                <a:lnTo>
                  <a:pt x="242188" y="574353"/>
                </a:lnTo>
                <a:lnTo>
                  <a:pt x="265364" y="577178"/>
                </a:lnTo>
                <a:lnTo>
                  <a:pt x="289068" y="578137"/>
                </a:lnTo>
                <a:lnTo>
                  <a:pt x="312772" y="577178"/>
                </a:lnTo>
                <a:lnTo>
                  <a:pt x="335949" y="574353"/>
                </a:lnTo>
                <a:lnTo>
                  <a:pt x="358524" y="569734"/>
                </a:lnTo>
                <a:lnTo>
                  <a:pt x="380424" y="563397"/>
                </a:lnTo>
                <a:lnTo>
                  <a:pt x="401573" y="555416"/>
                </a:lnTo>
                <a:lnTo>
                  <a:pt x="421898" y="545866"/>
                </a:lnTo>
                <a:lnTo>
                  <a:pt x="441323" y="534820"/>
                </a:lnTo>
                <a:lnTo>
                  <a:pt x="459775" y="522354"/>
                </a:lnTo>
                <a:lnTo>
                  <a:pt x="477178" y="508542"/>
                </a:lnTo>
                <a:lnTo>
                  <a:pt x="493459" y="493459"/>
                </a:lnTo>
                <a:lnTo>
                  <a:pt x="508542" y="477178"/>
                </a:lnTo>
                <a:lnTo>
                  <a:pt x="522354" y="459775"/>
                </a:lnTo>
                <a:lnTo>
                  <a:pt x="534820" y="441323"/>
                </a:lnTo>
                <a:lnTo>
                  <a:pt x="545866" y="421898"/>
                </a:lnTo>
                <a:lnTo>
                  <a:pt x="555416" y="401573"/>
                </a:lnTo>
                <a:lnTo>
                  <a:pt x="563397" y="380424"/>
                </a:lnTo>
                <a:lnTo>
                  <a:pt x="569734" y="358524"/>
                </a:lnTo>
                <a:lnTo>
                  <a:pt x="574353" y="335949"/>
                </a:lnTo>
                <a:lnTo>
                  <a:pt x="577178" y="312772"/>
                </a:lnTo>
                <a:lnTo>
                  <a:pt x="578137" y="289068"/>
                </a:lnTo>
                <a:lnTo>
                  <a:pt x="577178" y="265364"/>
                </a:lnTo>
                <a:lnTo>
                  <a:pt x="574353" y="242188"/>
                </a:lnTo>
                <a:lnTo>
                  <a:pt x="569734" y="219612"/>
                </a:lnTo>
                <a:lnTo>
                  <a:pt x="563397" y="197712"/>
                </a:lnTo>
                <a:lnTo>
                  <a:pt x="555416" y="176563"/>
                </a:lnTo>
                <a:lnTo>
                  <a:pt x="545866" y="156239"/>
                </a:lnTo>
                <a:lnTo>
                  <a:pt x="534820" y="136813"/>
                </a:lnTo>
                <a:lnTo>
                  <a:pt x="522354" y="118362"/>
                </a:lnTo>
                <a:lnTo>
                  <a:pt x="508542" y="100958"/>
                </a:lnTo>
                <a:lnTo>
                  <a:pt x="493459" y="84678"/>
                </a:lnTo>
                <a:lnTo>
                  <a:pt x="477178" y="69594"/>
                </a:lnTo>
                <a:lnTo>
                  <a:pt x="459775" y="55782"/>
                </a:lnTo>
                <a:lnTo>
                  <a:pt x="441323" y="43316"/>
                </a:lnTo>
                <a:lnTo>
                  <a:pt x="421898" y="32271"/>
                </a:lnTo>
                <a:lnTo>
                  <a:pt x="401573" y="22720"/>
                </a:lnTo>
                <a:lnTo>
                  <a:pt x="380424" y="14739"/>
                </a:lnTo>
                <a:lnTo>
                  <a:pt x="358524" y="8402"/>
                </a:lnTo>
                <a:lnTo>
                  <a:pt x="335949" y="3784"/>
                </a:lnTo>
                <a:lnTo>
                  <a:pt x="312772" y="958"/>
                </a:lnTo>
                <a:lnTo>
                  <a:pt x="289068" y="0"/>
                </a:lnTo>
                <a:lnTo>
                  <a:pt x="265364" y="958"/>
                </a:lnTo>
                <a:lnTo>
                  <a:pt x="242188" y="3784"/>
                </a:lnTo>
                <a:lnTo>
                  <a:pt x="219612" y="8402"/>
                </a:lnTo>
                <a:lnTo>
                  <a:pt x="197712" y="14739"/>
                </a:lnTo>
                <a:lnTo>
                  <a:pt x="176563" y="22720"/>
                </a:lnTo>
                <a:lnTo>
                  <a:pt x="156239" y="32271"/>
                </a:lnTo>
                <a:lnTo>
                  <a:pt x="136813" y="43316"/>
                </a:lnTo>
                <a:lnTo>
                  <a:pt x="118362" y="55782"/>
                </a:lnTo>
                <a:lnTo>
                  <a:pt x="100958" y="69594"/>
                </a:lnTo>
                <a:lnTo>
                  <a:pt x="84678" y="84678"/>
                </a:lnTo>
                <a:lnTo>
                  <a:pt x="69594" y="100958"/>
                </a:lnTo>
                <a:lnTo>
                  <a:pt x="55782" y="118362"/>
                </a:lnTo>
                <a:lnTo>
                  <a:pt x="43316" y="136813"/>
                </a:lnTo>
                <a:lnTo>
                  <a:pt x="32271" y="156239"/>
                </a:lnTo>
                <a:lnTo>
                  <a:pt x="22720" y="176563"/>
                </a:lnTo>
                <a:lnTo>
                  <a:pt x="14739" y="197712"/>
                </a:lnTo>
                <a:lnTo>
                  <a:pt x="8402" y="219612"/>
                </a:lnTo>
                <a:lnTo>
                  <a:pt x="3784" y="242188"/>
                </a:lnTo>
                <a:lnTo>
                  <a:pt x="958" y="265364"/>
                </a:lnTo>
                <a:lnTo>
                  <a:pt x="0" y="289068"/>
                </a:lnTo>
                <a:close/>
              </a:path>
            </a:pathLst>
          </a:custGeom>
          <a:solidFill>
            <a:srgbClr val="FFD252"/>
          </a:solidFill>
        </p:spPr>
        <p:txBody>
          <a:bodyPr wrap="square" lIns="0" tIns="0" rIns="0" bIns="0" rtlCol="0">
            <a:noAutofit/>
          </a:bodyPr>
          <a:lstStyle/>
          <a:p>
            <a:endParaRPr sz="4364"/>
          </a:p>
        </p:txBody>
      </p:sp>
      <p:sp>
        <p:nvSpPr>
          <p:cNvPr id="8" name="object 8"/>
          <p:cNvSpPr/>
          <p:nvPr/>
        </p:nvSpPr>
        <p:spPr>
          <a:xfrm>
            <a:off x="4523" y="12757108"/>
            <a:ext cx="24367082" cy="953657"/>
          </a:xfrm>
          <a:custGeom>
            <a:avLst/>
            <a:gdLst/>
            <a:ahLst/>
            <a:cxnLst/>
            <a:rect l="l" t="t" r="r" b="b"/>
            <a:pathLst>
              <a:path w="20102843" h="786767">
                <a:moveTo>
                  <a:pt x="20102843" y="786767"/>
                </a:moveTo>
                <a:lnTo>
                  <a:pt x="20102843" y="0"/>
                </a:lnTo>
                <a:lnTo>
                  <a:pt x="0" y="0"/>
                </a:lnTo>
                <a:lnTo>
                  <a:pt x="0" y="786767"/>
                </a:lnTo>
                <a:lnTo>
                  <a:pt x="20102843" y="786767"/>
                </a:lnTo>
                <a:close/>
              </a:path>
            </a:pathLst>
          </a:custGeom>
          <a:solidFill>
            <a:srgbClr val="000000"/>
          </a:solidFill>
        </p:spPr>
        <p:txBody>
          <a:bodyPr wrap="square" lIns="0" tIns="0" rIns="0" bIns="0" rtlCol="0">
            <a:noAutofit/>
          </a:bodyPr>
          <a:lstStyle/>
          <a:p>
            <a:endParaRPr sz="4364"/>
          </a:p>
        </p:txBody>
      </p:sp>
      <p:sp>
        <p:nvSpPr>
          <p:cNvPr id="9" name="object 9"/>
          <p:cNvSpPr/>
          <p:nvPr/>
        </p:nvSpPr>
        <p:spPr>
          <a:xfrm>
            <a:off x="4523" y="12757108"/>
            <a:ext cx="24367082" cy="953657"/>
          </a:xfrm>
          <a:custGeom>
            <a:avLst/>
            <a:gdLst/>
            <a:ahLst/>
            <a:cxnLst/>
            <a:rect l="l" t="t" r="r" b="b"/>
            <a:pathLst>
              <a:path w="20102843" h="786767">
                <a:moveTo>
                  <a:pt x="20102843" y="786767"/>
                </a:moveTo>
                <a:lnTo>
                  <a:pt x="0" y="786767"/>
                </a:lnTo>
                <a:lnTo>
                  <a:pt x="0" y="0"/>
                </a:lnTo>
                <a:lnTo>
                  <a:pt x="20102843" y="0"/>
                </a:lnTo>
                <a:lnTo>
                  <a:pt x="20102843" y="786767"/>
                </a:lnTo>
                <a:close/>
              </a:path>
            </a:pathLst>
          </a:custGeom>
          <a:ln w="10473">
            <a:solidFill>
              <a:srgbClr val="000000"/>
            </a:solidFill>
          </a:ln>
        </p:spPr>
        <p:txBody>
          <a:bodyPr wrap="square" lIns="0" tIns="0" rIns="0" bIns="0" rtlCol="0">
            <a:noAutofit/>
          </a:bodyPr>
          <a:lstStyle/>
          <a:p>
            <a:endParaRPr sz="4364"/>
          </a:p>
        </p:txBody>
      </p:sp>
      <p:sp>
        <p:nvSpPr>
          <p:cNvPr id="10" name="object 10"/>
          <p:cNvSpPr/>
          <p:nvPr/>
        </p:nvSpPr>
        <p:spPr>
          <a:xfrm>
            <a:off x="197996" y="12978004"/>
            <a:ext cx="584993" cy="584993"/>
          </a:xfrm>
          <a:prstGeom prst="rect">
            <a:avLst/>
          </a:prstGeom>
          <a:blipFill>
            <a:blip r:embed="rId2" cstate="print"/>
            <a:stretch>
              <a:fillRect/>
            </a:stretch>
          </a:blipFill>
        </p:spPr>
        <p:txBody>
          <a:bodyPr wrap="square" lIns="0" tIns="0" rIns="0" bIns="0" rtlCol="0">
            <a:noAutofit/>
          </a:bodyPr>
          <a:lstStyle/>
          <a:p>
            <a:endParaRPr sz="4364"/>
          </a:p>
        </p:txBody>
      </p:sp>
      <p:sp>
        <p:nvSpPr>
          <p:cNvPr id="11" name="object 11"/>
          <p:cNvSpPr/>
          <p:nvPr/>
        </p:nvSpPr>
        <p:spPr>
          <a:xfrm>
            <a:off x="22074288" y="12846988"/>
            <a:ext cx="1264436" cy="804365"/>
          </a:xfrm>
          <a:prstGeom prst="rect">
            <a:avLst/>
          </a:prstGeom>
          <a:blipFill>
            <a:blip r:embed="rId3" cstate="print"/>
            <a:stretch>
              <a:fillRect/>
            </a:stretch>
          </a:blipFill>
        </p:spPr>
        <p:txBody>
          <a:bodyPr wrap="square" lIns="0" tIns="0" rIns="0" bIns="0" rtlCol="0">
            <a:noAutofit/>
          </a:bodyPr>
          <a:lstStyle/>
          <a:p>
            <a:endParaRPr sz="4364"/>
          </a:p>
        </p:txBody>
      </p:sp>
      <p:sp>
        <p:nvSpPr>
          <p:cNvPr id="12" name="object 12"/>
          <p:cNvSpPr/>
          <p:nvPr/>
        </p:nvSpPr>
        <p:spPr>
          <a:xfrm>
            <a:off x="63934" y="519485"/>
            <a:ext cx="2202863" cy="955183"/>
          </a:xfrm>
          <a:prstGeom prst="rect">
            <a:avLst/>
          </a:prstGeom>
          <a:blipFill>
            <a:blip r:embed="rId4" cstate="print"/>
            <a:stretch>
              <a:fillRect/>
            </a:stretch>
          </a:blipFill>
        </p:spPr>
        <p:txBody>
          <a:bodyPr wrap="square" lIns="0" tIns="0" rIns="0" bIns="0" rtlCol="0">
            <a:noAutofit/>
          </a:bodyPr>
          <a:lstStyle/>
          <a:p>
            <a:endParaRPr sz="4364"/>
          </a:p>
        </p:txBody>
      </p:sp>
      <p:sp>
        <p:nvSpPr>
          <p:cNvPr id="13" name="object 13"/>
          <p:cNvSpPr/>
          <p:nvPr/>
        </p:nvSpPr>
        <p:spPr>
          <a:xfrm>
            <a:off x="1841765" y="150819"/>
            <a:ext cx="4822382" cy="1833434"/>
          </a:xfrm>
          <a:prstGeom prst="rect">
            <a:avLst/>
          </a:prstGeom>
          <a:blipFill>
            <a:blip r:embed="rId5" cstate="print"/>
            <a:stretch>
              <a:fillRect/>
            </a:stretch>
          </a:blipFill>
        </p:spPr>
        <p:txBody>
          <a:bodyPr wrap="square" lIns="0" tIns="0" rIns="0" bIns="0" rtlCol="0">
            <a:noAutofit/>
          </a:bodyPr>
          <a:lstStyle/>
          <a:p>
            <a:endParaRPr sz="4364"/>
          </a:p>
        </p:txBody>
      </p:sp>
      <p:sp>
        <p:nvSpPr>
          <p:cNvPr id="14" name="object 14"/>
          <p:cNvSpPr/>
          <p:nvPr/>
        </p:nvSpPr>
        <p:spPr>
          <a:xfrm>
            <a:off x="62412" y="-143476"/>
            <a:ext cx="24308430" cy="13486339"/>
          </a:xfrm>
          <a:prstGeom prst="rect">
            <a:avLst/>
          </a:prstGeom>
          <a:blipFill>
            <a:blip r:embed="rId6" cstate="print"/>
            <a:stretch>
              <a:fillRect/>
            </a:stretch>
          </a:blipFill>
        </p:spPr>
        <p:txBody>
          <a:bodyPr wrap="square" lIns="0" tIns="0" rIns="0" bIns="0" rtlCol="0">
            <a:noAutofit/>
          </a:bodyPr>
          <a:lstStyle/>
          <a:p>
            <a:endParaRPr sz="4364"/>
          </a:p>
        </p:txBody>
      </p:sp>
      <p:sp>
        <p:nvSpPr>
          <p:cNvPr id="6" name="object 6"/>
          <p:cNvSpPr txBox="1"/>
          <p:nvPr/>
        </p:nvSpPr>
        <p:spPr>
          <a:xfrm>
            <a:off x="902874" y="1644522"/>
            <a:ext cx="3332782" cy="1046908"/>
          </a:xfrm>
          <a:prstGeom prst="rect">
            <a:avLst/>
          </a:prstGeom>
        </p:spPr>
        <p:txBody>
          <a:bodyPr wrap="square" lIns="0" tIns="52339" rIns="0" bIns="0" rtlCol="0">
            <a:noAutofit/>
          </a:bodyPr>
          <a:lstStyle/>
          <a:p>
            <a:pPr marL="15394">
              <a:lnSpc>
                <a:spcPts val="8242"/>
              </a:lnSpc>
            </a:pPr>
            <a:r>
              <a:rPr sz="8000" dirty="0">
                <a:latin typeface="Arial Narrow"/>
                <a:cs typeface="Arial Narrow"/>
              </a:rPr>
              <a:t>..Moving</a:t>
            </a:r>
            <a:endParaRPr sz="8000">
              <a:latin typeface="Arial Narrow"/>
              <a:cs typeface="Arial Narrow"/>
            </a:endParaRPr>
          </a:p>
        </p:txBody>
      </p:sp>
      <p:sp>
        <p:nvSpPr>
          <p:cNvPr id="5" name="object 5"/>
          <p:cNvSpPr txBox="1"/>
          <p:nvPr/>
        </p:nvSpPr>
        <p:spPr>
          <a:xfrm>
            <a:off x="4269281" y="1644522"/>
            <a:ext cx="3284472" cy="1046908"/>
          </a:xfrm>
          <a:prstGeom prst="rect">
            <a:avLst/>
          </a:prstGeom>
        </p:spPr>
        <p:txBody>
          <a:bodyPr wrap="square" lIns="0" tIns="52339" rIns="0" bIns="0" rtlCol="0">
            <a:noAutofit/>
          </a:bodyPr>
          <a:lstStyle/>
          <a:p>
            <a:pPr marL="15394">
              <a:lnSpc>
                <a:spcPts val="8242"/>
              </a:lnSpc>
            </a:pPr>
            <a:r>
              <a:rPr sz="8000" spc="-104" dirty="0">
                <a:latin typeface="Arial Narrow"/>
                <a:cs typeface="Arial Narrow"/>
              </a:rPr>
              <a:t>Towards</a:t>
            </a:r>
            <a:endParaRPr sz="8000">
              <a:latin typeface="Arial Narrow"/>
              <a:cs typeface="Arial Narrow"/>
            </a:endParaRPr>
          </a:p>
        </p:txBody>
      </p:sp>
      <p:sp>
        <p:nvSpPr>
          <p:cNvPr id="4" name="object 4"/>
          <p:cNvSpPr txBox="1"/>
          <p:nvPr/>
        </p:nvSpPr>
        <p:spPr>
          <a:xfrm>
            <a:off x="7604188" y="1644522"/>
            <a:ext cx="3471383" cy="1046908"/>
          </a:xfrm>
          <a:prstGeom prst="rect">
            <a:avLst/>
          </a:prstGeom>
        </p:spPr>
        <p:txBody>
          <a:bodyPr wrap="square" lIns="0" tIns="52339" rIns="0" bIns="0" rtlCol="0">
            <a:noAutofit/>
          </a:bodyPr>
          <a:lstStyle/>
          <a:p>
            <a:pPr marL="15394">
              <a:lnSpc>
                <a:spcPts val="8242"/>
              </a:lnSpc>
            </a:pPr>
            <a:r>
              <a:rPr sz="8000" spc="1" dirty="0">
                <a:latin typeface="Arial Narrow"/>
                <a:cs typeface="Arial Narrow"/>
              </a:rPr>
              <a:t>Net-Zero</a:t>
            </a:r>
            <a:endParaRPr sz="8000" dirty="0">
              <a:latin typeface="Arial Narrow"/>
              <a:cs typeface="Arial Narrow"/>
            </a:endParaRPr>
          </a:p>
        </p:txBody>
      </p:sp>
      <p:sp>
        <p:nvSpPr>
          <p:cNvPr id="3" name="object 3"/>
          <p:cNvSpPr txBox="1"/>
          <p:nvPr/>
        </p:nvSpPr>
        <p:spPr>
          <a:xfrm>
            <a:off x="2722395" y="4232213"/>
            <a:ext cx="3401988" cy="1147758"/>
          </a:xfrm>
          <a:prstGeom prst="rect">
            <a:avLst/>
          </a:prstGeom>
        </p:spPr>
        <p:txBody>
          <a:bodyPr wrap="square" lIns="0" tIns="57381" rIns="0" bIns="0" rtlCol="0">
            <a:noAutofit/>
          </a:bodyPr>
          <a:lstStyle/>
          <a:p>
            <a:pPr marL="15394">
              <a:lnSpc>
                <a:spcPts val="9036"/>
              </a:lnSpc>
            </a:pPr>
            <a:r>
              <a:rPr sz="8788" b="1" dirty="0">
                <a:latin typeface="Arial Narrow"/>
                <a:cs typeface="Arial Narrow"/>
              </a:rPr>
              <a:t>THANK</a:t>
            </a:r>
            <a:endParaRPr sz="8788">
              <a:latin typeface="Arial Narrow"/>
              <a:cs typeface="Arial Narrow"/>
            </a:endParaRPr>
          </a:p>
        </p:txBody>
      </p:sp>
      <p:sp>
        <p:nvSpPr>
          <p:cNvPr id="2" name="object 2"/>
          <p:cNvSpPr txBox="1"/>
          <p:nvPr/>
        </p:nvSpPr>
        <p:spPr>
          <a:xfrm>
            <a:off x="6168249" y="4232213"/>
            <a:ext cx="2183028" cy="1147758"/>
          </a:xfrm>
          <a:prstGeom prst="rect">
            <a:avLst/>
          </a:prstGeom>
        </p:spPr>
        <p:txBody>
          <a:bodyPr wrap="square" lIns="0" tIns="57381" rIns="0" bIns="0" rtlCol="0">
            <a:noAutofit/>
          </a:bodyPr>
          <a:lstStyle/>
          <a:p>
            <a:pPr marL="15394">
              <a:lnSpc>
                <a:spcPts val="9036"/>
              </a:lnSpc>
            </a:pPr>
            <a:r>
              <a:rPr sz="8788" b="1" dirty="0">
                <a:latin typeface="Arial Narrow"/>
                <a:cs typeface="Arial Narrow"/>
              </a:rPr>
              <a:t>YOU</a:t>
            </a:r>
            <a:endParaRPr sz="8788">
              <a:latin typeface="Arial Narrow"/>
              <a:cs typeface="Arial Narrow"/>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CB2218-4C93-2DF6-CA91-524A192A3DDC}"/>
              </a:ext>
            </a:extLst>
          </p:cNvPr>
          <p:cNvSpPr>
            <a:spLocks noGrp="1"/>
          </p:cNvSpPr>
          <p:nvPr>
            <p:ph type="sldNum" sz="quarter" idx="12"/>
          </p:nvPr>
        </p:nvSpPr>
        <p:spPr/>
        <p:txBody>
          <a:bodyPr/>
          <a:lstStyle/>
          <a:p>
            <a:fld id="{D57F1E4F-1CFF-5643-939E-217C01CDF565}" type="slidenum">
              <a:rPr lang="en-US" smtClean="0"/>
              <a:pPr/>
              <a:t>42</a:t>
            </a:fld>
            <a:endParaRPr lang="en-US" dirty="0"/>
          </a:p>
        </p:txBody>
      </p:sp>
      <p:pic>
        <p:nvPicPr>
          <p:cNvPr id="4" name="Picture 3">
            <a:extLst>
              <a:ext uri="{FF2B5EF4-FFF2-40B4-BE49-F238E27FC236}">
                <a16:creationId xmlns:a16="http://schemas.microsoft.com/office/drawing/2014/main" id="{26068450-2668-8599-C82F-6962146FB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2739" y="0"/>
            <a:ext cx="11789890" cy="13716000"/>
          </a:xfrm>
          <a:prstGeom prst="rect">
            <a:avLst/>
          </a:prstGeom>
        </p:spPr>
      </p:pic>
      <p:pic>
        <p:nvPicPr>
          <p:cNvPr id="5" name="Picture 4">
            <a:extLst>
              <a:ext uri="{FF2B5EF4-FFF2-40B4-BE49-F238E27FC236}">
                <a16:creationId xmlns:a16="http://schemas.microsoft.com/office/drawing/2014/main" id="{4C1BBCDD-B5E1-E9AD-A4CB-A34C130E4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35" y="119741"/>
            <a:ext cx="11789890" cy="13716000"/>
          </a:xfrm>
          <a:prstGeom prst="rect">
            <a:avLst/>
          </a:prstGeom>
        </p:spPr>
      </p:pic>
    </p:spTree>
    <p:extLst>
      <p:ext uri="{BB962C8B-B14F-4D97-AF65-F5344CB8AC3E}">
        <p14:creationId xmlns:p14="http://schemas.microsoft.com/office/powerpoint/2010/main" val="4070815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2B93B-5758-7920-3A1C-06A77EEAF974}"/>
              </a:ext>
            </a:extLst>
          </p:cNvPr>
          <p:cNvSpPr>
            <a:spLocks noGrp="1"/>
          </p:cNvSpPr>
          <p:nvPr>
            <p:ph type="title"/>
          </p:nvPr>
        </p:nvSpPr>
        <p:spPr>
          <a:xfrm>
            <a:off x="3220278" y="611407"/>
            <a:ext cx="18708895" cy="1289300"/>
          </a:xfrm>
        </p:spPr>
        <p:txBody>
          <a:bodyPr>
            <a:normAutofit fontScale="90000"/>
          </a:bodyPr>
          <a:lstStyle/>
          <a:p>
            <a:r>
              <a:rPr lang="en-US" b="1" dirty="0">
                <a:solidFill>
                  <a:srgbClr val="00B050"/>
                </a:solidFill>
                <a:effectLst>
                  <a:outerShdw blurRad="38100" dist="38100" dir="2700000" algn="tl">
                    <a:srgbClr val="000000">
                      <a:alpha val="43137"/>
                    </a:srgbClr>
                  </a:outerShdw>
                </a:effectLst>
              </a:rPr>
              <a:t>SOURCES OF GREENHOUSE GASES</a:t>
            </a:r>
          </a:p>
        </p:txBody>
      </p:sp>
      <p:pic>
        <p:nvPicPr>
          <p:cNvPr id="3" name="Picture 6">
            <a:extLst>
              <a:ext uri="{FF2B5EF4-FFF2-40B4-BE49-F238E27FC236}">
                <a16:creationId xmlns:a16="http://schemas.microsoft.com/office/drawing/2014/main" id="{3AF80AE7-9DAD-A7A6-7A36-66922A8724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666" y="2965918"/>
            <a:ext cx="2444486" cy="24482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043D54-AE08-776F-80B0-52DD16331A65}"/>
              </a:ext>
            </a:extLst>
          </p:cNvPr>
          <p:cNvSpPr txBox="1"/>
          <p:nvPr/>
        </p:nvSpPr>
        <p:spPr>
          <a:xfrm>
            <a:off x="6343119" y="2825553"/>
            <a:ext cx="15586053" cy="2862322"/>
          </a:xfrm>
          <a:prstGeom prst="rect">
            <a:avLst/>
          </a:prstGeom>
          <a:noFill/>
        </p:spPr>
        <p:txBody>
          <a:bodyPr wrap="square">
            <a:spAutoFit/>
          </a:bodyPr>
          <a:lstStyle/>
          <a:p>
            <a:pPr defTabSz="1828800" eaLnBrk="0" fontAlgn="base" hangingPunct="0">
              <a:spcBef>
                <a:spcPct val="0"/>
              </a:spcBef>
              <a:spcAft>
                <a:spcPct val="0"/>
              </a:spcAft>
            </a:pPr>
            <a:r>
              <a:rPr lang="en-US" altLang="en-US" dirty="0">
                <a:solidFill>
                  <a:prstClr val="black"/>
                </a:solidFill>
                <a:latin typeface="Arial" panose="020B0604020202020204" pitchFamily="34" charset="0"/>
              </a:rPr>
              <a:t>Producing food requires </a:t>
            </a:r>
            <a:r>
              <a:rPr lang="en-US" altLang="en-US" b="1" dirty="0">
                <a:solidFill>
                  <a:prstClr val="black"/>
                </a:solidFill>
                <a:latin typeface="Arial" panose="020B0604020202020204" pitchFamily="34" charset="0"/>
              </a:rPr>
              <a:t>energy to run farm equipment or fishing boats</a:t>
            </a:r>
            <a:r>
              <a:rPr lang="en-US" altLang="en-US" dirty="0">
                <a:solidFill>
                  <a:prstClr val="black"/>
                </a:solidFill>
                <a:latin typeface="Arial" panose="020B0604020202020204" pitchFamily="34" charset="0"/>
              </a:rPr>
              <a:t>, usually with fossil fuels. Growing crops can also cause emissions, like when using </a:t>
            </a:r>
            <a:r>
              <a:rPr lang="en-US" altLang="en-US" dirty="0" err="1">
                <a:solidFill>
                  <a:prstClr val="black"/>
                </a:solidFill>
                <a:latin typeface="Arial" panose="020B0604020202020204" pitchFamily="34" charset="0"/>
              </a:rPr>
              <a:t>fertilisers</a:t>
            </a:r>
            <a:r>
              <a:rPr lang="en-US" altLang="en-US" dirty="0">
                <a:solidFill>
                  <a:prstClr val="black"/>
                </a:solidFill>
                <a:latin typeface="Arial" panose="020B0604020202020204" pitchFamily="34" charset="0"/>
              </a:rPr>
              <a:t> and manure. </a:t>
            </a:r>
          </a:p>
          <a:p>
            <a:pPr defTabSz="1828800" eaLnBrk="0" fontAlgn="base" hangingPunct="0">
              <a:spcBef>
                <a:spcPct val="0"/>
              </a:spcBef>
              <a:spcAft>
                <a:spcPct val="0"/>
              </a:spcAft>
            </a:pPr>
            <a:r>
              <a:rPr lang="en-US" altLang="en-US" dirty="0">
                <a:solidFill>
                  <a:prstClr val="black"/>
                </a:solidFill>
                <a:latin typeface="Arial" panose="020B0604020202020204" pitchFamily="34" charset="0"/>
              </a:rPr>
              <a:t>Cattle produce methane, a powerful greenhouse gas. Emissions also come from packaging and distributing food.</a:t>
            </a:r>
          </a:p>
        </p:txBody>
      </p:sp>
      <p:pic>
        <p:nvPicPr>
          <p:cNvPr id="6" name="Picture 7">
            <a:extLst>
              <a:ext uri="{FF2B5EF4-FFF2-40B4-BE49-F238E27FC236}">
                <a16:creationId xmlns:a16="http://schemas.microsoft.com/office/drawing/2014/main" id="{C6B2026C-02DB-4F6F-2541-36BA0D4FA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5289" y="6713984"/>
            <a:ext cx="2448272" cy="24482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0C6FCB7-22D3-4645-9F7B-21CD2CE4531E}"/>
              </a:ext>
            </a:extLst>
          </p:cNvPr>
          <p:cNvSpPr txBox="1"/>
          <p:nvPr/>
        </p:nvSpPr>
        <p:spPr>
          <a:xfrm>
            <a:off x="6334469" y="6713985"/>
            <a:ext cx="14689632" cy="2308324"/>
          </a:xfrm>
          <a:prstGeom prst="rect">
            <a:avLst/>
          </a:prstGeom>
          <a:noFill/>
        </p:spPr>
        <p:txBody>
          <a:bodyPr wrap="square">
            <a:spAutoFit/>
          </a:bodyPr>
          <a:lstStyle/>
          <a:p>
            <a:pPr defTabSz="1828800" eaLnBrk="0" fontAlgn="base" hangingPunct="0">
              <a:spcBef>
                <a:spcPct val="0"/>
              </a:spcBef>
              <a:spcAft>
                <a:spcPct val="0"/>
              </a:spcAft>
            </a:pPr>
            <a:r>
              <a:rPr lang="en-US" altLang="en-US" b="1" dirty="0">
                <a:solidFill>
                  <a:prstClr val="black"/>
                </a:solidFill>
                <a:latin typeface="Arial" panose="020B0604020202020204" pitchFamily="34" charset="0"/>
              </a:rPr>
              <a:t>Globally, residential and commercial buildings consume </a:t>
            </a:r>
            <a:r>
              <a:rPr lang="en-US" altLang="en-US" dirty="0">
                <a:solidFill>
                  <a:prstClr val="black"/>
                </a:solidFill>
                <a:latin typeface="Arial" panose="020B0604020202020204" pitchFamily="34" charset="0"/>
              </a:rPr>
              <a:t>over half of all electricity generated. As they continue to draw on coal, oil and natural gas for heating and cooling, they emit significant quantities of greenhouse gas emissions.</a:t>
            </a:r>
          </a:p>
        </p:txBody>
      </p:sp>
      <p:pic>
        <p:nvPicPr>
          <p:cNvPr id="9" name="Picture 8">
            <a:extLst>
              <a:ext uri="{FF2B5EF4-FFF2-40B4-BE49-F238E27FC236}">
                <a16:creationId xmlns:a16="http://schemas.microsoft.com/office/drawing/2014/main" id="{7CFFD66C-2776-5B1F-F935-C4136B4903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4581" y="10491334"/>
            <a:ext cx="2488980" cy="21419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a:extLst>
              <a:ext uri="{FF2B5EF4-FFF2-40B4-BE49-F238E27FC236}">
                <a16:creationId xmlns:a16="http://schemas.microsoft.com/office/drawing/2014/main" id="{EFEF27D1-8AB2-7BE2-0132-4D73F351345F}"/>
              </a:ext>
            </a:extLst>
          </p:cNvPr>
          <p:cNvSpPr>
            <a:spLocks noChangeArrowheads="1"/>
          </p:cNvSpPr>
          <p:nvPr/>
        </p:nvSpPr>
        <p:spPr bwMode="auto">
          <a:xfrm>
            <a:off x="6140152" y="10361997"/>
            <a:ext cx="15669216"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p>
            <a:pPr defTabSz="1828800" eaLnBrk="0" fontAlgn="base" hangingPunct="0">
              <a:spcBef>
                <a:spcPct val="0"/>
              </a:spcBef>
              <a:spcAft>
                <a:spcPct val="0"/>
              </a:spcAft>
            </a:pPr>
            <a:r>
              <a:rPr lang="en-US" altLang="en-US" b="1" dirty="0">
                <a:solidFill>
                  <a:prstClr val="black"/>
                </a:solidFill>
                <a:latin typeface="Arial" panose="020B0604020202020204" pitchFamily="34" charset="0"/>
              </a:rPr>
              <a:t>Methane emissions in waste management</a:t>
            </a:r>
            <a:r>
              <a:rPr lang="en-US" altLang="en-US" dirty="0">
                <a:solidFill>
                  <a:prstClr val="black"/>
                </a:solidFill>
                <a:latin typeface="Arial" panose="020B0604020202020204" pitchFamily="34" charset="0"/>
              </a:rPr>
              <a:t>. The use of power in your homes, how you move around, what you eat and how much you throw away all contribute to greenhouse gas emissions. So does the consumption of goods such as clothing, electronics and plastics.</a:t>
            </a:r>
          </a:p>
        </p:txBody>
      </p:sp>
    </p:spTree>
    <p:extLst>
      <p:ext uri="{BB962C8B-B14F-4D97-AF65-F5344CB8AC3E}">
        <p14:creationId xmlns:p14="http://schemas.microsoft.com/office/powerpoint/2010/main" val="179429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10CDC-D51A-35D6-F337-2644D9B2DA8F}"/>
              </a:ext>
            </a:extLst>
          </p:cNvPr>
          <p:cNvSpPr>
            <a:spLocks noGrp="1"/>
          </p:cNvSpPr>
          <p:nvPr>
            <p:ph type="title"/>
          </p:nvPr>
        </p:nvSpPr>
        <p:spPr>
          <a:xfrm>
            <a:off x="3364865" y="127920"/>
            <a:ext cx="18009235" cy="1433316"/>
          </a:xfrm>
        </p:spPr>
        <p:txBody>
          <a:bodyPr>
            <a:normAutofit/>
          </a:bodyPr>
          <a:lstStyle/>
          <a:p>
            <a:pPr defTabSz="914400"/>
            <a:r>
              <a:rPr lang="en-US" sz="6000" dirty="0">
                <a:solidFill>
                  <a:srgbClr val="00B050"/>
                </a:solidFill>
                <a:effectLst>
                  <a:outerShdw blurRad="38100" dist="38100" dir="2700000" algn="tl">
                    <a:srgbClr val="000000">
                      <a:alpha val="43137"/>
                    </a:srgbClr>
                  </a:outerShdw>
                </a:effectLst>
                <a:latin typeface="Century Gothic" panose="020B0502020202020204"/>
              </a:rPr>
              <a:t>GLOBAL WARMING AND CLIMATE CHANGE</a:t>
            </a:r>
          </a:p>
        </p:txBody>
      </p:sp>
      <p:pic>
        <p:nvPicPr>
          <p:cNvPr id="8" name="Picture 7">
            <a:extLst>
              <a:ext uri="{FF2B5EF4-FFF2-40B4-BE49-F238E27FC236}">
                <a16:creationId xmlns:a16="http://schemas.microsoft.com/office/drawing/2014/main" id="{5C11A646-D8E1-B5BD-1266-CF7D77D03F6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5113" r="1963" b="32360"/>
          <a:stretch/>
        </p:blipFill>
        <p:spPr>
          <a:xfrm>
            <a:off x="260350" y="1736781"/>
            <a:ext cx="14621510" cy="7825381"/>
          </a:xfrm>
          <a:prstGeom prst="rect">
            <a:avLst/>
          </a:prstGeom>
        </p:spPr>
      </p:pic>
      <p:sp>
        <p:nvSpPr>
          <p:cNvPr id="9" name="TextBox 8">
            <a:extLst>
              <a:ext uri="{FF2B5EF4-FFF2-40B4-BE49-F238E27FC236}">
                <a16:creationId xmlns:a16="http://schemas.microsoft.com/office/drawing/2014/main" id="{834F793B-6F4D-8E09-9E51-231457DDC472}"/>
              </a:ext>
            </a:extLst>
          </p:cNvPr>
          <p:cNvSpPr txBox="1"/>
          <p:nvPr/>
        </p:nvSpPr>
        <p:spPr>
          <a:xfrm>
            <a:off x="667385" y="9737707"/>
            <a:ext cx="23042880" cy="3275833"/>
          </a:xfrm>
          <a:prstGeom prst="rect">
            <a:avLst/>
          </a:prstGeom>
          <a:noFill/>
        </p:spPr>
        <p:txBody>
          <a:bodyPr wrap="square" rtlCol="0">
            <a:spAutoFit/>
          </a:bodyPr>
          <a:lstStyle/>
          <a:p>
            <a:pPr defTabSz="914400">
              <a:lnSpc>
                <a:spcPct val="150000"/>
              </a:lnSpc>
            </a:pPr>
            <a:r>
              <a:rPr lang="en-US" sz="4800" dirty="0">
                <a:solidFill>
                  <a:prstClr val="black"/>
                </a:solidFill>
                <a:latin typeface="Century Gothic" panose="020B0502020202020204"/>
              </a:rPr>
              <a:t>Global warming is the long-term heating of Earth's surface observed since the pre-industrial period (between 1850 and 1900) due to increased heat-trapping greenhouse gas levels in Earth's atmosphere.</a:t>
            </a:r>
          </a:p>
        </p:txBody>
      </p:sp>
      <p:pic>
        <p:nvPicPr>
          <p:cNvPr id="4" name="Picture 3">
            <a:extLst>
              <a:ext uri="{FF2B5EF4-FFF2-40B4-BE49-F238E27FC236}">
                <a16:creationId xmlns:a16="http://schemas.microsoft.com/office/drawing/2014/main" id="{444E45B0-2FC8-CCE1-0153-B02B51771D82}"/>
              </a:ext>
            </a:extLst>
          </p:cNvPr>
          <p:cNvPicPr>
            <a:picLocks noChangeAspect="1"/>
          </p:cNvPicPr>
          <p:nvPr/>
        </p:nvPicPr>
        <p:blipFill>
          <a:blip r:embed="rId4"/>
          <a:stretch>
            <a:fillRect/>
          </a:stretch>
        </p:blipFill>
        <p:spPr>
          <a:xfrm>
            <a:off x="14881860" y="1736781"/>
            <a:ext cx="9235440" cy="7825381"/>
          </a:xfrm>
          <a:prstGeom prst="rect">
            <a:avLst/>
          </a:prstGeom>
        </p:spPr>
      </p:pic>
    </p:spTree>
    <p:extLst>
      <p:ext uri="{BB962C8B-B14F-4D97-AF65-F5344CB8AC3E}">
        <p14:creationId xmlns:p14="http://schemas.microsoft.com/office/powerpoint/2010/main" val="344948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2DFCC-5C46-3624-AABB-7422129721F1}"/>
              </a:ext>
            </a:extLst>
          </p:cNvPr>
          <p:cNvSpPr>
            <a:spLocks noGrp="1"/>
          </p:cNvSpPr>
          <p:nvPr>
            <p:ph type="title"/>
          </p:nvPr>
        </p:nvSpPr>
        <p:spPr>
          <a:xfrm>
            <a:off x="2325757" y="295048"/>
            <a:ext cx="18648044" cy="1296144"/>
          </a:xfrm>
        </p:spPr>
        <p:txBody>
          <a:bodyPr>
            <a:normAutofit/>
          </a:bodyPr>
          <a:lstStyle/>
          <a:p>
            <a:pPr algn="ctr" defTabSz="914400"/>
            <a:r>
              <a:rPr lang="en-US" sz="6000" dirty="0">
                <a:solidFill>
                  <a:srgbClr val="00B050"/>
                </a:solidFill>
                <a:effectLst>
                  <a:outerShdw blurRad="38100" dist="38100" dir="2700000" algn="tl">
                    <a:srgbClr val="000000">
                      <a:alpha val="43137"/>
                    </a:srgbClr>
                  </a:outerShdw>
                </a:effectLst>
                <a:latin typeface="Century Gothic" panose="020B0502020202020204"/>
              </a:rPr>
              <a:t>SOME EFFECTS OF CLIMATE CHANGE</a:t>
            </a:r>
          </a:p>
        </p:txBody>
      </p:sp>
      <p:pic>
        <p:nvPicPr>
          <p:cNvPr id="4" name="Picture 3">
            <a:extLst>
              <a:ext uri="{FF2B5EF4-FFF2-40B4-BE49-F238E27FC236}">
                <a16:creationId xmlns:a16="http://schemas.microsoft.com/office/drawing/2014/main" id="{4B3FF404-2A93-E30A-392E-8BBC423D880F}"/>
              </a:ext>
            </a:extLst>
          </p:cNvPr>
          <p:cNvPicPr>
            <a:picLocks noChangeAspect="1"/>
          </p:cNvPicPr>
          <p:nvPr/>
        </p:nvPicPr>
        <p:blipFill rotWithShape="1">
          <a:blip r:embed="rId2"/>
          <a:srcRect l="1168" t="28619" r="2353" b="1387"/>
          <a:stretch/>
        </p:blipFill>
        <p:spPr>
          <a:xfrm>
            <a:off x="982980" y="1591192"/>
            <a:ext cx="22585680" cy="11301848"/>
          </a:xfrm>
          <a:prstGeom prst="rect">
            <a:avLst/>
          </a:prstGeom>
        </p:spPr>
      </p:pic>
    </p:spTree>
    <p:extLst>
      <p:ext uri="{BB962C8B-B14F-4D97-AF65-F5344CB8AC3E}">
        <p14:creationId xmlns:p14="http://schemas.microsoft.com/office/powerpoint/2010/main" val="9604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8C1253-9D18-F702-36EA-EF32FFE3FA5C}"/>
              </a:ext>
            </a:extLst>
          </p:cNvPr>
          <p:cNvSpPr txBox="1"/>
          <p:nvPr/>
        </p:nvSpPr>
        <p:spPr>
          <a:xfrm>
            <a:off x="3389928" y="5400941"/>
            <a:ext cx="17597793" cy="2554545"/>
          </a:xfrm>
          <a:prstGeom prst="rect">
            <a:avLst/>
          </a:prstGeom>
          <a:noFill/>
        </p:spPr>
        <p:txBody>
          <a:bodyPr wrap="square" rtlCol="0">
            <a:spAutoFit/>
          </a:bodyPr>
          <a:lstStyle/>
          <a:p>
            <a:pPr algn="ctr"/>
            <a:r>
              <a:rPr lang="en-US" sz="8000" b="1" dirty="0">
                <a:effectLst>
                  <a:outerShdw blurRad="38100" dist="38100" dir="2700000" algn="tl">
                    <a:srgbClr val="000000">
                      <a:alpha val="43137"/>
                    </a:srgbClr>
                  </a:outerShdw>
                </a:effectLst>
                <a:latin typeface="Bookman Old Style" panose="02050604050505020204" pitchFamily="18" charset="0"/>
                <a:cs typeface="Times New Roman" panose="02020603050405020304" pitchFamily="18" charset="0"/>
              </a:rPr>
              <a:t>GHANA’S GREEN HOUSE GAS EMISSION SOURCES</a:t>
            </a:r>
          </a:p>
        </p:txBody>
      </p:sp>
    </p:spTree>
    <p:extLst>
      <p:ext uri="{BB962C8B-B14F-4D97-AF65-F5344CB8AC3E}">
        <p14:creationId xmlns:p14="http://schemas.microsoft.com/office/powerpoint/2010/main" val="3302177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7"/>
          <p:cNvSpPr txBox="1">
            <a:spLocks noGrp="1"/>
          </p:cNvSpPr>
          <p:nvPr>
            <p:ph type="title"/>
          </p:nvPr>
        </p:nvSpPr>
        <p:spPr>
          <a:xfrm>
            <a:off x="1442603" y="407839"/>
            <a:ext cx="22935048" cy="1699991"/>
          </a:xfrm>
          <a:prstGeom prst="rect">
            <a:avLst/>
          </a:prstGeom>
          <a:noFill/>
          <a:ln>
            <a:noFill/>
          </a:ln>
        </p:spPr>
        <p:txBody>
          <a:bodyPr spcFirstLastPara="1" wrap="square" lIns="182802" tIns="91376" rIns="182802" bIns="91376" anchor="ctr" anchorCtr="0">
            <a:normAutofit/>
          </a:bodyPr>
          <a:lstStyle/>
          <a:p>
            <a:pPr algn="ctr">
              <a:buSzPts val="3200"/>
            </a:pPr>
            <a:r>
              <a:rPr lang="en-US" sz="6398" b="1" dirty="0">
                <a:latin typeface="Candara" panose="020E0502030303020204" pitchFamily="34" charset="0"/>
                <a:ea typeface="Bookman Old Style"/>
                <a:cs typeface="Bookman Old Style"/>
                <a:sym typeface="Bookman Old Style"/>
              </a:rPr>
              <a:t>CHANGE </a:t>
            </a:r>
            <a:r>
              <a:rPr lang="en-US" sz="6398" dirty="0">
                <a:latin typeface="Candara" panose="020E0502030303020204" pitchFamily="34" charset="0"/>
                <a:ea typeface="Bookman Old Style"/>
                <a:cs typeface="Bookman Old Style"/>
                <a:sym typeface="Bookman Old Style"/>
              </a:rPr>
              <a:t>IN </a:t>
            </a:r>
            <a:r>
              <a:rPr lang="en-US" sz="6398" b="1" dirty="0">
                <a:latin typeface="Candara" panose="020E0502030303020204" pitchFamily="34" charset="0"/>
                <a:ea typeface="Bookman Old Style"/>
                <a:cs typeface="Bookman Old Style"/>
                <a:sym typeface="Bookman Old Style"/>
              </a:rPr>
              <a:t>GREENHOUSE GAS EMISSION BY SECTOR</a:t>
            </a:r>
            <a:endParaRPr dirty="0">
              <a:latin typeface="Candara" panose="020E0502030303020204" pitchFamily="34" charset="0"/>
            </a:endParaRPr>
          </a:p>
        </p:txBody>
      </p:sp>
      <p:graphicFrame>
        <p:nvGraphicFramePr>
          <p:cNvPr id="155" name="Google Shape;155;p7"/>
          <p:cNvGraphicFramePr/>
          <p:nvPr>
            <p:extLst>
              <p:ext uri="{D42A27DB-BD31-4B8C-83A1-F6EECF244321}">
                <p14:modId xmlns:p14="http://schemas.microsoft.com/office/powerpoint/2010/main" val="3028991285"/>
              </p:ext>
            </p:extLst>
          </p:nvPr>
        </p:nvGraphicFramePr>
        <p:xfrm>
          <a:off x="-339436" y="2510091"/>
          <a:ext cx="12257831" cy="95466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6" name="Google Shape;156;p7"/>
          <p:cNvGraphicFramePr/>
          <p:nvPr>
            <p:extLst>
              <p:ext uri="{D42A27DB-BD31-4B8C-83A1-F6EECF244321}">
                <p14:modId xmlns:p14="http://schemas.microsoft.com/office/powerpoint/2010/main" val="3552642120"/>
              </p:ext>
            </p:extLst>
          </p:nvPr>
        </p:nvGraphicFramePr>
        <p:xfrm>
          <a:off x="11707906" y="2510091"/>
          <a:ext cx="13193475" cy="896473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Chart 1">
            <a:extLst>
              <a:ext uri="{FF2B5EF4-FFF2-40B4-BE49-F238E27FC236}">
                <a16:creationId xmlns:a16="http://schemas.microsoft.com/office/drawing/2014/main" id="{60B9559C-73D8-ED75-C48C-A1FA6004E4F7}"/>
              </a:ext>
            </a:extLst>
          </p:cNvPr>
          <p:cNvGraphicFramePr>
            <a:graphicFrameLocks/>
          </p:cNvGraphicFramePr>
          <p:nvPr>
            <p:extLst>
              <p:ext uri="{D42A27DB-BD31-4B8C-83A1-F6EECF244321}">
                <p14:modId xmlns:p14="http://schemas.microsoft.com/office/powerpoint/2010/main" val="1886559105"/>
              </p:ext>
            </p:extLst>
          </p:nvPr>
        </p:nvGraphicFramePr>
        <p:xfrm>
          <a:off x="6741459" y="10240131"/>
          <a:ext cx="9932894" cy="3633173"/>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28C839BEFDB0F4BA8E1278AA000AA8C" ma:contentTypeVersion="10" ma:contentTypeDescription="Create a new document." ma:contentTypeScope="" ma:versionID="5268a377b0a4a21d20433705c7a03876">
  <xsd:schema xmlns:xsd="http://www.w3.org/2001/XMLSchema" xmlns:xs="http://www.w3.org/2001/XMLSchema" xmlns:p="http://schemas.microsoft.com/office/2006/metadata/properties" xmlns:ns3="d4da85e7-636c-45e7-a88f-efcd8958eff0" xmlns:ns4="1b164c1b-2fca-441a-a5e4-18e1c33b3da4" targetNamespace="http://schemas.microsoft.com/office/2006/metadata/properties" ma:root="true" ma:fieldsID="823cb1f2f6e263badb4506b313beda06" ns3:_="" ns4:_="">
    <xsd:import namespace="d4da85e7-636c-45e7-a88f-efcd8958eff0"/>
    <xsd:import namespace="1b164c1b-2fca-441a-a5e4-18e1c33b3da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da85e7-636c-45e7-a88f-efcd8958ef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164c1b-2fca-441a-a5e4-18e1c33b3da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6C865F-BBDC-4650-ACCB-6C11B69FD2C9}">
  <ds:schemaRefs>
    <ds:schemaRef ds:uri="http://schemas.microsoft.com/office/2006/documentManagement/types"/>
    <ds:schemaRef ds:uri="http://purl.org/dc/elements/1.1/"/>
    <ds:schemaRef ds:uri="http://purl.org/dc/term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1b164c1b-2fca-441a-a5e4-18e1c33b3da4"/>
    <ds:schemaRef ds:uri="d4da85e7-636c-45e7-a88f-efcd8958eff0"/>
    <ds:schemaRef ds:uri="http://purl.org/dc/dcmitype/"/>
  </ds:schemaRefs>
</ds:datastoreItem>
</file>

<file path=customXml/itemProps2.xml><?xml version="1.0" encoding="utf-8"?>
<ds:datastoreItem xmlns:ds="http://schemas.openxmlformats.org/officeDocument/2006/customXml" ds:itemID="{23D03B2D-A01D-46A6-8921-8E950AC06B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da85e7-636c-45e7-a88f-efcd8958eff0"/>
    <ds:schemaRef ds:uri="1b164c1b-2fca-441a-a5e4-18e1c33b3d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F7DE4B-8B5C-452E-9A7D-9A131A8986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{9BB6B025-EE7B-B14D-8EC8-5D2DE61B865A}tf16401378</Template>
  <TotalTime>112858</TotalTime>
  <Words>2912</Words>
  <Application>Microsoft Office PowerPoint</Application>
  <PresentationFormat>Custom</PresentationFormat>
  <Paragraphs>376</Paragraphs>
  <Slides>42</Slides>
  <Notes>3</Notes>
  <HiddenSlides>0</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62" baseType="lpstr">
      <vt:lpstr>Abadi MT Condensed Extra Bold</vt:lpstr>
      <vt:lpstr>ＭＳ Ｐゴシック</vt:lpstr>
      <vt:lpstr>Algerian</vt:lpstr>
      <vt:lpstr>Arial</vt:lpstr>
      <vt:lpstr>Arial Narrow</vt:lpstr>
      <vt:lpstr>Baskerville Old Face</vt:lpstr>
      <vt:lpstr>Bookman Old Style</vt:lpstr>
      <vt:lpstr>Calibri</vt:lpstr>
      <vt:lpstr>Candara</vt:lpstr>
      <vt:lpstr>Century Gothic</vt:lpstr>
      <vt:lpstr>Courier New</vt:lpstr>
      <vt:lpstr>Lato Light</vt:lpstr>
      <vt:lpstr>Poppins</vt:lpstr>
      <vt:lpstr>Poppins Medium</vt:lpstr>
      <vt:lpstr>Symbol</vt:lpstr>
      <vt:lpstr>Times New Roman</vt:lpstr>
      <vt:lpstr>Wingdings</vt:lpstr>
      <vt:lpstr>Office Theme</vt:lpstr>
      <vt:lpstr>1_Office Theme</vt:lpstr>
      <vt:lpstr>Chart</vt:lpstr>
      <vt:lpstr>PowerPoint Presentation</vt:lpstr>
      <vt:lpstr>PowerPoint Presentation</vt:lpstr>
      <vt:lpstr>PowerPoint Presentation</vt:lpstr>
      <vt:lpstr>SOURCES OF GREENHOUSE GASES</vt:lpstr>
      <vt:lpstr>SOURCES OF GREENHOUSE GASES</vt:lpstr>
      <vt:lpstr>GLOBAL WARMING AND CLIMATE CHANGE</vt:lpstr>
      <vt:lpstr>SOME EFFECTS OF CLIMATE CHANGE</vt:lpstr>
      <vt:lpstr>PowerPoint Presentation</vt:lpstr>
      <vt:lpstr>CHANGE IN GREENHOUSE GAS EMISSION BY SECTOR</vt:lpstr>
      <vt:lpstr>TOTAL ENERGY SECTOR EMISSIONS MTCO2e</vt:lpstr>
      <vt:lpstr>PowerPoint Presentation</vt:lpstr>
      <vt:lpstr>PowerPoint Presentation</vt:lpstr>
      <vt:lpstr>PowerPoint Presentation</vt:lpstr>
      <vt:lpstr>PowerPoint Presentation</vt:lpstr>
      <vt:lpstr>PowerPoint Presentation</vt:lpstr>
      <vt:lpstr>PowerPoint Presentation</vt:lpstr>
      <vt:lpstr>Energy Resource Potential in Ghana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DR. ROBERT SOGBADJI</dc:creator>
  <cp:keywords/>
  <dc:description/>
  <cp:lastModifiedBy>ROBERT B M SOGBADJI</cp:lastModifiedBy>
  <cp:revision>15594</cp:revision>
  <cp:lastPrinted>2022-10-10T14:57:32Z</cp:lastPrinted>
  <dcterms:created xsi:type="dcterms:W3CDTF">2014-11-12T21:47:38Z</dcterms:created>
  <dcterms:modified xsi:type="dcterms:W3CDTF">2024-10-10T06:50:02Z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0x010100428C839BEFDB0F4BA8E1278AA000AA8C</vt:lpwstr>
  </property>
</Properties>
</file>